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2" r:id="rId5"/>
    <p:sldId id="270" r:id="rId6"/>
    <p:sldId id="261" r:id="rId7"/>
    <p:sldId id="265" r:id="rId8"/>
    <p:sldId id="26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6" autoAdjust="0"/>
    <p:restoredTop sz="94660"/>
  </p:normalViewPr>
  <p:slideViewPr>
    <p:cSldViewPr snapToGrid="0">
      <p:cViewPr varScale="1">
        <p:scale>
          <a:sx n="57" d="100"/>
          <a:sy n="57" d="100"/>
        </p:scale>
        <p:origin x="446" y="2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371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40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954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93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36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7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262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69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552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03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066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824E2-754B-4EC8-B2AB-15638BCAD173}" type="datetimeFigureOut">
              <a:rPr lang="en-US" smtClean="0"/>
              <a:t>5/31/2022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F48BC-5340-4BB3-9400-2793D9DA8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2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khẩn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PHCN 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9240" y="3992880"/>
            <a:ext cx="5318760" cy="1264920"/>
          </a:xfrm>
        </p:spPr>
        <p:txBody>
          <a:bodyPr>
            <a:normAutofit/>
          </a:bodyPr>
          <a:lstStyle/>
          <a:p>
            <a:pPr algn="l"/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Bs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endParaRPr lang="en-US" sz="32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BV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đới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ương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804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0625" y="294483"/>
            <a:ext cx="9494885" cy="1143000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COVID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1525" y="1657960"/>
            <a:ext cx="4348145" cy="455199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418993" y="1791545"/>
            <a:ext cx="588718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mạch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niệu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gan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mật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liễu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rụng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(MIS-C)</a:t>
            </a:r>
            <a:endParaRPr lang="vi-VN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51122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209645"/>
            <a:ext cx="9791700" cy="1143000"/>
          </a:xfrm>
        </p:spPr>
        <p:txBody>
          <a:bodyPr>
            <a:normAutofit/>
          </a:bodyPr>
          <a:lstStyle/>
          <a:p>
            <a:r>
              <a:rPr lang="en-US" sz="4000" dirty="0" err="1">
                <a:solidFill>
                  <a:srgbClr val="FF0000"/>
                </a:solidFill>
              </a:rPr>
              <a:t>Các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triệu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chứng</a:t>
            </a:r>
            <a:r>
              <a:rPr lang="en-US" sz="4000" dirty="0">
                <a:solidFill>
                  <a:srgbClr val="FF0000"/>
                </a:solidFill>
              </a:rPr>
              <a:t> </a:t>
            </a:r>
            <a:r>
              <a:rPr lang="en-US" sz="4000" dirty="0" err="1">
                <a:solidFill>
                  <a:srgbClr val="FF0000"/>
                </a:solidFill>
              </a:rPr>
              <a:t>hậu</a:t>
            </a:r>
            <a:r>
              <a:rPr lang="en-US" sz="4000" dirty="0">
                <a:solidFill>
                  <a:srgbClr val="FF0000"/>
                </a:solidFill>
              </a:rPr>
              <a:t> COVID-19</a:t>
            </a:r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6300" y="1515924"/>
            <a:ext cx="4287715" cy="5043397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5376511" y="1642638"/>
            <a:ext cx="450897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effectLst/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76511" y="1515924"/>
            <a:ext cx="630113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Khó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thở hoặc cảm giác hụt hơi.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Mệt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trí nhớ, khả năng tập trung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giấc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ngủ.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 kéo dài.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ngực.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Thay đổi giọng nói.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Đau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khớp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loạn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càm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Mất vị giác hoặc rối loạn cảm giác vị giác, khứu giác.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Đau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chóng </a:t>
            </a:r>
            <a:r>
              <a:rPr lang="vi-VN" sz="24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mặt.</a:t>
            </a:r>
            <a:endParaRPr lang="vi-VN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Trầm cảm hoặc lo lắng.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Sốt.</a:t>
            </a:r>
          </a:p>
        </p:txBody>
      </p:sp>
    </p:spTree>
    <p:extLst>
      <p:ext uri="{BB962C8B-B14F-4D97-AF65-F5344CB8AC3E}">
        <p14:creationId xmlns:p14="http://schemas.microsoft.com/office/powerpoint/2010/main" val="731570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" y="1"/>
            <a:ext cx="11191072" cy="6353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456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xảy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62025" y="2057400"/>
            <a:ext cx="10096500" cy="4140772"/>
          </a:xfrm>
        </p:spPr>
        <p:txBody>
          <a:bodyPr>
            <a:no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quỵ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MIS-C</a:t>
            </a: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PHCN</a:t>
            </a:r>
          </a:p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Trầm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thân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26067-99BD-4588-832F-03F9AF28533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629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20357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Pretorius E.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 (2021):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antiplasmin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ở BN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 -19 [1]</a:t>
            </a: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Ioannis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Katsoularis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(2021):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huyết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khối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TM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chảy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[2]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Thuyên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tắc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phổi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não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5151120"/>
            <a:ext cx="1051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i="1" dirty="0" smtClean="0"/>
              <a:t>Pretorius</a:t>
            </a:r>
            <a:r>
              <a:rPr lang="en-US" i="1" dirty="0"/>
              <a:t>, E., </a:t>
            </a:r>
            <a:r>
              <a:rPr lang="en-US" i="1" dirty="0" err="1"/>
              <a:t>Vlok</a:t>
            </a:r>
            <a:r>
              <a:rPr lang="en-US" i="1" dirty="0"/>
              <a:t>, M., Venter, C. et al. Persistent clotting protein pathology in Long COVID/Post-Acute </a:t>
            </a:r>
            <a:r>
              <a:rPr lang="en-US" i="1" dirty="0" err="1"/>
              <a:t>Sequelae</a:t>
            </a:r>
            <a:r>
              <a:rPr lang="en-US" i="1" dirty="0"/>
              <a:t> of COVID-19 (PASC) is accompanied by increased levels of </a:t>
            </a:r>
            <a:r>
              <a:rPr lang="en-US" i="1" dirty="0" err="1"/>
              <a:t>antiplasmin</a:t>
            </a:r>
            <a:r>
              <a:rPr lang="en-US" i="1" dirty="0"/>
              <a:t>. </a:t>
            </a:r>
            <a:r>
              <a:rPr lang="en-US" i="1" dirty="0" err="1"/>
              <a:t>Cardiovasc</a:t>
            </a:r>
            <a:r>
              <a:rPr lang="en-US" i="1" dirty="0"/>
              <a:t> </a:t>
            </a:r>
            <a:r>
              <a:rPr lang="en-US" i="1" dirty="0" err="1"/>
              <a:t>Diabetol</a:t>
            </a:r>
            <a:r>
              <a:rPr lang="en-US" i="1" dirty="0"/>
              <a:t> </a:t>
            </a:r>
            <a:r>
              <a:rPr lang="en-US" b="1" i="1" dirty="0"/>
              <a:t>20, </a:t>
            </a:r>
            <a:r>
              <a:rPr lang="en-US" i="1" dirty="0"/>
              <a:t>172 (2021</a:t>
            </a:r>
            <a:r>
              <a:rPr lang="en-US" i="1" dirty="0" smtClean="0"/>
              <a:t>)</a:t>
            </a:r>
          </a:p>
          <a:p>
            <a:pPr marL="342900" indent="-342900">
              <a:buFontTx/>
              <a:buAutoNum type="arabicPeriod"/>
            </a:pPr>
            <a:r>
              <a:rPr lang="en-US" i="1" dirty="0" err="1"/>
              <a:t>Ioannis</a:t>
            </a:r>
            <a:r>
              <a:rPr lang="en-US" i="1" dirty="0"/>
              <a:t> </a:t>
            </a:r>
            <a:r>
              <a:rPr lang="en-US" i="1" dirty="0" err="1" smtClean="0"/>
              <a:t>Katsoularis</a:t>
            </a:r>
            <a:r>
              <a:rPr lang="en-US" i="1" dirty="0" smtClean="0"/>
              <a:t> et al: Risks </a:t>
            </a:r>
            <a:r>
              <a:rPr lang="en-US" i="1" dirty="0"/>
              <a:t>of deep vein thrombosis, pulmonary embolism, and bleeding after covid-19: nationwide self-controlled cases series and matched cohort </a:t>
            </a:r>
            <a:r>
              <a:rPr lang="en-US" i="1" dirty="0" smtClean="0"/>
              <a:t>study. </a:t>
            </a:r>
            <a:r>
              <a:rPr lang="en-US" i="1" dirty="0"/>
              <a:t>BMJ</a:t>
            </a:r>
            <a:r>
              <a:rPr lang="en-US" dirty="0"/>
              <a:t> 2022</a:t>
            </a:r>
            <a:r>
              <a:rPr lang="en-US" dirty="0" smtClean="0"/>
              <a:t>;</a:t>
            </a:r>
            <a:r>
              <a:rPr lang="en-US" dirty="0"/>
              <a:t> </a:t>
            </a:r>
            <a:r>
              <a:rPr lang="en-US" i="1" dirty="0"/>
              <a:t>April </a:t>
            </a:r>
            <a:r>
              <a:rPr lang="en-US" dirty="0" smtClean="0"/>
              <a:t>,</a:t>
            </a:r>
            <a:r>
              <a:rPr lang="en-US" dirty="0"/>
              <a:t> 377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9860331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BN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hậu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COVID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477895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Yan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CS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khảo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153760 BN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Covid-19 1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so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[3]</a:t>
            </a: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 cơ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 tim tăng 72%,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guy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au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thắt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ngực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tăng 63%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Nhồi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tăng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52</a:t>
            </a:r>
            <a:r>
              <a:rPr lang="vi-V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%.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914400" y="5438457"/>
            <a:ext cx="10363200" cy="55399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Xie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Y,  </a:t>
            </a:r>
            <a:r>
              <a:rPr kumimoji="0" lang="en-US" sz="2000" b="0" i="1" u="none" strike="noStrike" cap="none" normalizeH="0" baseline="0" dirty="0" err="1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Xu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E, et</a:t>
            </a:r>
            <a:r>
              <a:rPr kumimoji="0" lang="en-US" sz="2000" b="0" i="1" u="none" strike="noStrike" cap="none" normalizeH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al: </a:t>
            </a: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 Long-term cardiovascular outcomes of COVID-19. Nat Med2022;(February)</a:t>
            </a:r>
            <a:r>
              <a:rPr kumimoji="0" lang="en-US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en-US" sz="44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366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11225"/>
          </a:xfrm>
        </p:spPr>
        <p:txBody>
          <a:bodyPr/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4850" y="1478280"/>
            <a:ext cx="10648950" cy="4846320"/>
          </a:xfrm>
        </p:spPr>
        <p:txBody>
          <a:bodyPr>
            <a:norm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ngừng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PHCN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vi-VN" dirty="0" smtClean="0">
                <a:latin typeface="+mj-lt"/>
              </a:rPr>
              <a:t>Bạn </a:t>
            </a:r>
            <a:r>
              <a:rPr lang="vi-VN" dirty="0">
                <a:latin typeface="+mj-lt"/>
              </a:rPr>
              <a:t>thấy khó thở khi hoạt động nhẹ mà tình trạng này không cải thiện khi thực hiện bất kỳ tư thế làm giảm khó thở </a:t>
            </a:r>
            <a:r>
              <a:rPr lang="vi-VN" dirty="0" smtClean="0">
                <a:latin typeface="+mj-lt"/>
              </a:rPr>
              <a:t>nào.</a:t>
            </a:r>
            <a:endParaRPr lang="en-US" dirty="0" smtClean="0">
              <a:latin typeface="+mj-lt"/>
            </a:endParaRPr>
          </a:p>
          <a:p>
            <a:pPr lvl="1"/>
            <a:r>
              <a:rPr lang="vi-VN" dirty="0" smtClean="0">
                <a:latin typeface="+mj-lt"/>
              </a:rPr>
              <a:t>Có </a:t>
            </a:r>
            <a:r>
              <a:rPr lang="vi-VN" dirty="0">
                <a:latin typeface="+mj-lt"/>
              </a:rPr>
              <a:t>sự thay đổi tình trạng khó thở khi bạn nghỉ ngơi mà không thấy đỡ hơn khi thực hiện các kỹ thuật vận động và tập thể </a:t>
            </a:r>
            <a:r>
              <a:rPr lang="vi-VN" dirty="0" smtClean="0">
                <a:latin typeface="+mj-lt"/>
              </a:rPr>
              <a:t>dục.</a:t>
            </a:r>
            <a:endParaRPr lang="en-US" dirty="0" smtClean="0">
              <a:latin typeface="+mj-lt"/>
            </a:endParaRPr>
          </a:p>
          <a:p>
            <a:pPr lvl="1"/>
            <a:r>
              <a:rPr lang="vi-VN" dirty="0" smtClean="0">
                <a:latin typeface="+mj-lt"/>
              </a:rPr>
              <a:t>Bạn </a:t>
            </a:r>
            <a:r>
              <a:rPr lang="vi-VN" dirty="0">
                <a:latin typeface="+mj-lt"/>
              </a:rPr>
              <a:t>thấy đau ngực, tim đập nhanh hoặc chóng mặt khi ở một số tư thế hoặc trong quá trình tập luyện hay hoạt động thể lực</a:t>
            </a:r>
            <a:r>
              <a:rPr lang="vi-VN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lvl="1"/>
            <a:r>
              <a:rPr lang="vi-VN" dirty="0" smtClean="0">
                <a:latin typeface="+mj-lt"/>
              </a:rPr>
              <a:t>Tình </a:t>
            </a:r>
            <a:r>
              <a:rPr lang="vi-VN" dirty="0">
                <a:latin typeface="+mj-lt"/>
              </a:rPr>
              <a:t>trạng lẫn lộn ngày càng xấu đi hoặc bạn cảm thấy khó nói hay khó hiểu lời nói</a:t>
            </a:r>
            <a:r>
              <a:rPr lang="vi-VN" dirty="0" smtClean="0">
                <a:latin typeface="+mj-lt"/>
              </a:rPr>
              <a:t>.</a:t>
            </a:r>
            <a:endParaRPr lang="en-US" dirty="0" smtClean="0">
              <a:latin typeface="+mj-lt"/>
            </a:endParaRPr>
          </a:p>
          <a:p>
            <a:pPr lvl="1"/>
            <a:r>
              <a:rPr lang="vi-VN" dirty="0" smtClean="0">
                <a:latin typeface="+mj-lt"/>
              </a:rPr>
              <a:t>Bạn </a:t>
            </a:r>
            <a:r>
              <a:rPr lang="vi-VN" dirty="0">
                <a:latin typeface="+mj-lt"/>
              </a:rPr>
              <a:t>thấy thay đổi cảm giác và vận động trên mặt, tay hay chân, đặc biệt là các dấu hiệu này chỉ có ở một bên cơ thể, và/hoặc tình trạng lo âu hay tâm trạng xấu đi, hay bạn có ý nghĩ muốn làm hại bản thân.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30982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484</Words>
  <Application>Microsoft Office PowerPoint</Application>
  <PresentationFormat>Widescreen</PresentationFormat>
  <Paragraphs>55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Office Theme</vt:lpstr>
      <vt:lpstr>Các “Dấu hiệu cảnh báo” cần sự trợ giúp y tế khẩn cấp khi PHCN BN hậu COVID-19</vt:lpstr>
      <vt:lpstr>Ảnh hưởng hậu COVID lên các cơ quan</vt:lpstr>
      <vt:lpstr>Các triệu chứng hậu COVID-19</vt:lpstr>
      <vt:lpstr>PowerPoint Presentation</vt:lpstr>
      <vt:lpstr>Tình trạng cấp cứu có thể xảy ra ở giai đoạn hậu COVID</vt:lpstr>
      <vt:lpstr>Các tình trạng nặng ở BN hậu COVID</vt:lpstr>
      <vt:lpstr>Các tình trạng nặng ở BN hậu COVID</vt:lpstr>
      <vt:lpstr>Dấu hiệu cảnh báo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 T440S</cp:lastModifiedBy>
  <cp:revision>13</cp:revision>
  <dcterms:created xsi:type="dcterms:W3CDTF">2022-04-19T14:30:16Z</dcterms:created>
  <dcterms:modified xsi:type="dcterms:W3CDTF">2022-05-31T03:56:36Z</dcterms:modified>
</cp:coreProperties>
</file>