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349" r:id="rId4"/>
    <p:sldId id="350" r:id="rId5"/>
    <p:sldId id="353" r:id="rId6"/>
    <p:sldId id="354" r:id="rId7"/>
    <p:sldId id="355" r:id="rId8"/>
    <p:sldId id="352" r:id="rId9"/>
    <p:sldId id="266" r:id="rId10"/>
    <p:sldId id="267" r:id="rId11"/>
    <p:sldId id="268" r:id="rId12"/>
    <p:sldId id="271" r:id="rId13"/>
    <p:sldId id="272" r:id="rId14"/>
    <p:sldId id="273" r:id="rId15"/>
    <p:sldId id="274" r:id="rId16"/>
    <p:sldId id="275" r:id="rId17"/>
    <p:sldId id="276" r:id="rId18"/>
    <p:sldId id="277" r:id="rId19"/>
    <p:sldId id="324" r:id="rId20"/>
    <p:sldId id="344" r:id="rId21"/>
    <p:sldId id="345" r:id="rId22"/>
    <p:sldId id="285" r:id="rId23"/>
    <p:sldId id="287" r:id="rId24"/>
    <p:sldId id="288" r:id="rId25"/>
    <p:sldId id="289" r:id="rId26"/>
    <p:sldId id="291" r:id="rId27"/>
    <p:sldId id="292" r:id="rId28"/>
    <p:sldId id="293" r:id="rId29"/>
    <p:sldId id="294" r:id="rId30"/>
    <p:sldId id="295" r:id="rId31"/>
    <p:sldId id="296" r:id="rId32"/>
    <p:sldId id="297" r:id="rId33"/>
    <p:sldId id="298" r:id="rId34"/>
    <p:sldId id="299" r:id="rId35"/>
    <p:sldId id="300" r:id="rId36"/>
    <p:sldId id="301" r:id="rId37"/>
    <p:sldId id="303" r:id="rId3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tai85@outlook.com.vn" initials="d" lastIdx="1" clrIdx="0">
    <p:extLst>
      <p:ext uri="{19B8F6BF-5375-455C-9EA6-DF929625EA0E}">
        <p15:presenceInfo xmlns:p15="http://schemas.microsoft.com/office/powerpoint/2012/main" xmlns="" userId="287c0c5728e822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4139" autoAdjust="0"/>
  </p:normalViewPr>
  <p:slideViewPr>
    <p:cSldViewPr snapToGrid="0">
      <p:cViewPr varScale="1">
        <p:scale>
          <a:sx n="69" d="100"/>
          <a:sy n="69" d="100"/>
        </p:scale>
        <p:origin x="-5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 Id="rId8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htai85@outlook.com.vn" userId="287c0c5728e82230" providerId="LiveId" clId="{34EBF686-0520-4F86-8CE9-9EF375F10936}"/>
    <pc:docChg chg="undo redo custSel addSld modSld">
      <pc:chgData name="dinhtai85@outlook.com.vn" userId="287c0c5728e82230" providerId="LiveId" clId="{34EBF686-0520-4F86-8CE9-9EF375F10936}" dt="2022-03-15T23:52:29.860" v="2190" actId="1076"/>
      <pc:docMkLst>
        <pc:docMk/>
      </pc:docMkLst>
      <pc:sldChg chg="modSp mod">
        <pc:chgData name="dinhtai85@outlook.com.vn" userId="287c0c5728e82230" providerId="LiveId" clId="{34EBF686-0520-4F86-8CE9-9EF375F10936}" dt="2022-03-15T23:50:17.649" v="2181" actId="113"/>
        <pc:sldMkLst>
          <pc:docMk/>
          <pc:sldMk cId="2213625466" sldId="257"/>
        </pc:sldMkLst>
        <pc:spChg chg="mod">
          <ac:chgData name="dinhtai85@outlook.com.vn" userId="287c0c5728e82230" providerId="LiveId" clId="{34EBF686-0520-4F86-8CE9-9EF375F10936}" dt="2022-03-15T23:50:17.649" v="2181" actId="113"/>
          <ac:spMkLst>
            <pc:docMk/>
            <pc:sldMk cId="2213625466" sldId="257"/>
            <ac:spMk id="2" creationId="{704C2637-664D-4438-B6B6-71240D2E6CB5}"/>
          </ac:spMkLst>
        </pc:spChg>
        <pc:spChg chg="mod">
          <ac:chgData name="dinhtai85@outlook.com.vn" userId="287c0c5728e82230" providerId="LiveId" clId="{34EBF686-0520-4F86-8CE9-9EF375F10936}" dt="2022-03-15T23:50:10.790" v="2180" actId="2710"/>
          <ac:spMkLst>
            <pc:docMk/>
            <pc:sldMk cId="2213625466" sldId="257"/>
            <ac:spMk id="3" creationId="{98D30D89-BD70-4FC8-942B-15A85F94D119}"/>
          </ac:spMkLst>
        </pc:spChg>
      </pc:sldChg>
      <pc:sldChg chg="addSp modSp mod">
        <pc:chgData name="dinhtai85@outlook.com.vn" userId="287c0c5728e82230" providerId="LiveId" clId="{34EBF686-0520-4F86-8CE9-9EF375F10936}" dt="2022-03-15T23:52:29.860" v="2190" actId="1076"/>
        <pc:sldMkLst>
          <pc:docMk/>
          <pc:sldMk cId="3243959101" sldId="258"/>
        </pc:sldMkLst>
        <pc:spChg chg="add mod">
          <ac:chgData name="dinhtai85@outlook.com.vn" userId="287c0c5728e82230" providerId="LiveId" clId="{34EBF686-0520-4F86-8CE9-9EF375F10936}" dt="2022-03-15T23:52:29.860" v="2190" actId="1076"/>
          <ac:spMkLst>
            <pc:docMk/>
            <pc:sldMk cId="3243959101" sldId="258"/>
            <ac:spMk id="4" creationId="{7CE17609-6BB6-4625-8036-DA099E4B5862}"/>
          </ac:spMkLst>
        </pc:spChg>
      </pc:sldChg>
      <pc:sldChg chg="modSp mod">
        <pc:chgData name="dinhtai85@outlook.com.vn" userId="287c0c5728e82230" providerId="LiveId" clId="{34EBF686-0520-4F86-8CE9-9EF375F10936}" dt="2022-03-15T22:50:53.478" v="7" actId="1076"/>
        <pc:sldMkLst>
          <pc:docMk/>
          <pc:sldMk cId="264254855" sldId="291"/>
        </pc:sldMkLst>
        <pc:spChg chg="mod">
          <ac:chgData name="dinhtai85@outlook.com.vn" userId="287c0c5728e82230" providerId="LiveId" clId="{34EBF686-0520-4F86-8CE9-9EF375F10936}" dt="2022-03-15T22:50:33.603" v="6" actId="20577"/>
          <ac:spMkLst>
            <pc:docMk/>
            <pc:sldMk cId="264254855" sldId="291"/>
            <ac:spMk id="4" creationId="{CFB4C84D-5AE1-4890-8FCB-1974CC2B2F2E}"/>
          </ac:spMkLst>
        </pc:spChg>
        <pc:spChg chg="mod">
          <ac:chgData name="dinhtai85@outlook.com.vn" userId="287c0c5728e82230" providerId="LiveId" clId="{34EBF686-0520-4F86-8CE9-9EF375F10936}" dt="2022-03-15T22:50:53.478" v="7" actId="1076"/>
          <ac:spMkLst>
            <pc:docMk/>
            <pc:sldMk cId="264254855" sldId="291"/>
            <ac:spMk id="6" creationId="{C9C9A563-0E46-49C3-8D07-1E1B390180B7}"/>
          </ac:spMkLst>
        </pc:spChg>
      </pc:sldChg>
      <pc:sldChg chg="modSp mod">
        <pc:chgData name="dinhtai85@outlook.com.vn" userId="287c0c5728e82230" providerId="LiveId" clId="{34EBF686-0520-4F86-8CE9-9EF375F10936}" dt="2022-03-15T22:54:35.029" v="552" actId="20577"/>
        <pc:sldMkLst>
          <pc:docMk/>
          <pc:sldMk cId="1035566490" sldId="292"/>
        </pc:sldMkLst>
        <pc:spChg chg="mod">
          <ac:chgData name="dinhtai85@outlook.com.vn" userId="287c0c5728e82230" providerId="LiveId" clId="{34EBF686-0520-4F86-8CE9-9EF375F10936}" dt="2022-03-15T22:54:35.029" v="552" actId="20577"/>
          <ac:spMkLst>
            <pc:docMk/>
            <pc:sldMk cId="1035566490" sldId="292"/>
            <ac:spMk id="4" creationId="{CFB4C84D-5AE1-4890-8FCB-1974CC2B2F2E}"/>
          </ac:spMkLst>
        </pc:spChg>
        <pc:spChg chg="mod">
          <ac:chgData name="dinhtai85@outlook.com.vn" userId="287c0c5728e82230" providerId="LiveId" clId="{34EBF686-0520-4F86-8CE9-9EF375F10936}" dt="2022-03-15T22:51:47.671" v="62" actId="20577"/>
          <ac:spMkLst>
            <pc:docMk/>
            <pc:sldMk cId="1035566490" sldId="292"/>
            <ac:spMk id="6" creationId="{C9C9A563-0E46-49C3-8D07-1E1B390180B7}"/>
          </ac:spMkLst>
        </pc:spChg>
      </pc:sldChg>
      <pc:sldChg chg="modSp add mod">
        <pc:chgData name="dinhtai85@outlook.com.vn" userId="287c0c5728e82230" providerId="LiveId" clId="{34EBF686-0520-4F86-8CE9-9EF375F10936}" dt="2022-03-15T23:00:53.479" v="894" actId="20577"/>
        <pc:sldMkLst>
          <pc:docMk/>
          <pc:sldMk cId="137040002" sldId="293"/>
        </pc:sldMkLst>
        <pc:spChg chg="mod">
          <ac:chgData name="dinhtai85@outlook.com.vn" userId="287c0c5728e82230" providerId="LiveId" clId="{34EBF686-0520-4F86-8CE9-9EF375F10936}" dt="2022-03-15T23:00:53.479" v="894" actId="20577"/>
          <ac:spMkLst>
            <pc:docMk/>
            <pc:sldMk cId="137040002" sldId="293"/>
            <ac:spMk id="4" creationId="{CFB4C84D-5AE1-4890-8FCB-1974CC2B2F2E}"/>
          </ac:spMkLst>
        </pc:spChg>
      </pc:sldChg>
      <pc:sldChg chg="modSp add mod">
        <pc:chgData name="dinhtai85@outlook.com.vn" userId="287c0c5728e82230" providerId="LiveId" clId="{34EBF686-0520-4F86-8CE9-9EF375F10936}" dt="2022-03-15T23:04:28.232" v="1009" actId="5793"/>
        <pc:sldMkLst>
          <pc:docMk/>
          <pc:sldMk cId="3025425081" sldId="294"/>
        </pc:sldMkLst>
        <pc:spChg chg="mod">
          <ac:chgData name="dinhtai85@outlook.com.vn" userId="287c0c5728e82230" providerId="LiveId" clId="{34EBF686-0520-4F86-8CE9-9EF375F10936}" dt="2022-03-15T23:04:28.232" v="1009" actId="5793"/>
          <ac:spMkLst>
            <pc:docMk/>
            <pc:sldMk cId="3025425081" sldId="294"/>
            <ac:spMk id="4" creationId="{CFB4C84D-5AE1-4890-8FCB-1974CC2B2F2E}"/>
          </ac:spMkLst>
        </pc:spChg>
      </pc:sldChg>
      <pc:sldChg chg="modSp add mod">
        <pc:chgData name="dinhtai85@outlook.com.vn" userId="287c0c5728e82230" providerId="LiveId" clId="{34EBF686-0520-4F86-8CE9-9EF375F10936}" dt="2022-03-15T23:14:24.918" v="1301" actId="1076"/>
        <pc:sldMkLst>
          <pc:docMk/>
          <pc:sldMk cId="1299404915" sldId="295"/>
        </pc:sldMkLst>
        <pc:spChg chg="mod">
          <ac:chgData name="dinhtai85@outlook.com.vn" userId="287c0c5728e82230" providerId="LiveId" clId="{34EBF686-0520-4F86-8CE9-9EF375F10936}" dt="2022-03-15T23:14:19.306" v="1300" actId="20577"/>
          <ac:spMkLst>
            <pc:docMk/>
            <pc:sldMk cId="1299404915" sldId="295"/>
            <ac:spMk id="4" creationId="{CFB4C84D-5AE1-4890-8FCB-1974CC2B2F2E}"/>
          </ac:spMkLst>
        </pc:spChg>
        <pc:spChg chg="mod">
          <ac:chgData name="dinhtai85@outlook.com.vn" userId="287c0c5728e82230" providerId="LiveId" clId="{34EBF686-0520-4F86-8CE9-9EF375F10936}" dt="2022-03-15T23:05:56.752" v="1071" actId="20577"/>
          <ac:spMkLst>
            <pc:docMk/>
            <pc:sldMk cId="1299404915" sldId="295"/>
            <ac:spMk id="5" creationId="{308DA5D5-8AB0-4158-878D-2B2143D7A9B2}"/>
          </ac:spMkLst>
        </pc:spChg>
        <pc:spChg chg="mod">
          <ac:chgData name="dinhtai85@outlook.com.vn" userId="287c0c5728e82230" providerId="LiveId" clId="{34EBF686-0520-4F86-8CE9-9EF375F10936}" dt="2022-03-15T23:14:24.918" v="1301" actId="1076"/>
          <ac:spMkLst>
            <pc:docMk/>
            <pc:sldMk cId="1299404915" sldId="295"/>
            <ac:spMk id="6" creationId="{C9C9A563-0E46-49C3-8D07-1E1B390180B7}"/>
          </ac:spMkLst>
        </pc:spChg>
      </pc:sldChg>
      <pc:sldChg chg="modSp add mod">
        <pc:chgData name="dinhtai85@outlook.com.vn" userId="287c0c5728e82230" providerId="LiveId" clId="{34EBF686-0520-4F86-8CE9-9EF375F10936}" dt="2022-03-15T23:20:11.169" v="1425" actId="20577"/>
        <pc:sldMkLst>
          <pc:docMk/>
          <pc:sldMk cId="2350254723" sldId="296"/>
        </pc:sldMkLst>
        <pc:spChg chg="mod">
          <ac:chgData name="dinhtai85@outlook.com.vn" userId="287c0c5728e82230" providerId="LiveId" clId="{34EBF686-0520-4F86-8CE9-9EF375F10936}" dt="2022-03-15T23:20:11.169" v="1425" actId="20577"/>
          <ac:spMkLst>
            <pc:docMk/>
            <pc:sldMk cId="2350254723" sldId="296"/>
            <ac:spMk id="4" creationId="{CFB4C84D-5AE1-4890-8FCB-1974CC2B2F2E}"/>
          </ac:spMkLst>
        </pc:spChg>
        <pc:spChg chg="mod">
          <ac:chgData name="dinhtai85@outlook.com.vn" userId="287c0c5728e82230" providerId="LiveId" clId="{34EBF686-0520-4F86-8CE9-9EF375F10936}" dt="2022-03-15T23:18:41.796" v="1385" actId="20577"/>
          <ac:spMkLst>
            <pc:docMk/>
            <pc:sldMk cId="2350254723" sldId="296"/>
            <ac:spMk id="6" creationId="{C9C9A563-0E46-49C3-8D07-1E1B390180B7}"/>
          </ac:spMkLst>
        </pc:spChg>
      </pc:sldChg>
      <pc:sldChg chg="modSp add mod">
        <pc:chgData name="dinhtai85@outlook.com.vn" userId="287c0c5728e82230" providerId="LiveId" clId="{34EBF686-0520-4F86-8CE9-9EF375F10936}" dt="2022-03-15T23:21:39.871" v="1474" actId="1036"/>
        <pc:sldMkLst>
          <pc:docMk/>
          <pc:sldMk cId="2076808469" sldId="297"/>
        </pc:sldMkLst>
        <pc:spChg chg="mod">
          <ac:chgData name="dinhtai85@outlook.com.vn" userId="287c0c5728e82230" providerId="LiveId" clId="{34EBF686-0520-4F86-8CE9-9EF375F10936}" dt="2022-03-15T23:21:31.081" v="1470" actId="20577"/>
          <ac:spMkLst>
            <pc:docMk/>
            <pc:sldMk cId="2076808469" sldId="297"/>
            <ac:spMk id="4" creationId="{CFB4C84D-5AE1-4890-8FCB-1974CC2B2F2E}"/>
          </ac:spMkLst>
        </pc:spChg>
        <pc:spChg chg="mod">
          <ac:chgData name="dinhtai85@outlook.com.vn" userId="287c0c5728e82230" providerId="LiveId" clId="{34EBF686-0520-4F86-8CE9-9EF375F10936}" dt="2022-03-15T23:21:39.871" v="1474" actId="1036"/>
          <ac:spMkLst>
            <pc:docMk/>
            <pc:sldMk cId="2076808469" sldId="297"/>
            <ac:spMk id="6" creationId="{C9C9A563-0E46-49C3-8D07-1E1B390180B7}"/>
          </ac:spMkLst>
        </pc:spChg>
      </pc:sldChg>
      <pc:sldChg chg="modSp add mod">
        <pc:chgData name="dinhtai85@outlook.com.vn" userId="287c0c5728e82230" providerId="LiveId" clId="{34EBF686-0520-4F86-8CE9-9EF375F10936}" dt="2022-03-15T23:32:54.927" v="1711" actId="20577"/>
        <pc:sldMkLst>
          <pc:docMk/>
          <pc:sldMk cId="196230091" sldId="298"/>
        </pc:sldMkLst>
        <pc:spChg chg="mod">
          <ac:chgData name="dinhtai85@outlook.com.vn" userId="287c0c5728e82230" providerId="LiveId" clId="{34EBF686-0520-4F86-8CE9-9EF375F10936}" dt="2022-03-15T23:32:54.927" v="1711" actId="20577"/>
          <ac:spMkLst>
            <pc:docMk/>
            <pc:sldMk cId="196230091" sldId="298"/>
            <ac:spMk id="4" creationId="{CFB4C84D-5AE1-4890-8FCB-1974CC2B2F2E}"/>
          </ac:spMkLst>
        </pc:spChg>
        <pc:spChg chg="mod">
          <ac:chgData name="dinhtai85@outlook.com.vn" userId="287c0c5728e82230" providerId="LiveId" clId="{34EBF686-0520-4F86-8CE9-9EF375F10936}" dt="2022-03-15T23:23:32.968" v="1564" actId="20577"/>
          <ac:spMkLst>
            <pc:docMk/>
            <pc:sldMk cId="196230091" sldId="298"/>
            <ac:spMk id="6" creationId="{C9C9A563-0E46-49C3-8D07-1E1B390180B7}"/>
          </ac:spMkLst>
        </pc:spChg>
      </pc:sldChg>
      <pc:sldChg chg="modSp add mod">
        <pc:chgData name="dinhtai85@outlook.com.vn" userId="287c0c5728e82230" providerId="LiveId" clId="{34EBF686-0520-4F86-8CE9-9EF375F10936}" dt="2022-03-15T23:36:39.312" v="1750" actId="1076"/>
        <pc:sldMkLst>
          <pc:docMk/>
          <pc:sldMk cId="4249733201" sldId="299"/>
        </pc:sldMkLst>
        <pc:spChg chg="mod">
          <ac:chgData name="dinhtai85@outlook.com.vn" userId="287c0c5728e82230" providerId="LiveId" clId="{34EBF686-0520-4F86-8CE9-9EF375F10936}" dt="2022-03-15T23:36:39.312" v="1750" actId="1076"/>
          <ac:spMkLst>
            <pc:docMk/>
            <pc:sldMk cId="4249733201" sldId="299"/>
            <ac:spMk id="4" creationId="{CFB4C84D-5AE1-4890-8FCB-1974CC2B2F2E}"/>
          </ac:spMkLst>
        </pc:spChg>
        <pc:spChg chg="mod">
          <ac:chgData name="dinhtai85@outlook.com.vn" userId="287c0c5728e82230" providerId="LiveId" clId="{34EBF686-0520-4F86-8CE9-9EF375F10936}" dt="2022-03-15T23:33:50.444" v="1734" actId="20577"/>
          <ac:spMkLst>
            <pc:docMk/>
            <pc:sldMk cId="4249733201" sldId="299"/>
            <ac:spMk id="6" creationId="{C9C9A563-0E46-49C3-8D07-1E1B390180B7}"/>
          </ac:spMkLst>
        </pc:spChg>
      </pc:sldChg>
      <pc:sldChg chg="modSp add mod">
        <pc:chgData name="dinhtai85@outlook.com.vn" userId="287c0c5728e82230" providerId="LiveId" clId="{34EBF686-0520-4F86-8CE9-9EF375F10936}" dt="2022-03-15T23:38:03.037" v="1769" actId="20577"/>
        <pc:sldMkLst>
          <pc:docMk/>
          <pc:sldMk cId="3808905628" sldId="300"/>
        </pc:sldMkLst>
        <pc:spChg chg="mod">
          <ac:chgData name="dinhtai85@outlook.com.vn" userId="287c0c5728e82230" providerId="LiveId" clId="{34EBF686-0520-4F86-8CE9-9EF375F10936}" dt="2022-03-15T23:38:03.037" v="1769" actId="20577"/>
          <ac:spMkLst>
            <pc:docMk/>
            <pc:sldMk cId="3808905628" sldId="300"/>
            <ac:spMk id="4" creationId="{CFB4C84D-5AE1-4890-8FCB-1974CC2B2F2E}"/>
          </ac:spMkLst>
        </pc:spChg>
      </pc:sldChg>
      <pc:sldChg chg="delSp modSp add mod">
        <pc:chgData name="dinhtai85@outlook.com.vn" userId="287c0c5728e82230" providerId="LiveId" clId="{34EBF686-0520-4F86-8CE9-9EF375F10936}" dt="2022-03-15T23:41:59.017" v="1822" actId="27636"/>
        <pc:sldMkLst>
          <pc:docMk/>
          <pc:sldMk cId="146522965" sldId="301"/>
        </pc:sldMkLst>
        <pc:spChg chg="mod">
          <ac:chgData name="dinhtai85@outlook.com.vn" userId="287c0c5728e82230" providerId="LiveId" clId="{34EBF686-0520-4F86-8CE9-9EF375F10936}" dt="2022-03-15T23:38:56.476" v="1812" actId="20577"/>
          <ac:spMkLst>
            <pc:docMk/>
            <pc:sldMk cId="146522965" sldId="301"/>
            <ac:spMk id="2" creationId="{12C8E4EC-58E1-4514-84A3-544836B71646}"/>
          </ac:spMkLst>
        </pc:spChg>
        <pc:spChg chg="mod">
          <ac:chgData name="dinhtai85@outlook.com.vn" userId="287c0c5728e82230" providerId="LiveId" clId="{34EBF686-0520-4F86-8CE9-9EF375F10936}" dt="2022-03-15T23:41:59.017" v="1822" actId="27636"/>
          <ac:spMkLst>
            <pc:docMk/>
            <pc:sldMk cId="146522965" sldId="301"/>
            <ac:spMk id="4" creationId="{CFB4C84D-5AE1-4890-8FCB-1974CC2B2F2E}"/>
          </ac:spMkLst>
        </pc:spChg>
        <pc:spChg chg="del">
          <ac:chgData name="dinhtai85@outlook.com.vn" userId="287c0c5728e82230" providerId="LiveId" clId="{34EBF686-0520-4F86-8CE9-9EF375F10936}" dt="2022-03-15T23:39:03.579" v="1814" actId="478"/>
          <ac:spMkLst>
            <pc:docMk/>
            <pc:sldMk cId="146522965" sldId="301"/>
            <ac:spMk id="5" creationId="{308DA5D5-8AB0-4158-878D-2B2143D7A9B2}"/>
          </ac:spMkLst>
        </pc:spChg>
        <pc:spChg chg="del">
          <ac:chgData name="dinhtai85@outlook.com.vn" userId="287c0c5728e82230" providerId="LiveId" clId="{34EBF686-0520-4F86-8CE9-9EF375F10936}" dt="2022-03-15T23:39:01.451" v="1813" actId="478"/>
          <ac:spMkLst>
            <pc:docMk/>
            <pc:sldMk cId="146522965" sldId="301"/>
            <ac:spMk id="6" creationId="{C9C9A563-0E46-49C3-8D07-1E1B390180B7}"/>
          </ac:spMkLst>
        </pc:spChg>
      </pc:sldChg>
      <pc:sldChg chg="modSp add mod">
        <pc:chgData name="dinhtai85@outlook.com.vn" userId="287c0c5728e82230" providerId="LiveId" clId="{34EBF686-0520-4F86-8CE9-9EF375F10936}" dt="2022-03-15T23:43:53.875" v="1857" actId="12"/>
        <pc:sldMkLst>
          <pc:docMk/>
          <pc:sldMk cId="680510828" sldId="302"/>
        </pc:sldMkLst>
        <pc:spChg chg="mod">
          <ac:chgData name="dinhtai85@outlook.com.vn" userId="287c0c5728e82230" providerId="LiveId" clId="{34EBF686-0520-4F86-8CE9-9EF375F10936}" dt="2022-03-15T23:43:21.008" v="1854" actId="20577"/>
          <ac:spMkLst>
            <pc:docMk/>
            <pc:sldMk cId="680510828" sldId="302"/>
            <ac:spMk id="2" creationId="{12C8E4EC-58E1-4514-84A3-544836B71646}"/>
          </ac:spMkLst>
        </pc:spChg>
        <pc:spChg chg="mod">
          <ac:chgData name="dinhtai85@outlook.com.vn" userId="287c0c5728e82230" providerId="LiveId" clId="{34EBF686-0520-4F86-8CE9-9EF375F10936}" dt="2022-03-15T23:43:53.875" v="1857" actId="12"/>
          <ac:spMkLst>
            <pc:docMk/>
            <pc:sldMk cId="680510828" sldId="302"/>
            <ac:spMk id="4" creationId="{CFB4C84D-5AE1-4890-8FCB-1974CC2B2F2E}"/>
          </ac:spMkLst>
        </pc:spChg>
      </pc:sldChg>
      <pc:sldChg chg="addSp delSp modSp add mod">
        <pc:chgData name="dinhtai85@outlook.com.vn" userId="287c0c5728e82230" providerId="LiveId" clId="{34EBF686-0520-4F86-8CE9-9EF375F10936}" dt="2022-03-15T23:47:14.054" v="1895" actId="1076"/>
        <pc:sldMkLst>
          <pc:docMk/>
          <pc:sldMk cId="2310745097" sldId="303"/>
        </pc:sldMkLst>
        <pc:spChg chg="mod">
          <ac:chgData name="dinhtai85@outlook.com.vn" userId="287c0c5728e82230" providerId="LiveId" clId="{34EBF686-0520-4F86-8CE9-9EF375F10936}" dt="2022-03-15T23:47:14.054" v="1895" actId="1076"/>
          <ac:spMkLst>
            <pc:docMk/>
            <pc:sldMk cId="2310745097" sldId="303"/>
            <ac:spMk id="2" creationId="{12C8E4EC-58E1-4514-84A3-544836B71646}"/>
          </ac:spMkLst>
        </pc:spChg>
        <pc:spChg chg="del">
          <ac:chgData name="dinhtai85@outlook.com.vn" userId="287c0c5728e82230" providerId="LiveId" clId="{34EBF686-0520-4F86-8CE9-9EF375F10936}" dt="2022-03-15T23:46:43.793" v="1859" actId="478"/>
          <ac:spMkLst>
            <pc:docMk/>
            <pc:sldMk cId="2310745097" sldId="303"/>
            <ac:spMk id="4" creationId="{CFB4C84D-5AE1-4890-8FCB-1974CC2B2F2E}"/>
          </ac:spMkLst>
        </pc:spChg>
        <pc:spChg chg="add del mod">
          <ac:chgData name="dinhtai85@outlook.com.vn" userId="287c0c5728e82230" providerId="LiveId" clId="{34EBF686-0520-4F86-8CE9-9EF375F10936}" dt="2022-03-15T23:46:51.240" v="1861" actId="478"/>
          <ac:spMkLst>
            <pc:docMk/>
            <pc:sldMk cId="2310745097" sldId="303"/>
            <ac:spMk id="5" creationId="{13725B49-D9FD-4B2D-A677-D2D9EE4CA266}"/>
          </ac:spMkLst>
        </pc:spChg>
      </pc:sldChg>
    </pc:docChg>
  </pc:docChgLst>
  <pc:docChgLst>
    <pc:chgData name="dinhtai85@outlook.com.vn" userId="287c0c5728e82230" providerId="LiveId" clId="{0BBD3827-5D74-491A-BF01-EEDB161BF6BD}"/>
    <pc:docChg chg="modSld">
      <pc:chgData name="dinhtai85@outlook.com.vn" userId="287c0c5728e82230" providerId="LiveId" clId="{0BBD3827-5D74-491A-BF01-EEDB161BF6BD}" dt="2022-03-24T21:55:47.586" v="11" actId="20577"/>
      <pc:docMkLst>
        <pc:docMk/>
      </pc:docMkLst>
      <pc:sldChg chg="modSp mod">
        <pc:chgData name="dinhtai85@outlook.com.vn" userId="287c0c5728e82230" providerId="LiveId" clId="{0BBD3827-5D74-491A-BF01-EEDB161BF6BD}" dt="2022-03-24T21:55:47.586" v="11" actId="20577"/>
        <pc:sldMkLst>
          <pc:docMk/>
          <pc:sldMk cId="2661197923" sldId="286"/>
        </pc:sldMkLst>
        <pc:spChg chg="mod">
          <ac:chgData name="dinhtai85@outlook.com.vn" userId="287c0c5728e82230" providerId="LiveId" clId="{0BBD3827-5D74-491A-BF01-EEDB161BF6BD}" dt="2022-03-24T21:55:47.586" v="11" actId="20577"/>
          <ac:spMkLst>
            <pc:docMk/>
            <pc:sldMk cId="2661197923" sldId="286"/>
            <ac:spMk id="4" creationId="{89604CC4-B742-4A8F-B18C-B4175CC1CCCA}"/>
          </ac:spMkLst>
        </pc:spChg>
      </pc:sldChg>
    </pc:docChg>
  </pc:docChgLst>
  <pc:docChgLst>
    <pc:chgData name="dinhtai85@outlook.com.vn" userId="287c0c5728e82230" providerId="LiveId" clId="{2A74EAA6-88BF-4C28-B8AC-F4D2CC86A948}"/>
    <pc:docChg chg="undo redo custSel addSld delSld modSld">
      <pc:chgData name="dinhtai85@outlook.com.vn" userId="287c0c5728e82230" providerId="LiveId" clId="{2A74EAA6-88BF-4C28-B8AC-F4D2CC86A948}" dt="2022-04-06T16:21:28.803" v="4332"/>
      <pc:docMkLst>
        <pc:docMk/>
      </pc:docMkLst>
      <pc:sldChg chg="modSp mod">
        <pc:chgData name="dinhtai85@outlook.com.vn" userId="287c0c5728e82230" providerId="LiveId" clId="{2A74EAA6-88BF-4C28-B8AC-F4D2CC86A948}" dt="2022-04-06T16:21:28.803" v="4332"/>
        <pc:sldMkLst>
          <pc:docMk/>
          <pc:sldMk cId="2213625466" sldId="257"/>
        </pc:sldMkLst>
        <pc:spChg chg="mod">
          <ac:chgData name="dinhtai85@outlook.com.vn" userId="287c0c5728e82230" providerId="LiveId" clId="{2A74EAA6-88BF-4C28-B8AC-F4D2CC86A948}" dt="2022-04-06T16:21:28.803" v="4332"/>
          <ac:spMkLst>
            <pc:docMk/>
            <pc:sldMk cId="2213625466" sldId="257"/>
            <ac:spMk id="3" creationId="{98D30D89-BD70-4FC8-942B-15A85F94D119}"/>
          </ac:spMkLst>
        </pc:spChg>
      </pc:sldChg>
      <pc:sldChg chg="addSp delSp modSp mod">
        <pc:chgData name="dinhtai85@outlook.com.vn" userId="287c0c5728e82230" providerId="LiveId" clId="{2A74EAA6-88BF-4C28-B8AC-F4D2CC86A948}" dt="2022-04-06T16:21:07.334" v="4327" actId="1076"/>
        <pc:sldMkLst>
          <pc:docMk/>
          <pc:sldMk cId="3263970184" sldId="260"/>
        </pc:sldMkLst>
        <pc:spChg chg="add del mod">
          <ac:chgData name="dinhtai85@outlook.com.vn" userId="287c0c5728e82230" providerId="LiveId" clId="{2A74EAA6-88BF-4C28-B8AC-F4D2CC86A948}" dt="2022-04-06T16:21:03.336" v="4326" actId="478"/>
          <ac:spMkLst>
            <pc:docMk/>
            <pc:sldMk cId="3263970184" sldId="260"/>
            <ac:spMk id="3" creationId="{C8271B08-C4C6-4C63-A66B-E644D20CBBEE}"/>
          </ac:spMkLst>
        </pc:spChg>
        <pc:spChg chg="mod">
          <ac:chgData name="dinhtai85@outlook.com.vn" userId="287c0c5728e82230" providerId="LiveId" clId="{2A74EAA6-88BF-4C28-B8AC-F4D2CC86A948}" dt="2022-04-06T16:20:38.367" v="4323" actId="1076"/>
          <ac:spMkLst>
            <pc:docMk/>
            <pc:sldMk cId="3263970184" sldId="260"/>
            <ac:spMk id="5" creationId="{F86D6EDE-1142-4274-A5EF-59F3E24A8883}"/>
          </ac:spMkLst>
        </pc:spChg>
        <pc:spChg chg="del">
          <ac:chgData name="dinhtai85@outlook.com.vn" userId="287c0c5728e82230" providerId="LiveId" clId="{2A74EAA6-88BF-4C28-B8AC-F4D2CC86A948}" dt="2022-04-06T16:20:21.226" v="4319" actId="478"/>
          <ac:spMkLst>
            <pc:docMk/>
            <pc:sldMk cId="3263970184" sldId="260"/>
            <ac:spMk id="6" creationId="{924CF633-6F80-4E83-A2F1-71946E93A699}"/>
          </ac:spMkLst>
        </pc:spChg>
        <pc:picChg chg="mod">
          <ac:chgData name="dinhtai85@outlook.com.vn" userId="287c0c5728e82230" providerId="LiveId" clId="{2A74EAA6-88BF-4C28-B8AC-F4D2CC86A948}" dt="2022-04-06T16:21:07.334" v="4327" actId="1076"/>
          <ac:picMkLst>
            <pc:docMk/>
            <pc:sldMk cId="3263970184" sldId="260"/>
            <ac:picMk id="4" creationId="{0044AC9D-9E94-492F-A155-54C56D295A1D}"/>
          </ac:picMkLst>
        </pc:picChg>
        <pc:picChg chg="del">
          <ac:chgData name="dinhtai85@outlook.com.vn" userId="287c0c5728e82230" providerId="LiveId" clId="{2A74EAA6-88BF-4C28-B8AC-F4D2CC86A948}" dt="2022-04-06T16:20:13.520" v="4318" actId="478"/>
          <ac:picMkLst>
            <pc:docMk/>
            <pc:sldMk cId="3263970184" sldId="260"/>
            <ac:picMk id="2050" creationId="{CD0A0721-2799-4D6D-834F-57C629CE873E}"/>
          </ac:picMkLst>
        </pc:picChg>
      </pc:sldChg>
      <pc:sldChg chg="addSp modSp mod">
        <pc:chgData name="dinhtai85@outlook.com.vn" userId="287c0c5728e82230" providerId="LiveId" clId="{2A74EAA6-88BF-4C28-B8AC-F4D2CC86A948}" dt="2022-04-06T15:19:56.914" v="1285" actId="27636"/>
        <pc:sldMkLst>
          <pc:docMk/>
          <pc:sldMk cId="2474010325" sldId="262"/>
        </pc:sldMkLst>
        <pc:spChg chg="mod">
          <ac:chgData name="dinhtai85@outlook.com.vn" userId="287c0c5728e82230" providerId="LiveId" clId="{2A74EAA6-88BF-4C28-B8AC-F4D2CC86A948}" dt="2022-04-06T15:09:04.343" v="305" actId="404"/>
          <ac:spMkLst>
            <pc:docMk/>
            <pc:sldMk cId="2474010325" sldId="262"/>
            <ac:spMk id="2" creationId="{12C8E4EC-58E1-4514-84A3-544836B71646}"/>
          </ac:spMkLst>
        </pc:spChg>
        <pc:spChg chg="mod">
          <ac:chgData name="dinhtai85@outlook.com.vn" userId="287c0c5728e82230" providerId="LiveId" clId="{2A74EAA6-88BF-4C28-B8AC-F4D2CC86A948}" dt="2022-04-06T15:19:56.914" v="1285" actId="27636"/>
          <ac:spMkLst>
            <pc:docMk/>
            <pc:sldMk cId="2474010325" sldId="262"/>
            <ac:spMk id="3" creationId="{785504AE-CAC9-4B13-9FD7-88A4803BB30A}"/>
          </ac:spMkLst>
        </pc:spChg>
        <pc:spChg chg="add mod">
          <ac:chgData name="dinhtai85@outlook.com.vn" userId="287c0c5728e82230" providerId="LiveId" clId="{2A74EAA6-88BF-4C28-B8AC-F4D2CC86A948}" dt="2022-04-06T15:09:24.547" v="338" actId="20577"/>
          <ac:spMkLst>
            <pc:docMk/>
            <pc:sldMk cId="2474010325" sldId="262"/>
            <ac:spMk id="4" creationId="{D5656648-E811-4086-B0F0-CF7CA2F64299}"/>
          </ac:spMkLst>
        </pc:spChg>
      </pc:sldChg>
      <pc:sldChg chg="addSp delSp modSp del mod">
        <pc:chgData name="dinhtai85@outlook.com.vn" userId="287c0c5728e82230" providerId="LiveId" clId="{2A74EAA6-88BF-4C28-B8AC-F4D2CC86A948}" dt="2022-04-06T16:20:02.575" v="4317" actId="47"/>
        <pc:sldMkLst>
          <pc:docMk/>
          <pc:sldMk cId="3567060712" sldId="283"/>
        </pc:sldMkLst>
        <pc:spChg chg="add mod">
          <ac:chgData name="dinhtai85@outlook.com.vn" userId="287c0c5728e82230" providerId="LiveId" clId="{2A74EAA6-88BF-4C28-B8AC-F4D2CC86A948}" dt="2022-04-06T16:16:02.926" v="4294" actId="478"/>
          <ac:spMkLst>
            <pc:docMk/>
            <pc:sldMk cId="3567060712" sldId="283"/>
            <ac:spMk id="4" creationId="{541E9508-2C66-41F1-8717-2E14481CB446}"/>
          </ac:spMkLst>
        </pc:spChg>
        <pc:picChg chg="del">
          <ac:chgData name="dinhtai85@outlook.com.vn" userId="287c0c5728e82230" providerId="LiveId" clId="{2A74EAA6-88BF-4C28-B8AC-F4D2CC86A948}" dt="2022-04-06T16:16:02.926" v="4294" actId="478"/>
          <ac:picMkLst>
            <pc:docMk/>
            <pc:sldMk cId="3567060712" sldId="283"/>
            <ac:picMk id="6" creationId="{E70FF4FD-2D09-4D1A-B9BF-7E44E88C5F16}"/>
          </ac:picMkLst>
        </pc:picChg>
        <pc:picChg chg="del">
          <ac:chgData name="dinhtai85@outlook.com.vn" userId="287c0c5728e82230" providerId="LiveId" clId="{2A74EAA6-88BF-4C28-B8AC-F4D2CC86A948}" dt="2022-04-06T16:16:05.419" v="4295" actId="478"/>
          <ac:picMkLst>
            <pc:docMk/>
            <pc:sldMk cId="3567060712" sldId="283"/>
            <ac:picMk id="8" creationId="{0396930E-579E-479F-9C56-2ECDBF7724BC}"/>
          </ac:picMkLst>
        </pc:picChg>
      </pc:sldChg>
      <pc:sldChg chg="del">
        <pc:chgData name="dinhtai85@outlook.com.vn" userId="287c0c5728e82230" providerId="LiveId" clId="{2A74EAA6-88BF-4C28-B8AC-F4D2CC86A948}" dt="2022-04-06T16:15:53.339" v="4293" actId="47"/>
        <pc:sldMkLst>
          <pc:docMk/>
          <pc:sldMk cId="473063894" sldId="284"/>
        </pc:sldMkLst>
      </pc:sldChg>
      <pc:sldChg chg="add">
        <pc:chgData name="dinhtai85@outlook.com.vn" userId="287c0c5728e82230" providerId="LiveId" clId="{2A74EAA6-88BF-4C28-B8AC-F4D2CC86A948}" dt="2022-04-06T14:54:24.464" v="0" actId="2890"/>
        <pc:sldMkLst>
          <pc:docMk/>
          <pc:sldMk cId="3862502266" sldId="304"/>
        </pc:sldMkLst>
      </pc:sldChg>
      <pc:sldChg chg="modSp add mod">
        <pc:chgData name="dinhtai85@outlook.com.vn" userId="287c0c5728e82230" providerId="LiveId" clId="{2A74EAA6-88BF-4C28-B8AC-F4D2CC86A948}" dt="2022-04-06T15:23:02.293" v="1316" actId="15"/>
        <pc:sldMkLst>
          <pc:docMk/>
          <pc:sldMk cId="715913653" sldId="305"/>
        </pc:sldMkLst>
        <pc:spChg chg="mod">
          <ac:chgData name="dinhtai85@outlook.com.vn" userId="287c0c5728e82230" providerId="LiveId" clId="{2A74EAA6-88BF-4C28-B8AC-F4D2CC86A948}" dt="2022-04-06T15:23:02.293" v="1316" actId="15"/>
          <ac:spMkLst>
            <pc:docMk/>
            <pc:sldMk cId="715913653" sldId="305"/>
            <ac:spMk id="3" creationId="{785504AE-CAC9-4B13-9FD7-88A4803BB30A}"/>
          </ac:spMkLst>
        </pc:spChg>
      </pc:sldChg>
      <pc:sldChg chg="modSp add mod">
        <pc:chgData name="dinhtai85@outlook.com.vn" userId="287c0c5728e82230" providerId="LiveId" clId="{2A74EAA6-88BF-4C28-B8AC-F4D2CC86A948}" dt="2022-04-06T15:39:53.914" v="1422" actId="6549"/>
        <pc:sldMkLst>
          <pc:docMk/>
          <pc:sldMk cId="2713588207" sldId="306"/>
        </pc:sldMkLst>
        <pc:spChg chg="mod">
          <ac:chgData name="dinhtai85@outlook.com.vn" userId="287c0c5728e82230" providerId="LiveId" clId="{2A74EAA6-88BF-4C28-B8AC-F4D2CC86A948}" dt="2022-04-06T15:39:53.914" v="1422" actId="6549"/>
          <ac:spMkLst>
            <pc:docMk/>
            <pc:sldMk cId="2713588207" sldId="306"/>
            <ac:spMk id="3" creationId="{785504AE-CAC9-4B13-9FD7-88A4803BB30A}"/>
          </ac:spMkLst>
        </pc:spChg>
      </pc:sldChg>
      <pc:sldChg chg="modSp add mod">
        <pc:chgData name="dinhtai85@outlook.com.vn" userId="287c0c5728e82230" providerId="LiveId" clId="{2A74EAA6-88BF-4C28-B8AC-F4D2CC86A948}" dt="2022-04-06T15:52:06.274" v="2544" actId="20577"/>
        <pc:sldMkLst>
          <pc:docMk/>
          <pc:sldMk cId="3939606881" sldId="307"/>
        </pc:sldMkLst>
        <pc:spChg chg="mod">
          <ac:chgData name="dinhtai85@outlook.com.vn" userId="287c0c5728e82230" providerId="LiveId" clId="{2A74EAA6-88BF-4C28-B8AC-F4D2CC86A948}" dt="2022-04-06T15:52:06.274" v="2544" actId="20577"/>
          <ac:spMkLst>
            <pc:docMk/>
            <pc:sldMk cId="3939606881" sldId="307"/>
            <ac:spMk id="3" creationId="{785504AE-CAC9-4B13-9FD7-88A4803BB30A}"/>
          </ac:spMkLst>
        </pc:spChg>
        <pc:spChg chg="mod">
          <ac:chgData name="dinhtai85@outlook.com.vn" userId="287c0c5728e82230" providerId="LiveId" clId="{2A74EAA6-88BF-4C28-B8AC-F4D2CC86A948}" dt="2022-04-06T15:41:58.211" v="1453" actId="20577"/>
          <ac:spMkLst>
            <pc:docMk/>
            <pc:sldMk cId="3939606881" sldId="307"/>
            <ac:spMk id="4" creationId="{D5656648-E811-4086-B0F0-CF7CA2F64299}"/>
          </ac:spMkLst>
        </pc:spChg>
      </pc:sldChg>
      <pc:sldChg chg="modSp add mod">
        <pc:chgData name="dinhtai85@outlook.com.vn" userId="287c0c5728e82230" providerId="LiveId" clId="{2A74EAA6-88BF-4C28-B8AC-F4D2CC86A948}" dt="2022-04-06T15:58:56.581" v="3039" actId="20577"/>
        <pc:sldMkLst>
          <pc:docMk/>
          <pc:sldMk cId="1832800975" sldId="308"/>
        </pc:sldMkLst>
        <pc:spChg chg="mod">
          <ac:chgData name="dinhtai85@outlook.com.vn" userId="287c0c5728e82230" providerId="LiveId" clId="{2A74EAA6-88BF-4C28-B8AC-F4D2CC86A948}" dt="2022-04-06T15:58:56.581" v="3039" actId="20577"/>
          <ac:spMkLst>
            <pc:docMk/>
            <pc:sldMk cId="1832800975" sldId="308"/>
            <ac:spMk id="3" creationId="{785504AE-CAC9-4B13-9FD7-88A4803BB30A}"/>
          </ac:spMkLst>
        </pc:spChg>
        <pc:spChg chg="mod">
          <ac:chgData name="dinhtai85@outlook.com.vn" userId="287c0c5728e82230" providerId="LiveId" clId="{2A74EAA6-88BF-4C28-B8AC-F4D2CC86A948}" dt="2022-04-06T15:54:12.454" v="2584" actId="20577"/>
          <ac:spMkLst>
            <pc:docMk/>
            <pc:sldMk cId="1832800975" sldId="308"/>
            <ac:spMk id="4" creationId="{D5656648-E811-4086-B0F0-CF7CA2F64299}"/>
          </ac:spMkLst>
        </pc:spChg>
      </pc:sldChg>
      <pc:sldChg chg="modSp add mod">
        <pc:chgData name="dinhtai85@outlook.com.vn" userId="287c0c5728e82230" providerId="LiveId" clId="{2A74EAA6-88BF-4C28-B8AC-F4D2CC86A948}" dt="2022-04-06T16:01:51.966" v="3314"/>
        <pc:sldMkLst>
          <pc:docMk/>
          <pc:sldMk cId="1501155641" sldId="309"/>
        </pc:sldMkLst>
        <pc:spChg chg="mod">
          <ac:chgData name="dinhtai85@outlook.com.vn" userId="287c0c5728e82230" providerId="LiveId" clId="{2A74EAA6-88BF-4C28-B8AC-F4D2CC86A948}" dt="2022-04-06T16:01:51.966" v="3314"/>
          <ac:spMkLst>
            <pc:docMk/>
            <pc:sldMk cId="1501155641" sldId="309"/>
            <ac:spMk id="3" creationId="{785504AE-CAC9-4B13-9FD7-88A4803BB30A}"/>
          </ac:spMkLst>
        </pc:spChg>
        <pc:spChg chg="mod">
          <ac:chgData name="dinhtai85@outlook.com.vn" userId="287c0c5728e82230" providerId="LiveId" clId="{2A74EAA6-88BF-4C28-B8AC-F4D2CC86A948}" dt="2022-04-06T16:00:04.656" v="3052" actId="20577"/>
          <ac:spMkLst>
            <pc:docMk/>
            <pc:sldMk cId="1501155641" sldId="309"/>
            <ac:spMk id="4" creationId="{D5656648-E811-4086-B0F0-CF7CA2F64299}"/>
          </ac:spMkLst>
        </pc:spChg>
      </pc:sldChg>
      <pc:sldChg chg="modSp add mod">
        <pc:chgData name="dinhtai85@outlook.com.vn" userId="287c0c5728e82230" providerId="LiveId" clId="{2A74EAA6-88BF-4C28-B8AC-F4D2CC86A948}" dt="2022-04-06T16:07:43.481" v="3909" actId="20577"/>
        <pc:sldMkLst>
          <pc:docMk/>
          <pc:sldMk cId="1982428802" sldId="310"/>
        </pc:sldMkLst>
        <pc:spChg chg="mod">
          <ac:chgData name="dinhtai85@outlook.com.vn" userId="287c0c5728e82230" providerId="LiveId" clId="{2A74EAA6-88BF-4C28-B8AC-F4D2CC86A948}" dt="2022-04-06T16:07:43.481" v="3909" actId="20577"/>
          <ac:spMkLst>
            <pc:docMk/>
            <pc:sldMk cId="1982428802" sldId="310"/>
            <ac:spMk id="3" creationId="{785504AE-CAC9-4B13-9FD7-88A4803BB30A}"/>
          </ac:spMkLst>
        </pc:spChg>
        <pc:spChg chg="mod">
          <ac:chgData name="dinhtai85@outlook.com.vn" userId="287c0c5728e82230" providerId="LiveId" clId="{2A74EAA6-88BF-4C28-B8AC-F4D2CC86A948}" dt="2022-04-06T16:02:30.087" v="3338" actId="20577"/>
          <ac:spMkLst>
            <pc:docMk/>
            <pc:sldMk cId="1982428802" sldId="310"/>
            <ac:spMk id="4" creationId="{D5656648-E811-4086-B0F0-CF7CA2F64299}"/>
          </ac:spMkLst>
        </pc:spChg>
      </pc:sldChg>
      <pc:sldChg chg="modSp add mod">
        <pc:chgData name="dinhtai85@outlook.com.vn" userId="287c0c5728e82230" providerId="LiveId" clId="{2A74EAA6-88BF-4C28-B8AC-F4D2CC86A948}" dt="2022-04-06T16:11:13.150" v="4230" actId="27636"/>
        <pc:sldMkLst>
          <pc:docMk/>
          <pc:sldMk cId="509921964" sldId="311"/>
        </pc:sldMkLst>
        <pc:spChg chg="mod">
          <ac:chgData name="dinhtai85@outlook.com.vn" userId="287c0c5728e82230" providerId="LiveId" clId="{2A74EAA6-88BF-4C28-B8AC-F4D2CC86A948}" dt="2022-04-06T16:11:13.150" v="4230" actId="27636"/>
          <ac:spMkLst>
            <pc:docMk/>
            <pc:sldMk cId="509921964" sldId="311"/>
            <ac:spMk id="3" creationId="{785504AE-CAC9-4B13-9FD7-88A4803BB30A}"/>
          </ac:spMkLst>
        </pc:spChg>
        <pc:spChg chg="mod">
          <ac:chgData name="dinhtai85@outlook.com.vn" userId="287c0c5728e82230" providerId="LiveId" clId="{2A74EAA6-88BF-4C28-B8AC-F4D2CC86A948}" dt="2022-04-06T16:08:02.990" v="3927" actId="20577"/>
          <ac:spMkLst>
            <pc:docMk/>
            <pc:sldMk cId="509921964" sldId="311"/>
            <ac:spMk id="4" creationId="{D5656648-E811-4086-B0F0-CF7CA2F64299}"/>
          </ac:spMkLst>
        </pc:spChg>
      </pc:sldChg>
      <pc:sldChg chg="modSp add mod">
        <pc:chgData name="dinhtai85@outlook.com.vn" userId="287c0c5728e82230" providerId="LiveId" clId="{2A74EAA6-88BF-4C28-B8AC-F4D2CC86A948}" dt="2022-04-06T16:13:39.374" v="4292" actId="255"/>
        <pc:sldMkLst>
          <pc:docMk/>
          <pc:sldMk cId="946164197" sldId="312"/>
        </pc:sldMkLst>
        <pc:spChg chg="mod">
          <ac:chgData name="dinhtai85@outlook.com.vn" userId="287c0c5728e82230" providerId="LiveId" clId="{2A74EAA6-88BF-4C28-B8AC-F4D2CC86A948}" dt="2022-04-06T16:13:39.374" v="4292" actId="255"/>
          <ac:spMkLst>
            <pc:docMk/>
            <pc:sldMk cId="946164197" sldId="312"/>
            <ac:spMk id="3" creationId="{785504AE-CAC9-4B13-9FD7-88A4803BB30A}"/>
          </ac:spMkLst>
        </pc:spChg>
        <pc:spChg chg="mod">
          <ac:chgData name="dinhtai85@outlook.com.vn" userId="287c0c5728e82230" providerId="LiveId" clId="{2A74EAA6-88BF-4C28-B8AC-F4D2CC86A948}" dt="2022-04-06T16:11:39.135" v="4253" actId="20577"/>
          <ac:spMkLst>
            <pc:docMk/>
            <pc:sldMk cId="946164197" sldId="312"/>
            <ac:spMk id="4" creationId="{D5656648-E811-4086-B0F0-CF7CA2F64299}"/>
          </ac:spMkLst>
        </pc:spChg>
      </pc:sldChg>
      <pc:sldChg chg="modSp mod">
        <pc:chgData name="dinhtai85@outlook.com.vn" userId="287c0c5728e82230" providerId="LiveId" clId="{2A74EAA6-88BF-4C28-B8AC-F4D2CC86A948}" dt="2022-04-06T16:18:04.650" v="4296"/>
        <pc:sldMkLst>
          <pc:docMk/>
          <pc:sldMk cId="1477692980" sldId="324"/>
        </pc:sldMkLst>
        <pc:spChg chg="mod">
          <ac:chgData name="dinhtai85@outlook.com.vn" userId="287c0c5728e82230" providerId="LiveId" clId="{2A74EAA6-88BF-4C28-B8AC-F4D2CC86A948}" dt="2022-04-06T16:18:04.650" v="4296"/>
          <ac:spMkLst>
            <pc:docMk/>
            <pc:sldMk cId="1477692980" sldId="324"/>
            <ac:spMk id="2" creationId="{12C8E4EC-58E1-4514-84A3-544836B71646}"/>
          </ac:spMkLst>
        </pc:spChg>
      </pc:sldChg>
      <pc:sldChg chg="modSp mod">
        <pc:chgData name="dinhtai85@outlook.com.vn" userId="287c0c5728e82230" providerId="LiveId" clId="{2A74EAA6-88BF-4C28-B8AC-F4D2CC86A948}" dt="2022-04-06T16:18:29.313" v="4299"/>
        <pc:sldMkLst>
          <pc:docMk/>
          <pc:sldMk cId="2834320052" sldId="325"/>
        </pc:sldMkLst>
        <pc:spChg chg="mod">
          <ac:chgData name="dinhtai85@outlook.com.vn" userId="287c0c5728e82230" providerId="LiveId" clId="{2A74EAA6-88BF-4C28-B8AC-F4D2CC86A948}" dt="2022-04-06T16:18:29.313" v="4299"/>
          <ac:spMkLst>
            <pc:docMk/>
            <pc:sldMk cId="2834320052" sldId="325"/>
            <ac:spMk id="2" creationId="{12C8E4EC-58E1-4514-84A3-544836B71646}"/>
          </ac:spMkLst>
        </pc:spChg>
      </pc:sldChg>
      <pc:sldChg chg="modSp mod">
        <pc:chgData name="dinhtai85@outlook.com.vn" userId="287c0c5728e82230" providerId="LiveId" clId="{2A74EAA6-88BF-4C28-B8AC-F4D2CC86A948}" dt="2022-04-06T16:18:57.619" v="4304"/>
        <pc:sldMkLst>
          <pc:docMk/>
          <pc:sldMk cId="2118891412" sldId="326"/>
        </pc:sldMkLst>
        <pc:spChg chg="mod">
          <ac:chgData name="dinhtai85@outlook.com.vn" userId="287c0c5728e82230" providerId="LiveId" clId="{2A74EAA6-88BF-4C28-B8AC-F4D2CC86A948}" dt="2022-04-06T16:18:57.619" v="4304"/>
          <ac:spMkLst>
            <pc:docMk/>
            <pc:sldMk cId="2118891412" sldId="326"/>
            <ac:spMk id="2" creationId="{12C8E4EC-58E1-4514-84A3-544836B71646}"/>
          </ac:spMkLst>
        </pc:spChg>
      </pc:sldChg>
      <pc:sldChg chg="modSp mod">
        <pc:chgData name="dinhtai85@outlook.com.vn" userId="287c0c5728e82230" providerId="LiveId" clId="{2A74EAA6-88BF-4C28-B8AC-F4D2CC86A948}" dt="2022-04-06T16:19:01.873" v="4305"/>
        <pc:sldMkLst>
          <pc:docMk/>
          <pc:sldMk cId="820955778" sldId="328"/>
        </pc:sldMkLst>
        <pc:spChg chg="mod">
          <ac:chgData name="dinhtai85@outlook.com.vn" userId="287c0c5728e82230" providerId="LiveId" clId="{2A74EAA6-88BF-4C28-B8AC-F4D2CC86A948}" dt="2022-04-06T16:19:01.873" v="4305"/>
          <ac:spMkLst>
            <pc:docMk/>
            <pc:sldMk cId="820955778" sldId="328"/>
            <ac:spMk id="2" creationId="{12C8E4EC-58E1-4514-84A3-544836B71646}"/>
          </ac:spMkLst>
        </pc:spChg>
      </pc:sldChg>
      <pc:sldChg chg="modSp mod">
        <pc:chgData name="dinhtai85@outlook.com.vn" userId="287c0c5728e82230" providerId="LiveId" clId="{2A74EAA6-88BF-4C28-B8AC-F4D2CC86A948}" dt="2022-04-06T16:19:06.370" v="4306"/>
        <pc:sldMkLst>
          <pc:docMk/>
          <pc:sldMk cId="2790910586" sldId="329"/>
        </pc:sldMkLst>
        <pc:spChg chg="mod">
          <ac:chgData name="dinhtai85@outlook.com.vn" userId="287c0c5728e82230" providerId="LiveId" clId="{2A74EAA6-88BF-4C28-B8AC-F4D2CC86A948}" dt="2022-04-06T16:19:06.370" v="4306"/>
          <ac:spMkLst>
            <pc:docMk/>
            <pc:sldMk cId="2790910586" sldId="329"/>
            <ac:spMk id="2" creationId="{12C8E4EC-58E1-4514-84A3-544836B71646}"/>
          </ac:spMkLst>
        </pc:spChg>
      </pc:sldChg>
      <pc:sldChg chg="modSp mod">
        <pc:chgData name="dinhtai85@outlook.com.vn" userId="287c0c5728e82230" providerId="LiveId" clId="{2A74EAA6-88BF-4C28-B8AC-F4D2CC86A948}" dt="2022-04-06T16:19:12.065" v="4307"/>
        <pc:sldMkLst>
          <pc:docMk/>
          <pc:sldMk cId="3357979116" sldId="330"/>
        </pc:sldMkLst>
        <pc:spChg chg="mod">
          <ac:chgData name="dinhtai85@outlook.com.vn" userId="287c0c5728e82230" providerId="LiveId" clId="{2A74EAA6-88BF-4C28-B8AC-F4D2CC86A948}" dt="2022-04-06T16:19:12.065" v="4307"/>
          <ac:spMkLst>
            <pc:docMk/>
            <pc:sldMk cId="3357979116" sldId="330"/>
            <ac:spMk id="2" creationId="{12C8E4EC-58E1-4514-84A3-544836B71646}"/>
          </ac:spMkLst>
        </pc:spChg>
      </pc:sldChg>
      <pc:sldChg chg="modSp mod">
        <pc:chgData name="dinhtai85@outlook.com.vn" userId="287c0c5728e82230" providerId="LiveId" clId="{2A74EAA6-88BF-4C28-B8AC-F4D2CC86A948}" dt="2022-04-06T16:19:16.003" v="4308"/>
        <pc:sldMkLst>
          <pc:docMk/>
          <pc:sldMk cId="3070448958" sldId="331"/>
        </pc:sldMkLst>
        <pc:spChg chg="mod">
          <ac:chgData name="dinhtai85@outlook.com.vn" userId="287c0c5728e82230" providerId="LiveId" clId="{2A74EAA6-88BF-4C28-B8AC-F4D2CC86A948}" dt="2022-04-06T16:19:16.003" v="4308"/>
          <ac:spMkLst>
            <pc:docMk/>
            <pc:sldMk cId="3070448958" sldId="331"/>
            <ac:spMk id="2" creationId="{12C8E4EC-58E1-4514-84A3-544836B71646}"/>
          </ac:spMkLst>
        </pc:spChg>
      </pc:sldChg>
      <pc:sldChg chg="modSp mod">
        <pc:chgData name="dinhtai85@outlook.com.vn" userId="287c0c5728e82230" providerId="LiveId" clId="{2A74EAA6-88BF-4C28-B8AC-F4D2CC86A948}" dt="2022-04-06T16:19:34.067" v="4312"/>
        <pc:sldMkLst>
          <pc:docMk/>
          <pc:sldMk cId="1388753964" sldId="332"/>
        </pc:sldMkLst>
        <pc:spChg chg="mod">
          <ac:chgData name="dinhtai85@outlook.com.vn" userId="287c0c5728e82230" providerId="LiveId" clId="{2A74EAA6-88BF-4C28-B8AC-F4D2CC86A948}" dt="2022-04-06T16:19:34.067" v="4312"/>
          <ac:spMkLst>
            <pc:docMk/>
            <pc:sldMk cId="1388753964" sldId="332"/>
            <ac:spMk id="2" creationId="{12C8E4EC-58E1-4514-84A3-544836B71646}"/>
          </ac:spMkLst>
        </pc:spChg>
      </pc:sldChg>
      <pc:sldChg chg="modSp mod">
        <pc:chgData name="dinhtai85@outlook.com.vn" userId="287c0c5728e82230" providerId="LiveId" clId="{2A74EAA6-88BF-4C28-B8AC-F4D2CC86A948}" dt="2022-04-06T16:19:47.893" v="4315"/>
        <pc:sldMkLst>
          <pc:docMk/>
          <pc:sldMk cId="2208590903" sldId="333"/>
        </pc:sldMkLst>
        <pc:spChg chg="mod">
          <ac:chgData name="dinhtai85@outlook.com.vn" userId="287c0c5728e82230" providerId="LiveId" clId="{2A74EAA6-88BF-4C28-B8AC-F4D2CC86A948}" dt="2022-04-06T16:19:47.893" v="4315"/>
          <ac:spMkLst>
            <pc:docMk/>
            <pc:sldMk cId="2208590903" sldId="333"/>
            <ac:spMk id="2" creationId="{12C8E4EC-58E1-4514-84A3-544836B71646}"/>
          </ac:spMkLst>
        </pc:spChg>
      </pc:sldChg>
      <pc:sldChg chg="modSp mod">
        <pc:chgData name="dinhtai85@outlook.com.vn" userId="287c0c5728e82230" providerId="LiveId" clId="{2A74EAA6-88BF-4C28-B8AC-F4D2CC86A948}" dt="2022-04-06T16:19:51.523" v="4316"/>
        <pc:sldMkLst>
          <pc:docMk/>
          <pc:sldMk cId="2584376795" sldId="334"/>
        </pc:sldMkLst>
        <pc:spChg chg="mod">
          <ac:chgData name="dinhtai85@outlook.com.vn" userId="287c0c5728e82230" providerId="LiveId" clId="{2A74EAA6-88BF-4C28-B8AC-F4D2CC86A948}" dt="2022-04-06T16:19:51.523" v="4316"/>
          <ac:spMkLst>
            <pc:docMk/>
            <pc:sldMk cId="2584376795" sldId="334"/>
            <ac:spMk id="2" creationId="{12C8E4EC-58E1-4514-84A3-544836B71646}"/>
          </ac:spMkLst>
        </pc:spChg>
      </pc:sldChg>
      <pc:sldChg chg="modSp mod">
        <pc:chgData name="dinhtai85@outlook.com.vn" userId="287c0c5728e82230" providerId="LiveId" clId="{2A74EAA6-88BF-4C28-B8AC-F4D2CC86A948}" dt="2022-04-06T16:18:09.906" v="4297"/>
        <pc:sldMkLst>
          <pc:docMk/>
          <pc:sldMk cId="3666829672" sldId="344"/>
        </pc:sldMkLst>
        <pc:spChg chg="mod">
          <ac:chgData name="dinhtai85@outlook.com.vn" userId="287c0c5728e82230" providerId="LiveId" clId="{2A74EAA6-88BF-4C28-B8AC-F4D2CC86A948}" dt="2022-04-06T16:18:09.906" v="4297"/>
          <ac:spMkLst>
            <pc:docMk/>
            <pc:sldMk cId="3666829672" sldId="344"/>
            <ac:spMk id="2" creationId="{12C8E4EC-58E1-4514-84A3-544836B71646}"/>
          </ac:spMkLst>
        </pc:spChg>
      </pc:sldChg>
      <pc:sldChg chg="modSp mod">
        <pc:chgData name="dinhtai85@outlook.com.vn" userId="287c0c5728e82230" providerId="LiveId" clId="{2A74EAA6-88BF-4C28-B8AC-F4D2CC86A948}" dt="2022-04-06T16:18:19.490" v="4298"/>
        <pc:sldMkLst>
          <pc:docMk/>
          <pc:sldMk cId="170972878" sldId="345"/>
        </pc:sldMkLst>
        <pc:spChg chg="mod">
          <ac:chgData name="dinhtai85@outlook.com.vn" userId="287c0c5728e82230" providerId="LiveId" clId="{2A74EAA6-88BF-4C28-B8AC-F4D2CC86A948}" dt="2022-04-06T16:18:19.490" v="4298"/>
          <ac:spMkLst>
            <pc:docMk/>
            <pc:sldMk cId="170972878" sldId="345"/>
            <ac:spMk id="2" creationId="{12C8E4EC-58E1-4514-84A3-544836B71646}"/>
          </ac:spMkLst>
        </pc:spChg>
      </pc:sldChg>
      <pc:sldChg chg="modSp mod">
        <pc:chgData name="dinhtai85@outlook.com.vn" userId="287c0c5728e82230" providerId="LiveId" clId="{2A74EAA6-88BF-4C28-B8AC-F4D2CC86A948}" dt="2022-04-06T16:18:34.929" v="4300"/>
        <pc:sldMkLst>
          <pc:docMk/>
          <pc:sldMk cId="1939906199" sldId="347"/>
        </pc:sldMkLst>
        <pc:spChg chg="mod">
          <ac:chgData name="dinhtai85@outlook.com.vn" userId="287c0c5728e82230" providerId="LiveId" clId="{2A74EAA6-88BF-4C28-B8AC-F4D2CC86A948}" dt="2022-04-06T16:18:34.929" v="4300"/>
          <ac:spMkLst>
            <pc:docMk/>
            <pc:sldMk cId="1939906199" sldId="347"/>
            <ac:spMk id="2" creationId="{12C8E4EC-58E1-4514-84A3-544836B71646}"/>
          </ac:spMkLst>
        </pc:spChg>
      </pc:sldChg>
      <pc:sldChg chg="modSp mod">
        <pc:chgData name="dinhtai85@outlook.com.vn" userId="287c0c5728e82230" providerId="LiveId" clId="{2A74EAA6-88BF-4C28-B8AC-F4D2CC86A948}" dt="2022-04-06T16:18:42.478" v="4301"/>
        <pc:sldMkLst>
          <pc:docMk/>
          <pc:sldMk cId="1855984932" sldId="348"/>
        </pc:sldMkLst>
        <pc:spChg chg="mod">
          <ac:chgData name="dinhtai85@outlook.com.vn" userId="287c0c5728e82230" providerId="LiveId" clId="{2A74EAA6-88BF-4C28-B8AC-F4D2CC86A948}" dt="2022-04-06T16:18:42.478" v="4301"/>
          <ac:spMkLst>
            <pc:docMk/>
            <pc:sldMk cId="1855984932" sldId="348"/>
            <ac:spMk id="2" creationId="{12C8E4EC-58E1-4514-84A3-544836B71646}"/>
          </ac:spMkLst>
        </pc:spChg>
      </pc:sldChg>
      <pc:sldChg chg="modSp mod">
        <pc:chgData name="dinhtai85@outlook.com.vn" userId="287c0c5728e82230" providerId="LiveId" clId="{2A74EAA6-88BF-4C28-B8AC-F4D2CC86A948}" dt="2022-04-06T16:18:48.978" v="4302"/>
        <pc:sldMkLst>
          <pc:docMk/>
          <pc:sldMk cId="2976001639" sldId="349"/>
        </pc:sldMkLst>
        <pc:spChg chg="mod">
          <ac:chgData name="dinhtai85@outlook.com.vn" userId="287c0c5728e82230" providerId="LiveId" clId="{2A74EAA6-88BF-4C28-B8AC-F4D2CC86A948}" dt="2022-04-06T16:18:48.978" v="4302"/>
          <ac:spMkLst>
            <pc:docMk/>
            <pc:sldMk cId="2976001639" sldId="349"/>
            <ac:spMk id="2" creationId="{12C8E4EC-58E1-4514-84A3-544836B71646}"/>
          </ac:spMkLst>
        </pc:spChg>
      </pc:sldChg>
      <pc:sldChg chg="modSp mod">
        <pc:chgData name="dinhtai85@outlook.com.vn" userId="287c0c5728e82230" providerId="LiveId" clId="{2A74EAA6-88BF-4C28-B8AC-F4D2CC86A948}" dt="2022-04-06T16:18:54.002" v="4303"/>
        <pc:sldMkLst>
          <pc:docMk/>
          <pc:sldMk cId="51290139" sldId="350"/>
        </pc:sldMkLst>
        <pc:spChg chg="mod">
          <ac:chgData name="dinhtai85@outlook.com.vn" userId="287c0c5728e82230" providerId="LiveId" clId="{2A74EAA6-88BF-4C28-B8AC-F4D2CC86A948}" dt="2022-04-06T16:18:54.002" v="4303"/>
          <ac:spMkLst>
            <pc:docMk/>
            <pc:sldMk cId="51290139" sldId="350"/>
            <ac:spMk id="2" creationId="{12C8E4EC-58E1-4514-84A3-544836B71646}"/>
          </ac:spMkLst>
        </pc:spChg>
      </pc:sldChg>
      <pc:sldChg chg="modSp mod">
        <pc:chgData name="dinhtai85@outlook.com.vn" userId="287c0c5728e82230" providerId="LiveId" clId="{2A74EAA6-88BF-4C28-B8AC-F4D2CC86A948}" dt="2022-04-06T16:19:20.783" v="4309"/>
        <pc:sldMkLst>
          <pc:docMk/>
          <pc:sldMk cId="2337967451" sldId="351"/>
        </pc:sldMkLst>
        <pc:spChg chg="mod">
          <ac:chgData name="dinhtai85@outlook.com.vn" userId="287c0c5728e82230" providerId="LiveId" clId="{2A74EAA6-88BF-4C28-B8AC-F4D2CC86A948}" dt="2022-04-06T16:19:20.783" v="4309"/>
          <ac:spMkLst>
            <pc:docMk/>
            <pc:sldMk cId="2337967451" sldId="351"/>
            <ac:spMk id="2" creationId="{12C8E4EC-58E1-4514-84A3-544836B71646}"/>
          </ac:spMkLst>
        </pc:spChg>
      </pc:sldChg>
      <pc:sldChg chg="modSp mod">
        <pc:chgData name="dinhtai85@outlook.com.vn" userId="287c0c5728e82230" providerId="LiveId" clId="{2A74EAA6-88BF-4C28-B8AC-F4D2CC86A948}" dt="2022-04-06T16:19:25.569" v="4310"/>
        <pc:sldMkLst>
          <pc:docMk/>
          <pc:sldMk cId="1508495654" sldId="352"/>
        </pc:sldMkLst>
        <pc:spChg chg="mod">
          <ac:chgData name="dinhtai85@outlook.com.vn" userId="287c0c5728e82230" providerId="LiveId" clId="{2A74EAA6-88BF-4C28-B8AC-F4D2CC86A948}" dt="2022-04-06T16:19:25.569" v="4310"/>
          <ac:spMkLst>
            <pc:docMk/>
            <pc:sldMk cId="1508495654" sldId="352"/>
            <ac:spMk id="2" creationId="{12C8E4EC-58E1-4514-84A3-544836B71646}"/>
          </ac:spMkLst>
        </pc:spChg>
      </pc:sldChg>
      <pc:sldChg chg="modSp mod">
        <pc:chgData name="dinhtai85@outlook.com.vn" userId="287c0c5728e82230" providerId="LiveId" clId="{2A74EAA6-88BF-4C28-B8AC-F4D2CC86A948}" dt="2022-04-06T16:19:29.442" v="4311"/>
        <pc:sldMkLst>
          <pc:docMk/>
          <pc:sldMk cId="1817268085" sldId="353"/>
        </pc:sldMkLst>
        <pc:spChg chg="mod">
          <ac:chgData name="dinhtai85@outlook.com.vn" userId="287c0c5728e82230" providerId="LiveId" clId="{2A74EAA6-88BF-4C28-B8AC-F4D2CC86A948}" dt="2022-04-06T16:19:29.442" v="4311"/>
          <ac:spMkLst>
            <pc:docMk/>
            <pc:sldMk cId="1817268085" sldId="353"/>
            <ac:spMk id="2" creationId="{12C8E4EC-58E1-4514-84A3-544836B71646}"/>
          </ac:spMkLst>
        </pc:spChg>
      </pc:sldChg>
      <pc:sldChg chg="modSp mod">
        <pc:chgData name="dinhtai85@outlook.com.vn" userId="287c0c5728e82230" providerId="LiveId" clId="{2A74EAA6-88BF-4C28-B8AC-F4D2CC86A948}" dt="2022-04-06T16:19:43.298" v="4314"/>
        <pc:sldMkLst>
          <pc:docMk/>
          <pc:sldMk cId="4109169469" sldId="354"/>
        </pc:sldMkLst>
        <pc:spChg chg="mod">
          <ac:chgData name="dinhtai85@outlook.com.vn" userId="287c0c5728e82230" providerId="LiveId" clId="{2A74EAA6-88BF-4C28-B8AC-F4D2CC86A948}" dt="2022-04-06T16:19:43.298" v="4314"/>
          <ac:spMkLst>
            <pc:docMk/>
            <pc:sldMk cId="4109169469" sldId="354"/>
            <ac:spMk id="2" creationId="{12C8E4EC-58E1-4514-84A3-544836B71646}"/>
          </ac:spMkLst>
        </pc:spChg>
      </pc:sldChg>
      <pc:sldChg chg="modSp mod">
        <pc:chgData name="dinhtai85@outlook.com.vn" userId="287c0c5728e82230" providerId="LiveId" clId="{2A74EAA6-88BF-4C28-B8AC-F4D2CC86A948}" dt="2022-04-06T16:19:38.593" v="4313"/>
        <pc:sldMkLst>
          <pc:docMk/>
          <pc:sldMk cId="2680345801" sldId="355"/>
        </pc:sldMkLst>
        <pc:spChg chg="mod">
          <ac:chgData name="dinhtai85@outlook.com.vn" userId="287c0c5728e82230" providerId="LiveId" clId="{2A74EAA6-88BF-4C28-B8AC-F4D2CC86A948}" dt="2022-04-06T16:19:38.593" v="4313"/>
          <ac:spMkLst>
            <pc:docMk/>
            <pc:sldMk cId="2680345801" sldId="355"/>
            <ac:spMk id="2" creationId="{12C8E4EC-58E1-4514-84A3-544836B7164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2617E-5FDE-4958-B1E7-D38C401CFF6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vi-VN"/>
        </a:p>
      </dgm:t>
    </dgm:pt>
    <dgm:pt modelId="{AA8C8A41-DB9F-44A1-8373-4DDFEA074F8A}">
      <dgm:prSet phldrT="[Text]" custT="1"/>
      <dgm:spPr/>
      <dgm:t>
        <a:bodyPr/>
        <a:lstStyle/>
        <a:p>
          <a:r>
            <a:rPr lang="en-US" sz="2000" b="1" smtClean="0">
              <a:latin typeface="Times New Roman" pitchFamily="18" charset="0"/>
              <a:cs typeface="Times New Roman" pitchFamily="18" charset="0"/>
            </a:rPr>
            <a:t>VLTL hô hấp Tập vận động</a:t>
          </a:r>
          <a:endParaRPr lang="vi-VN" sz="2000" b="1">
            <a:latin typeface="Times New Roman" pitchFamily="18" charset="0"/>
            <a:cs typeface="Times New Roman" pitchFamily="18" charset="0"/>
          </a:endParaRPr>
        </a:p>
      </dgm:t>
    </dgm:pt>
    <dgm:pt modelId="{285E85A1-59F1-4012-8AE5-62129090AA58}" type="parTrans" cxnId="{19BD2966-E8AA-4CC4-BDD9-2389C2FD1F16}">
      <dgm:prSet/>
      <dgm:spPr/>
      <dgm:t>
        <a:bodyPr/>
        <a:lstStyle/>
        <a:p>
          <a:endParaRPr lang="vi-VN"/>
        </a:p>
      </dgm:t>
    </dgm:pt>
    <dgm:pt modelId="{DB63557C-6CFF-427A-82B9-87961F613E6F}" type="sibTrans" cxnId="{19BD2966-E8AA-4CC4-BDD9-2389C2FD1F16}">
      <dgm:prSet/>
      <dgm:spPr/>
      <dgm:t>
        <a:bodyPr/>
        <a:lstStyle/>
        <a:p>
          <a:endParaRPr lang="vi-VN"/>
        </a:p>
      </dgm:t>
    </dgm:pt>
    <dgm:pt modelId="{7723A4A8-FE94-4686-9925-BFFD7F5BAF39}">
      <dgm:prSet phldrT="[Text]" custT="1"/>
      <dgm:spPr/>
      <dgm:t>
        <a:bodyPr/>
        <a:lstStyle/>
        <a:p>
          <a:r>
            <a:rPr lang="en-US" sz="2000" b="1" smtClean="0">
              <a:latin typeface="Times New Roman" pitchFamily="18" charset="0"/>
              <a:cs typeface="Times New Roman" pitchFamily="18" charset="0"/>
            </a:rPr>
            <a:t>Hoạt động chức năng</a:t>
          </a:r>
          <a:endParaRPr lang="vi-VN" sz="2000" b="1">
            <a:latin typeface="Times New Roman" pitchFamily="18" charset="0"/>
            <a:cs typeface="Times New Roman" pitchFamily="18" charset="0"/>
          </a:endParaRPr>
        </a:p>
      </dgm:t>
    </dgm:pt>
    <dgm:pt modelId="{D3887591-2CA3-4C2F-A448-72A4B95E7C62}" type="parTrans" cxnId="{A8D8DA30-1A26-440F-8B6C-5C3457A6B96F}">
      <dgm:prSet/>
      <dgm:spPr/>
      <dgm:t>
        <a:bodyPr/>
        <a:lstStyle/>
        <a:p>
          <a:endParaRPr lang="vi-VN"/>
        </a:p>
      </dgm:t>
    </dgm:pt>
    <dgm:pt modelId="{2A191831-DB6E-45ED-B3F5-5C8EA509C9BE}" type="sibTrans" cxnId="{A8D8DA30-1A26-440F-8B6C-5C3457A6B96F}">
      <dgm:prSet/>
      <dgm:spPr/>
      <dgm:t>
        <a:bodyPr/>
        <a:lstStyle/>
        <a:p>
          <a:endParaRPr lang="vi-VN"/>
        </a:p>
      </dgm:t>
    </dgm:pt>
    <dgm:pt modelId="{0CE0BEBE-2FE0-4FE9-BD99-648218F90213}">
      <dgm:prSet phldrT="[Text]" custT="1"/>
      <dgm:spPr/>
      <dgm:t>
        <a:bodyPr/>
        <a:lstStyle/>
        <a:p>
          <a:r>
            <a:rPr lang="en-US" sz="2000" b="1" smtClean="0">
              <a:latin typeface="Times New Roman" pitchFamily="18" charset="0"/>
              <a:cs typeface="Times New Roman" pitchFamily="18" charset="0"/>
            </a:rPr>
            <a:t>Hỗ trợ tâm lý xã hội</a:t>
          </a:r>
          <a:endParaRPr lang="vi-VN" sz="2000" b="1">
            <a:latin typeface="Times New Roman" pitchFamily="18" charset="0"/>
            <a:cs typeface="Times New Roman" pitchFamily="18" charset="0"/>
          </a:endParaRPr>
        </a:p>
      </dgm:t>
    </dgm:pt>
    <dgm:pt modelId="{41086C59-6379-4BB5-A5C2-56404B186B8D}" type="parTrans" cxnId="{084A4FFA-CAD9-412A-8D83-0EBBFBFD6EB9}">
      <dgm:prSet/>
      <dgm:spPr/>
      <dgm:t>
        <a:bodyPr/>
        <a:lstStyle/>
        <a:p>
          <a:endParaRPr lang="vi-VN"/>
        </a:p>
      </dgm:t>
    </dgm:pt>
    <dgm:pt modelId="{90F1AFF4-16C2-45FA-9F6D-04DADD5172A5}" type="sibTrans" cxnId="{084A4FFA-CAD9-412A-8D83-0EBBFBFD6EB9}">
      <dgm:prSet/>
      <dgm:spPr/>
      <dgm:t>
        <a:bodyPr/>
        <a:lstStyle/>
        <a:p>
          <a:endParaRPr lang="vi-VN"/>
        </a:p>
      </dgm:t>
    </dgm:pt>
    <dgm:pt modelId="{3E47C9DD-E1FE-4B5D-BFBD-AE7214FC6E09}">
      <dgm:prSet phldrT="[Text]"/>
      <dgm:spPr/>
      <dgm:t>
        <a:bodyPr/>
        <a:lstStyle/>
        <a:p>
          <a:r>
            <a:rPr lang="en-US" b="1" smtClean="0">
              <a:latin typeface="Times New Roman" pitchFamily="18" charset="0"/>
              <a:cs typeface="Times New Roman" pitchFamily="18" charset="0"/>
            </a:rPr>
            <a:t>Giáo dục quản lý bản thân</a:t>
          </a:r>
          <a:endParaRPr lang="vi-VN" b="1">
            <a:latin typeface="Times New Roman" pitchFamily="18" charset="0"/>
            <a:cs typeface="Times New Roman" pitchFamily="18" charset="0"/>
          </a:endParaRPr>
        </a:p>
      </dgm:t>
    </dgm:pt>
    <dgm:pt modelId="{7C33801A-658A-4CAB-B936-6047F26DB8CC}" type="parTrans" cxnId="{86512928-7E8D-498B-9EF9-3A9BC7DC798D}">
      <dgm:prSet/>
      <dgm:spPr/>
      <dgm:t>
        <a:bodyPr/>
        <a:lstStyle/>
        <a:p>
          <a:endParaRPr lang="vi-VN"/>
        </a:p>
      </dgm:t>
    </dgm:pt>
    <dgm:pt modelId="{354C36DD-517F-4FA3-8AC9-DED919ECE54E}" type="sibTrans" cxnId="{86512928-7E8D-498B-9EF9-3A9BC7DC798D}">
      <dgm:prSet/>
      <dgm:spPr/>
      <dgm:t>
        <a:bodyPr/>
        <a:lstStyle/>
        <a:p>
          <a:endParaRPr lang="vi-VN"/>
        </a:p>
      </dgm:t>
    </dgm:pt>
    <dgm:pt modelId="{3D90AA9C-C544-4AF7-8C51-D9EB85056308}">
      <dgm:prSet phldrT="[Text]" custT="1"/>
      <dgm:spPr/>
      <dgm:t>
        <a:bodyPr/>
        <a:lstStyle/>
        <a:p>
          <a:r>
            <a:rPr lang="en-US" sz="2000" b="1" smtClean="0">
              <a:latin typeface="Times New Roman" pitchFamily="18" charset="0"/>
              <a:cs typeface="Times New Roman" pitchFamily="18" charset="0"/>
            </a:rPr>
            <a:t>Lượng giá</a:t>
          </a:r>
          <a:endParaRPr lang="vi-VN" sz="2000" b="1">
            <a:latin typeface="Times New Roman" pitchFamily="18" charset="0"/>
            <a:cs typeface="Times New Roman" pitchFamily="18" charset="0"/>
          </a:endParaRPr>
        </a:p>
      </dgm:t>
    </dgm:pt>
    <dgm:pt modelId="{EF75887D-89A4-43B8-89D1-5607F397A3A3}" type="parTrans" cxnId="{0292F421-CB1F-4A85-8374-1BFD76C50B13}">
      <dgm:prSet/>
      <dgm:spPr/>
      <dgm:t>
        <a:bodyPr/>
        <a:lstStyle/>
        <a:p>
          <a:endParaRPr lang="vi-VN"/>
        </a:p>
      </dgm:t>
    </dgm:pt>
    <dgm:pt modelId="{FF3DC41A-F196-4996-9C9F-549010A5D836}" type="sibTrans" cxnId="{0292F421-CB1F-4A85-8374-1BFD76C50B13}">
      <dgm:prSet/>
      <dgm:spPr/>
      <dgm:t>
        <a:bodyPr/>
        <a:lstStyle/>
        <a:p>
          <a:endParaRPr lang="vi-VN"/>
        </a:p>
      </dgm:t>
    </dgm:pt>
    <dgm:pt modelId="{FEF7E073-8AC2-4FB8-BBB3-17BC67444027}" type="pres">
      <dgm:prSet presAssocID="{3362617E-5FDE-4958-B1E7-D38C401CFF64}" presName="cycle" presStyleCnt="0">
        <dgm:presLayoutVars>
          <dgm:dir/>
          <dgm:resizeHandles val="exact"/>
        </dgm:presLayoutVars>
      </dgm:prSet>
      <dgm:spPr/>
      <dgm:t>
        <a:bodyPr/>
        <a:lstStyle/>
        <a:p>
          <a:endParaRPr lang="vi-VN"/>
        </a:p>
      </dgm:t>
    </dgm:pt>
    <dgm:pt modelId="{9961C9A9-0332-4CCF-9B62-3259A657AA63}" type="pres">
      <dgm:prSet presAssocID="{AA8C8A41-DB9F-44A1-8373-4DDFEA074F8A}" presName="node" presStyleLbl="node1" presStyleIdx="0" presStyleCnt="5">
        <dgm:presLayoutVars>
          <dgm:bulletEnabled val="1"/>
        </dgm:presLayoutVars>
      </dgm:prSet>
      <dgm:spPr/>
      <dgm:t>
        <a:bodyPr/>
        <a:lstStyle/>
        <a:p>
          <a:endParaRPr lang="vi-VN"/>
        </a:p>
      </dgm:t>
    </dgm:pt>
    <dgm:pt modelId="{0E8F349A-F13A-4EAD-9FDE-6740D6EBA02F}" type="pres">
      <dgm:prSet presAssocID="{DB63557C-6CFF-427A-82B9-87961F613E6F}" presName="sibTrans" presStyleLbl="sibTrans2D1" presStyleIdx="0" presStyleCnt="5"/>
      <dgm:spPr/>
      <dgm:t>
        <a:bodyPr/>
        <a:lstStyle/>
        <a:p>
          <a:endParaRPr lang="vi-VN"/>
        </a:p>
      </dgm:t>
    </dgm:pt>
    <dgm:pt modelId="{24052963-41A9-4486-850E-BEE66F4F16FA}" type="pres">
      <dgm:prSet presAssocID="{DB63557C-6CFF-427A-82B9-87961F613E6F}" presName="connectorText" presStyleLbl="sibTrans2D1" presStyleIdx="0" presStyleCnt="5"/>
      <dgm:spPr/>
      <dgm:t>
        <a:bodyPr/>
        <a:lstStyle/>
        <a:p>
          <a:endParaRPr lang="vi-VN"/>
        </a:p>
      </dgm:t>
    </dgm:pt>
    <dgm:pt modelId="{81E05CC3-FB1D-4A37-9713-0752E44DCBEC}" type="pres">
      <dgm:prSet presAssocID="{7723A4A8-FE94-4686-9925-BFFD7F5BAF39}" presName="node" presStyleLbl="node1" presStyleIdx="1" presStyleCnt="5">
        <dgm:presLayoutVars>
          <dgm:bulletEnabled val="1"/>
        </dgm:presLayoutVars>
      </dgm:prSet>
      <dgm:spPr/>
      <dgm:t>
        <a:bodyPr/>
        <a:lstStyle/>
        <a:p>
          <a:endParaRPr lang="vi-VN"/>
        </a:p>
      </dgm:t>
    </dgm:pt>
    <dgm:pt modelId="{280014F6-2314-4A03-95A8-F4543CD97D29}" type="pres">
      <dgm:prSet presAssocID="{2A191831-DB6E-45ED-B3F5-5C8EA509C9BE}" presName="sibTrans" presStyleLbl="sibTrans2D1" presStyleIdx="1" presStyleCnt="5"/>
      <dgm:spPr/>
      <dgm:t>
        <a:bodyPr/>
        <a:lstStyle/>
        <a:p>
          <a:endParaRPr lang="vi-VN"/>
        </a:p>
      </dgm:t>
    </dgm:pt>
    <dgm:pt modelId="{38FAE095-C3A0-4CB2-919B-5680ABA6D279}" type="pres">
      <dgm:prSet presAssocID="{2A191831-DB6E-45ED-B3F5-5C8EA509C9BE}" presName="connectorText" presStyleLbl="sibTrans2D1" presStyleIdx="1" presStyleCnt="5"/>
      <dgm:spPr/>
      <dgm:t>
        <a:bodyPr/>
        <a:lstStyle/>
        <a:p>
          <a:endParaRPr lang="vi-VN"/>
        </a:p>
      </dgm:t>
    </dgm:pt>
    <dgm:pt modelId="{3F406B82-6C46-46DA-A40F-8905CF0A97F5}" type="pres">
      <dgm:prSet presAssocID="{0CE0BEBE-2FE0-4FE9-BD99-648218F90213}" presName="node" presStyleLbl="node1" presStyleIdx="2" presStyleCnt="5">
        <dgm:presLayoutVars>
          <dgm:bulletEnabled val="1"/>
        </dgm:presLayoutVars>
      </dgm:prSet>
      <dgm:spPr/>
      <dgm:t>
        <a:bodyPr/>
        <a:lstStyle/>
        <a:p>
          <a:endParaRPr lang="vi-VN"/>
        </a:p>
      </dgm:t>
    </dgm:pt>
    <dgm:pt modelId="{F393848F-58F1-4217-A6A1-C2513117120D}" type="pres">
      <dgm:prSet presAssocID="{90F1AFF4-16C2-45FA-9F6D-04DADD5172A5}" presName="sibTrans" presStyleLbl="sibTrans2D1" presStyleIdx="2" presStyleCnt="5"/>
      <dgm:spPr/>
      <dgm:t>
        <a:bodyPr/>
        <a:lstStyle/>
        <a:p>
          <a:endParaRPr lang="vi-VN"/>
        </a:p>
      </dgm:t>
    </dgm:pt>
    <dgm:pt modelId="{A4D87110-E1E5-4313-AFA8-8BA92315AAEF}" type="pres">
      <dgm:prSet presAssocID="{90F1AFF4-16C2-45FA-9F6D-04DADD5172A5}" presName="connectorText" presStyleLbl="sibTrans2D1" presStyleIdx="2" presStyleCnt="5"/>
      <dgm:spPr/>
      <dgm:t>
        <a:bodyPr/>
        <a:lstStyle/>
        <a:p>
          <a:endParaRPr lang="vi-VN"/>
        </a:p>
      </dgm:t>
    </dgm:pt>
    <dgm:pt modelId="{B51D8F4F-40DE-40E0-9942-199B85BD1704}" type="pres">
      <dgm:prSet presAssocID="{3E47C9DD-E1FE-4B5D-BFBD-AE7214FC6E09}" presName="node" presStyleLbl="node1" presStyleIdx="3" presStyleCnt="5">
        <dgm:presLayoutVars>
          <dgm:bulletEnabled val="1"/>
        </dgm:presLayoutVars>
      </dgm:prSet>
      <dgm:spPr/>
      <dgm:t>
        <a:bodyPr/>
        <a:lstStyle/>
        <a:p>
          <a:endParaRPr lang="vi-VN"/>
        </a:p>
      </dgm:t>
    </dgm:pt>
    <dgm:pt modelId="{04D63E01-4AC8-4B2C-8F3C-57042056AC1C}" type="pres">
      <dgm:prSet presAssocID="{354C36DD-517F-4FA3-8AC9-DED919ECE54E}" presName="sibTrans" presStyleLbl="sibTrans2D1" presStyleIdx="3" presStyleCnt="5"/>
      <dgm:spPr/>
      <dgm:t>
        <a:bodyPr/>
        <a:lstStyle/>
        <a:p>
          <a:endParaRPr lang="vi-VN"/>
        </a:p>
      </dgm:t>
    </dgm:pt>
    <dgm:pt modelId="{4C3B3B23-CFCD-4D75-BEC4-269905AF5AC1}" type="pres">
      <dgm:prSet presAssocID="{354C36DD-517F-4FA3-8AC9-DED919ECE54E}" presName="connectorText" presStyleLbl="sibTrans2D1" presStyleIdx="3" presStyleCnt="5"/>
      <dgm:spPr/>
      <dgm:t>
        <a:bodyPr/>
        <a:lstStyle/>
        <a:p>
          <a:endParaRPr lang="vi-VN"/>
        </a:p>
      </dgm:t>
    </dgm:pt>
    <dgm:pt modelId="{DBB94885-68A8-4BBC-BE3E-8981F70257E0}" type="pres">
      <dgm:prSet presAssocID="{3D90AA9C-C544-4AF7-8C51-D9EB85056308}" presName="node" presStyleLbl="node1" presStyleIdx="4" presStyleCnt="5">
        <dgm:presLayoutVars>
          <dgm:bulletEnabled val="1"/>
        </dgm:presLayoutVars>
      </dgm:prSet>
      <dgm:spPr/>
      <dgm:t>
        <a:bodyPr/>
        <a:lstStyle/>
        <a:p>
          <a:endParaRPr lang="vi-VN"/>
        </a:p>
      </dgm:t>
    </dgm:pt>
    <dgm:pt modelId="{D7C4BFEF-76E9-49CF-9EA3-45B24D05A049}" type="pres">
      <dgm:prSet presAssocID="{FF3DC41A-F196-4996-9C9F-549010A5D836}" presName="sibTrans" presStyleLbl="sibTrans2D1" presStyleIdx="4" presStyleCnt="5"/>
      <dgm:spPr/>
      <dgm:t>
        <a:bodyPr/>
        <a:lstStyle/>
        <a:p>
          <a:endParaRPr lang="vi-VN"/>
        </a:p>
      </dgm:t>
    </dgm:pt>
    <dgm:pt modelId="{4722A237-E21F-4E66-A11C-0B068A4D12FB}" type="pres">
      <dgm:prSet presAssocID="{FF3DC41A-F196-4996-9C9F-549010A5D836}" presName="connectorText" presStyleLbl="sibTrans2D1" presStyleIdx="4" presStyleCnt="5"/>
      <dgm:spPr/>
      <dgm:t>
        <a:bodyPr/>
        <a:lstStyle/>
        <a:p>
          <a:endParaRPr lang="vi-VN"/>
        </a:p>
      </dgm:t>
    </dgm:pt>
  </dgm:ptLst>
  <dgm:cxnLst>
    <dgm:cxn modelId="{E7C2C660-D5DC-4D30-8998-2E8BD61BDF2D}" type="presOf" srcId="{DB63557C-6CFF-427A-82B9-87961F613E6F}" destId="{0E8F349A-F13A-4EAD-9FDE-6740D6EBA02F}" srcOrd="0" destOrd="0" presId="urn:microsoft.com/office/officeart/2005/8/layout/cycle2"/>
    <dgm:cxn modelId="{C43E633C-E6AE-4A38-A413-DC40F55BA175}" type="presOf" srcId="{7723A4A8-FE94-4686-9925-BFFD7F5BAF39}" destId="{81E05CC3-FB1D-4A37-9713-0752E44DCBEC}" srcOrd="0" destOrd="0" presId="urn:microsoft.com/office/officeart/2005/8/layout/cycle2"/>
    <dgm:cxn modelId="{8AF7FDC5-5343-47EC-BED3-C2FB34648A77}" type="presOf" srcId="{3E47C9DD-E1FE-4B5D-BFBD-AE7214FC6E09}" destId="{B51D8F4F-40DE-40E0-9942-199B85BD1704}" srcOrd="0" destOrd="0" presId="urn:microsoft.com/office/officeart/2005/8/layout/cycle2"/>
    <dgm:cxn modelId="{F11ACF07-86B8-4329-8C14-66F862DB6400}" type="presOf" srcId="{FF3DC41A-F196-4996-9C9F-549010A5D836}" destId="{4722A237-E21F-4E66-A11C-0B068A4D12FB}" srcOrd="1" destOrd="0" presId="urn:microsoft.com/office/officeart/2005/8/layout/cycle2"/>
    <dgm:cxn modelId="{9B6237ED-72E9-4342-AF57-6AAB7A100DA1}" type="presOf" srcId="{AA8C8A41-DB9F-44A1-8373-4DDFEA074F8A}" destId="{9961C9A9-0332-4CCF-9B62-3259A657AA63}" srcOrd="0" destOrd="0" presId="urn:microsoft.com/office/officeart/2005/8/layout/cycle2"/>
    <dgm:cxn modelId="{2629B225-E906-4562-B459-13C2EA3F9EEE}" type="presOf" srcId="{FF3DC41A-F196-4996-9C9F-549010A5D836}" destId="{D7C4BFEF-76E9-49CF-9EA3-45B24D05A049}" srcOrd="0" destOrd="0" presId="urn:microsoft.com/office/officeart/2005/8/layout/cycle2"/>
    <dgm:cxn modelId="{19BD2966-E8AA-4CC4-BDD9-2389C2FD1F16}" srcId="{3362617E-5FDE-4958-B1E7-D38C401CFF64}" destId="{AA8C8A41-DB9F-44A1-8373-4DDFEA074F8A}" srcOrd="0" destOrd="0" parTransId="{285E85A1-59F1-4012-8AE5-62129090AA58}" sibTransId="{DB63557C-6CFF-427A-82B9-87961F613E6F}"/>
    <dgm:cxn modelId="{85B8AA01-D88F-4C41-9498-11D0ED128EF9}" type="presOf" srcId="{2A191831-DB6E-45ED-B3F5-5C8EA509C9BE}" destId="{38FAE095-C3A0-4CB2-919B-5680ABA6D279}" srcOrd="1" destOrd="0" presId="urn:microsoft.com/office/officeart/2005/8/layout/cycle2"/>
    <dgm:cxn modelId="{084A4FFA-CAD9-412A-8D83-0EBBFBFD6EB9}" srcId="{3362617E-5FDE-4958-B1E7-D38C401CFF64}" destId="{0CE0BEBE-2FE0-4FE9-BD99-648218F90213}" srcOrd="2" destOrd="0" parTransId="{41086C59-6379-4BB5-A5C2-56404B186B8D}" sibTransId="{90F1AFF4-16C2-45FA-9F6D-04DADD5172A5}"/>
    <dgm:cxn modelId="{6099D835-0EBB-4D74-8401-84EB29A2192C}" type="presOf" srcId="{2A191831-DB6E-45ED-B3F5-5C8EA509C9BE}" destId="{280014F6-2314-4A03-95A8-F4543CD97D29}" srcOrd="0" destOrd="0" presId="urn:microsoft.com/office/officeart/2005/8/layout/cycle2"/>
    <dgm:cxn modelId="{0292F421-CB1F-4A85-8374-1BFD76C50B13}" srcId="{3362617E-5FDE-4958-B1E7-D38C401CFF64}" destId="{3D90AA9C-C544-4AF7-8C51-D9EB85056308}" srcOrd="4" destOrd="0" parTransId="{EF75887D-89A4-43B8-89D1-5607F397A3A3}" sibTransId="{FF3DC41A-F196-4996-9C9F-549010A5D836}"/>
    <dgm:cxn modelId="{4EF9FD20-B1FC-4372-BC51-69EFAC2B3EDA}" type="presOf" srcId="{90F1AFF4-16C2-45FA-9F6D-04DADD5172A5}" destId="{A4D87110-E1E5-4313-AFA8-8BA92315AAEF}" srcOrd="1" destOrd="0" presId="urn:microsoft.com/office/officeart/2005/8/layout/cycle2"/>
    <dgm:cxn modelId="{86512928-7E8D-498B-9EF9-3A9BC7DC798D}" srcId="{3362617E-5FDE-4958-B1E7-D38C401CFF64}" destId="{3E47C9DD-E1FE-4B5D-BFBD-AE7214FC6E09}" srcOrd="3" destOrd="0" parTransId="{7C33801A-658A-4CAB-B936-6047F26DB8CC}" sibTransId="{354C36DD-517F-4FA3-8AC9-DED919ECE54E}"/>
    <dgm:cxn modelId="{14018CF9-4551-4BF8-94B1-82A8976CF868}" type="presOf" srcId="{354C36DD-517F-4FA3-8AC9-DED919ECE54E}" destId="{04D63E01-4AC8-4B2C-8F3C-57042056AC1C}" srcOrd="0" destOrd="0" presId="urn:microsoft.com/office/officeart/2005/8/layout/cycle2"/>
    <dgm:cxn modelId="{433ADA28-A623-4EA0-B60F-C941551B45F5}" type="presOf" srcId="{354C36DD-517F-4FA3-8AC9-DED919ECE54E}" destId="{4C3B3B23-CFCD-4D75-BEC4-269905AF5AC1}" srcOrd="1" destOrd="0" presId="urn:microsoft.com/office/officeart/2005/8/layout/cycle2"/>
    <dgm:cxn modelId="{DF218465-E34B-49A8-8E50-A9F0C969B394}" type="presOf" srcId="{DB63557C-6CFF-427A-82B9-87961F613E6F}" destId="{24052963-41A9-4486-850E-BEE66F4F16FA}" srcOrd="1" destOrd="0" presId="urn:microsoft.com/office/officeart/2005/8/layout/cycle2"/>
    <dgm:cxn modelId="{A8D8DA30-1A26-440F-8B6C-5C3457A6B96F}" srcId="{3362617E-5FDE-4958-B1E7-D38C401CFF64}" destId="{7723A4A8-FE94-4686-9925-BFFD7F5BAF39}" srcOrd="1" destOrd="0" parTransId="{D3887591-2CA3-4C2F-A448-72A4B95E7C62}" sibTransId="{2A191831-DB6E-45ED-B3F5-5C8EA509C9BE}"/>
    <dgm:cxn modelId="{76FCE682-3524-4679-945B-738AF88987AD}" type="presOf" srcId="{3D90AA9C-C544-4AF7-8C51-D9EB85056308}" destId="{DBB94885-68A8-4BBC-BE3E-8981F70257E0}" srcOrd="0" destOrd="0" presId="urn:microsoft.com/office/officeart/2005/8/layout/cycle2"/>
    <dgm:cxn modelId="{A99A2D83-3F38-45FC-AEBC-6D2073A83FAF}" type="presOf" srcId="{0CE0BEBE-2FE0-4FE9-BD99-648218F90213}" destId="{3F406B82-6C46-46DA-A40F-8905CF0A97F5}" srcOrd="0" destOrd="0" presId="urn:microsoft.com/office/officeart/2005/8/layout/cycle2"/>
    <dgm:cxn modelId="{802EA708-D8D5-48EF-B7CF-E7AF4ED9E30C}" type="presOf" srcId="{3362617E-5FDE-4958-B1E7-D38C401CFF64}" destId="{FEF7E073-8AC2-4FB8-BBB3-17BC67444027}" srcOrd="0" destOrd="0" presId="urn:microsoft.com/office/officeart/2005/8/layout/cycle2"/>
    <dgm:cxn modelId="{ECB9C54F-BB14-4912-8B83-5CE21B96FA58}" type="presOf" srcId="{90F1AFF4-16C2-45FA-9F6D-04DADD5172A5}" destId="{F393848F-58F1-4217-A6A1-C2513117120D}" srcOrd="0" destOrd="0" presId="urn:microsoft.com/office/officeart/2005/8/layout/cycle2"/>
    <dgm:cxn modelId="{11135CC7-9124-4326-AD62-9D151A0A32AA}" type="presParOf" srcId="{FEF7E073-8AC2-4FB8-BBB3-17BC67444027}" destId="{9961C9A9-0332-4CCF-9B62-3259A657AA63}" srcOrd="0" destOrd="0" presId="urn:microsoft.com/office/officeart/2005/8/layout/cycle2"/>
    <dgm:cxn modelId="{6BE1F095-5636-4EA8-8771-E189EF142327}" type="presParOf" srcId="{FEF7E073-8AC2-4FB8-BBB3-17BC67444027}" destId="{0E8F349A-F13A-4EAD-9FDE-6740D6EBA02F}" srcOrd="1" destOrd="0" presId="urn:microsoft.com/office/officeart/2005/8/layout/cycle2"/>
    <dgm:cxn modelId="{A55F2647-5878-4BA1-A1FF-AACE756F339C}" type="presParOf" srcId="{0E8F349A-F13A-4EAD-9FDE-6740D6EBA02F}" destId="{24052963-41A9-4486-850E-BEE66F4F16FA}" srcOrd="0" destOrd="0" presId="urn:microsoft.com/office/officeart/2005/8/layout/cycle2"/>
    <dgm:cxn modelId="{271BD3F1-1275-44BD-A7A3-3DA712FD207A}" type="presParOf" srcId="{FEF7E073-8AC2-4FB8-BBB3-17BC67444027}" destId="{81E05CC3-FB1D-4A37-9713-0752E44DCBEC}" srcOrd="2" destOrd="0" presId="urn:microsoft.com/office/officeart/2005/8/layout/cycle2"/>
    <dgm:cxn modelId="{41522E30-00F0-426D-BE2A-970C0EE6EC80}" type="presParOf" srcId="{FEF7E073-8AC2-4FB8-BBB3-17BC67444027}" destId="{280014F6-2314-4A03-95A8-F4543CD97D29}" srcOrd="3" destOrd="0" presId="urn:microsoft.com/office/officeart/2005/8/layout/cycle2"/>
    <dgm:cxn modelId="{EF330D12-6ADB-4D7E-A5A4-EE3119FF74C6}" type="presParOf" srcId="{280014F6-2314-4A03-95A8-F4543CD97D29}" destId="{38FAE095-C3A0-4CB2-919B-5680ABA6D279}" srcOrd="0" destOrd="0" presId="urn:microsoft.com/office/officeart/2005/8/layout/cycle2"/>
    <dgm:cxn modelId="{F65D97BA-E138-4605-A8CC-B03B439CC75D}" type="presParOf" srcId="{FEF7E073-8AC2-4FB8-BBB3-17BC67444027}" destId="{3F406B82-6C46-46DA-A40F-8905CF0A97F5}" srcOrd="4" destOrd="0" presId="urn:microsoft.com/office/officeart/2005/8/layout/cycle2"/>
    <dgm:cxn modelId="{5E683CB2-7F6C-4E2D-830A-CD7DC12716EA}" type="presParOf" srcId="{FEF7E073-8AC2-4FB8-BBB3-17BC67444027}" destId="{F393848F-58F1-4217-A6A1-C2513117120D}" srcOrd="5" destOrd="0" presId="urn:microsoft.com/office/officeart/2005/8/layout/cycle2"/>
    <dgm:cxn modelId="{F8E8240D-A477-4BA8-9C5F-DFD3D81D247E}" type="presParOf" srcId="{F393848F-58F1-4217-A6A1-C2513117120D}" destId="{A4D87110-E1E5-4313-AFA8-8BA92315AAEF}" srcOrd="0" destOrd="0" presId="urn:microsoft.com/office/officeart/2005/8/layout/cycle2"/>
    <dgm:cxn modelId="{CA0F5FC1-6B49-4BFE-AAD4-02D3EAF31A22}" type="presParOf" srcId="{FEF7E073-8AC2-4FB8-BBB3-17BC67444027}" destId="{B51D8F4F-40DE-40E0-9942-199B85BD1704}" srcOrd="6" destOrd="0" presId="urn:microsoft.com/office/officeart/2005/8/layout/cycle2"/>
    <dgm:cxn modelId="{ACC20524-BEA4-4643-8EE5-1F1E42A2A552}" type="presParOf" srcId="{FEF7E073-8AC2-4FB8-BBB3-17BC67444027}" destId="{04D63E01-4AC8-4B2C-8F3C-57042056AC1C}" srcOrd="7" destOrd="0" presId="urn:microsoft.com/office/officeart/2005/8/layout/cycle2"/>
    <dgm:cxn modelId="{B8F7963A-3CF2-4369-8A45-2C7770273C04}" type="presParOf" srcId="{04D63E01-4AC8-4B2C-8F3C-57042056AC1C}" destId="{4C3B3B23-CFCD-4D75-BEC4-269905AF5AC1}" srcOrd="0" destOrd="0" presId="urn:microsoft.com/office/officeart/2005/8/layout/cycle2"/>
    <dgm:cxn modelId="{71C5F61C-EAC0-441B-AAB4-216203AF66B1}" type="presParOf" srcId="{FEF7E073-8AC2-4FB8-BBB3-17BC67444027}" destId="{DBB94885-68A8-4BBC-BE3E-8981F70257E0}" srcOrd="8" destOrd="0" presId="urn:microsoft.com/office/officeart/2005/8/layout/cycle2"/>
    <dgm:cxn modelId="{40769458-5304-4AEA-9890-DC4C28F7D5C2}" type="presParOf" srcId="{FEF7E073-8AC2-4FB8-BBB3-17BC67444027}" destId="{D7C4BFEF-76E9-49CF-9EA3-45B24D05A049}" srcOrd="9" destOrd="0" presId="urn:microsoft.com/office/officeart/2005/8/layout/cycle2"/>
    <dgm:cxn modelId="{AD6451B0-8EA7-4831-A4BF-53B645B30637}" type="presParOf" srcId="{D7C4BFEF-76E9-49CF-9EA3-45B24D05A049}" destId="{4722A237-E21F-4E66-A11C-0B068A4D12F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1C9A9-0332-4CCF-9B62-3259A657AA63}">
      <dsp:nvSpPr>
        <dsp:cNvPr id="0" name=""/>
        <dsp:cNvSpPr/>
      </dsp:nvSpPr>
      <dsp:spPr>
        <a:xfrm>
          <a:off x="4546662" y="1041"/>
          <a:ext cx="1422275" cy="1422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Times New Roman" pitchFamily="18" charset="0"/>
              <a:cs typeface="Times New Roman" pitchFamily="18" charset="0"/>
            </a:rPr>
            <a:t>VLTL hô hấp Tập vận động</a:t>
          </a:r>
          <a:endParaRPr lang="vi-VN" sz="2000" b="1" kern="1200">
            <a:latin typeface="Times New Roman" pitchFamily="18" charset="0"/>
            <a:cs typeface="Times New Roman" pitchFamily="18" charset="0"/>
          </a:endParaRPr>
        </a:p>
      </dsp:txBody>
      <dsp:txXfrm>
        <a:off x="4754949" y="209328"/>
        <a:ext cx="1005701" cy="1005701"/>
      </dsp:txXfrm>
    </dsp:sp>
    <dsp:sp modelId="{0E8F349A-F13A-4EAD-9FDE-6740D6EBA02F}">
      <dsp:nvSpPr>
        <dsp:cNvPr id="0" name=""/>
        <dsp:cNvSpPr/>
      </dsp:nvSpPr>
      <dsp:spPr>
        <a:xfrm rot="2160000">
          <a:off x="5924063" y="1093701"/>
          <a:ext cx="378402" cy="480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vi-VN" sz="1500" kern="1200"/>
        </a:p>
      </dsp:txBody>
      <dsp:txXfrm>
        <a:off x="5934903" y="1156342"/>
        <a:ext cx="264881" cy="288010"/>
      </dsp:txXfrm>
    </dsp:sp>
    <dsp:sp modelId="{81E05CC3-FB1D-4A37-9713-0752E44DCBEC}">
      <dsp:nvSpPr>
        <dsp:cNvPr id="0" name=""/>
        <dsp:cNvSpPr/>
      </dsp:nvSpPr>
      <dsp:spPr>
        <a:xfrm>
          <a:off x="6274919" y="1256694"/>
          <a:ext cx="1422275" cy="1422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Times New Roman" pitchFamily="18" charset="0"/>
              <a:cs typeface="Times New Roman" pitchFamily="18" charset="0"/>
            </a:rPr>
            <a:t>Hoạt động chức năng</a:t>
          </a:r>
          <a:endParaRPr lang="vi-VN" sz="2000" b="1" kern="1200">
            <a:latin typeface="Times New Roman" pitchFamily="18" charset="0"/>
            <a:cs typeface="Times New Roman" pitchFamily="18" charset="0"/>
          </a:endParaRPr>
        </a:p>
      </dsp:txBody>
      <dsp:txXfrm>
        <a:off x="6483206" y="1464981"/>
        <a:ext cx="1005701" cy="1005701"/>
      </dsp:txXfrm>
    </dsp:sp>
    <dsp:sp modelId="{280014F6-2314-4A03-95A8-F4543CD97D29}">
      <dsp:nvSpPr>
        <dsp:cNvPr id="0" name=""/>
        <dsp:cNvSpPr/>
      </dsp:nvSpPr>
      <dsp:spPr>
        <a:xfrm rot="6480000">
          <a:off x="6470097" y="2733481"/>
          <a:ext cx="378402" cy="480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vi-VN" sz="1500" kern="1200"/>
        </a:p>
      </dsp:txBody>
      <dsp:txXfrm rot="10800000">
        <a:off x="6544397" y="2775503"/>
        <a:ext cx="264881" cy="288010"/>
      </dsp:txXfrm>
    </dsp:sp>
    <dsp:sp modelId="{3F406B82-6C46-46DA-A40F-8905CF0A97F5}">
      <dsp:nvSpPr>
        <dsp:cNvPr id="0" name=""/>
        <dsp:cNvSpPr/>
      </dsp:nvSpPr>
      <dsp:spPr>
        <a:xfrm>
          <a:off x="5614783" y="3288382"/>
          <a:ext cx="1422275" cy="1422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Times New Roman" pitchFamily="18" charset="0"/>
              <a:cs typeface="Times New Roman" pitchFamily="18" charset="0"/>
            </a:rPr>
            <a:t>Hỗ trợ tâm lý xã hội</a:t>
          </a:r>
          <a:endParaRPr lang="vi-VN" sz="2000" b="1" kern="1200">
            <a:latin typeface="Times New Roman" pitchFamily="18" charset="0"/>
            <a:cs typeface="Times New Roman" pitchFamily="18" charset="0"/>
          </a:endParaRPr>
        </a:p>
      </dsp:txBody>
      <dsp:txXfrm>
        <a:off x="5823070" y="3496669"/>
        <a:ext cx="1005701" cy="1005701"/>
      </dsp:txXfrm>
    </dsp:sp>
    <dsp:sp modelId="{F393848F-58F1-4217-A6A1-C2513117120D}">
      <dsp:nvSpPr>
        <dsp:cNvPr id="0" name=""/>
        <dsp:cNvSpPr/>
      </dsp:nvSpPr>
      <dsp:spPr>
        <a:xfrm rot="10800000">
          <a:off x="5079308" y="3759511"/>
          <a:ext cx="378402" cy="480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vi-VN" sz="1500" kern="1200"/>
        </a:p>
      </dsp:txBody>
      <dsp:txXfrm rot="10800000">
        <a:off x="5192829" y="3855515"/>
        <a:ext cx="264881" cy="288010"/>
      </dsp:txXfrm>
    </dsp:sp>
    <dsp:sp modelId="{B51D8F4F-40DE-40E0-9942-199B85BD1704}">
      <dsp:nvSpPr>
        <dsp:cNvPr id="0" name=""/>
        <dsp:cNvSpPr/>
      </dsp:nvSpPr>
      <dsp:spPr>
        <a:xfrm>
          <a:off x="3478540" y="3288382"/>
          <a:ext cx="1422275" cy="1422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smtClean="0">
              <a:latin typeface="Times New Roman" pitchFamily="18" charset="0"/>
              <a:cs typeface="Times New Roman" pitchFamily="18" charset="0"/>
            </a:rPr>
            <a:t>Giáo dục quản lý bản thân</a:t>
          </a:r>
          <a:endParaRPr lang="vi-VN" sz="1900" b="1" kern="1200">
            <a:latin typeface="Times New Roman" pitchFamily="18" charset="0"/>
            <a:cs typeface="Times New Roman" pitchFamily="18" charset="0"/>
          </a:endParaRPr>
        </a:p>
      </dsp:txBody>
      <dsp:txXfrm>
        <a:off x="3686827" y="3496669"/>
        <a:ext cx="1005701" cy="1005701"/>
      </dsp:txXfrm>
    </dsp:sp>
    <dsp:sp modelId="{04D63E01-4AC8-4B2C-8F3C-57042056AC1C}">
      <dsp:nvSpPr>
        <dsp:cNvPr id="0" name=""/>
        <dsp:cNvSpPr/>
      </dsp:nvSpPr>
      <dsp:spPr>
        <a:xfrm rot="15120000">
          <a:off x="3673718" y="2753852"/>
          <a:ext cx="378402" cy="480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vi-VN" sz="1500" kern="1200"/>
        </a:p>
      </dsp:txBody>
      <dsp:txXfrm rot="10800000">
        <a:off x="3748018" y="2903838"/>
        <a:ext cx="264881" cy="288010"/>
      </dsp:txXfrm>
    </dsp:sp>
    <dsp:sp modelId="{DBB94885-68A8-4BBC-BE3E-8981F70257E0}">
      <dsp:nvSpPr>
        <dsp:cNvPr id="0" name=""/>
        <dsp:cNvSpPr/>
      </dsp:nvSpPr>
      <dsp:spPr>
        <a:xfrm>
          <a:off x="2818404" y="1256694"/>
          <a:ext cx="1422275" cy="142227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latin typeface="Times New Roman" pitchFamily="18" charset="0"/>
              <a:cs typeface="Times New Roman" pitchFamily="18" charset="0"/>
            </a:rPr>
            <a:t>Lượng giá</a:t>
          </a:r>
          <a:endParaRPr lang="vi-VN" sz="2000" b="1" kern="1200">
            <a:latin typeface="Times New Roman" pitchFamily="18" charset="0"/>
            <a:cs typeface="Times New Roman" pitchFamily="18" charset="0"/>
          </a:endParaRPr>
        </a:p>
      </dsp:txBody>
      <dsp:txXfrm>
        <a:off x="3026691" y="1464981"/>
        <a:ext cx="1005701" cy="1005701"/>
      </dsp:txXfrm>
    </dsp:sp>
    <dsp:sp modelId="{D7C4BFEF-76E9-49CF-9EA3-45B24D05A049}">
      <dsp:nvSpPr>
        <dsp:cNvPr id="0" name=""/>
        <dsp:cNvSpPr/>
      </dsp:nvSpPr>
      <dsp:spPr>
        <a:xfrm rot="19440000">
          <a:off x="4195805" y="1106291"/>
          <a:ext cx="378402" cy="4800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vi-VN" sz="1500" kern="1200"/>
        </a:p>
      </dsp:txBody>
      <dsp:txXfrm>
        <a:off x="4206645" y="1235658"/>
        <a:ext cx="264881" cy="2880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33D0123-347D-4C6D-ACD3-009E70AAA0B5}" type="datetimeFigureOut">
              <a:rPr lang="vi-VN" smtClean="0"/>
              <a:t>31/05/2022</a:t>
            </a:fld>
            <a:endParaRPr lang="vi-VN"/>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3C8A1058-BF8E-4097-8997-EB2C8111E7C2}" type="slidenum">
              <a:rPr lang="vi-VN" smtClean="0"/>
              <a:t>‹#›</a:t>
            </a:fld>
            <a:endParaRPr lang="vi-VN"/>
          </a:p>
        </p:txBody>
      </p:sp>
    </p:spTree>
    <p:extLst>
      <p:ext uri="{BB962C8B-B14F-4D97-AF65-F5344CB8AC3E}">
        <p14:creationId xmlns:p14="http://schemas.microsoft.com/office/powerpoint/2010/main" val="3663899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07F9176-1C03-457D-9E84-0FC6B2A7D205}" type="datetimeFigureOut">
              <a:rPr lang="en-US" smtClean="0"/>
              <a:t>31/05/2022</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A6511A1-95CB-472C-8215-C9AEDD07F500}" type="slidenum">
              <a:rPr lang="en-US" smtClean="0"/>
              <a:t>‹#›</a:t>
            </a:fld>
            <a:endParaRPr lang="en-US"/>
          </a:p>
        </p:txBody>
      </p:sp>
    </p:spTree>
    <p:extLst>
      <p:ext uri="{BB962C8B-B14F-4D97-AF65-F5344CB8AC3E}">
        <p14:creationId xmlns:p14="http://schemas.microsoft.com/office/powerpoint/2010/main" val="392494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6" Type="http://schemas.openxmlformats.org/officeDocument/2006/relationships/hyperlink" Target="https://www.bmj.com/content/374/bmj.n1648#ref-88" TargetMode="External"/><Relationship Id="rId21" Type="http://schemas.openxmlformats.org/officeDocument/2006/relationships/hyperlink" Target="https://www.bmj.com/content/374/bmj.n1648#ref-23" TargetMode="External"/><Relationship Id="rId42" Type="http://schemas.openxmlformats.org/officeDocument/2006/relationships/hyperlink" Target="https://www.bmj.com/content/374/bmj.n1648#ref-103" TargetMode="External"/><Relationship Id="rId47" Type="http://schemas.openxmlformats.org/officeDocument/2006/relationships/hyperlink" Target="https://www.bmj.com/content/374/bmj.n1648#ref-18" TargetMode="External"/><Relationship Id="rId63" Type="http://schemas.openxmlformats.org/officeDocument/2006/relationships/hyperlink" Target="https://www.bmj.com/content/374/bmj.n1648#ref-117" TargetMode="External"/><Relationship Id="rId68" Type="http://schemas.openxmlformats.org/officeDocument/2006/relationships/hyperlink" Target="https://www.bmj.com/content/374/bmj.n1648#ref-119" TargetMode="External"/><Relationship Id="rId84" Type="http://schemas.openxmlformats.org/officeDocument/2006/relationships/hyperlink" Target="https://www.bmj.com/content/374/bmj.n1648#ref-132" TargetMode="External"/><Relationship Id="rId89" Type="http://schemas.openxmlformats.org/officeDocument/2006/relationships/hyperlink" Target="https://www.bmj.com/content/374/bmj.n1648#ref-136" TargetMode="External"/><Relationship Id="rId16" Type="http://schemas.openxmlformats.org/officeDocument/2006/relationships/hyperlink" Target="https://www.bmj.com/content/374/bmj.n1648#ref-80" TargetMode="External"/><Relationship Id="rId107" Type="http://schemas.openxmlformats.org/officeDocument/2006/relationships/hyperlink" Target="https://www.bmj.com/content/374/bmj.n1648#ref-150" TargetMode="External"/><Relationship Id="rId11" Type="http://schemas.openxmlformats.org/officeDocument/2006/relationships/hyperlink" Target="https://www.bmj.com/content/374/bmj.n1648#ref-76" TargetMode="External"/><Relationship Id="rId32" Type="http://schemas.openxmlformats.org/officeDocument/2006/relationships/hyperlink" Target="https://www.bmj.com/content/374/bmj.n1648#ref-94" TargetMode="External"/><Relationship Id="rId37" Type="http://schemas.openxmlformats.org/officeDocument/2006/relationships/hyperlink" Target="https://www.bmj.com/content/374/bmj.n1648#ref-99" TargetMode="External"/><Relationship Id="rId53" Type="http://schemas.openxmlformats.org/officeDocument/2006/relationships/hyperlink" Target="https://www.bmj.com/content/374/bmj.n1648#ref-110" TargetMode="External"/><Relationship Id="rId58" Type="http://schemas.openxmlformats.org/officeDocument/2006/relationships/hyperlink" Target="https://www.bmj.com/content/374/bmj.n1648#ref-67" TargetMode="External"/><Relationship Id="rId74" Type="http://schemas.openxmlformats.org/officeDocument/2006/relationships/hyperlink" Target="https://www.bmj.com/content/374/bmj.n1648#ref-125" TargetMode="External"/><Relationship Id="rId79" Type="http://schemas.openxmlformats.org/officeDocument/2006/relationships/hyperlink" Target="https://www.bmj.com/content/374/bmj.n1648#ref-39" TargetMode="External"/><Relationship Id="rId102" Type="http://schemas.openxmlformats.org/officeDocument/2006/relationships/hyperlink" Target="https://www.bmj.com/content/374/bmj.n1648#ref-146" TargetMode="External"/><Relationship Id="rId5" Type="http://schemas.openxmlformats.org/officeDocument/2006/relationships/hyperlink" Target="https://www.bmj.com/content/374/bmj.n1648#ref-73" TargetMode="External"/><Relationship Id="rId90" Type="http://schemas.openxmlformats.org/officeDocument/2006/relationships/hyperlink" Target="https://www.bmj.com/content/374/bmj.n1648#ref-50" TargetMode="External"/><Relationship Id="rId95" Type="http://schemas.openxmlformats.org/officeDocument/2006/relationships/hyperlink" Target="https://www.bmj.com/content/374/bmj.n1648#ref-140" TargetMode="External"/><Relationship Id="rId22" Type="http://schemas.openxmlformats.org/officeDocument/2006/relationships/hyperlink" Target="https://www.bmj.com/content/374/bmj.n1648#ref-84" TargetMode="External"/><Relationship Id="rId27" Type="http://schemas.openxmlformats.org/officeDocument/2006/relationships/hyperlink" Target="https://www.bmj.com/content/374/bmj.n1648#ref-89" TargetMode="External"/><Relationship Id="rId43" Type="http://schemas.openxmlformats.org/officeDocument/2006/relationships/hyperlink" Target="https://www.bmj.com/content/374/bmj.n1648#ref-104" TargetMode="External"/><Relationship Id="rId48" Type="http://schemas.openxmlformats.org/officeDocument/2006/relationships/hyperlink" Target="https://www.bmj.com/content/374/bmj.n1648#ref-34" TargetMode="External"/><Relationship Id="rId64" Type="http://schemas.openxmlformats.org/officeDocument/2006/relationships/hyperlink" Target="https://www.bmj.com/content/374/bmj.n1648#ref-25" TargetMode="External"/><Relationship Id="rId69" Type="http://schemas.openxmlformats.org/officeDocument/2006/relationships/hyperlink" Target="https://www.bmj.com/content/374/bmj.n1648#ref-120" TargetMode="External"/><Relationship Id="rId80" Type="http://schemas.openxmlformats.org/officeDocument/2006/relationships/hyperlink" Target="https://www.bmj.com/content/374/bmj.n1648#ref-47" TargetMode="External"/><Relationship Id="rId85" Type="http://schemas.openxmlformats.org/officeDocument/2006/relationships/hyperlink" Target="https://www.bmj.com/content/374/bmj.n1648#ref-133" TargetMode="External"/><Relationship Id="rId12" Type="http://schemas.openxmlformats.org/officeDocument/2006/relationships/hyperlink" Target="https://www.bmj.com/content/374/bmj.n1648#ref-28" TargetMode="External"/><Relationship Id="rId17" Type="http://schemas.openxmlformats.org/officeDocument/2006/relationships/hyperlink" Target="https://www.bmj.com/content/374/bmj.n1648#ref-81" TargetMode="External"/><Relationship Id="rId33" Type="http://schemas.openxmlformats.org/officeDocument/2006/relationships/hyperlink" Target="https://www.bmj.com/content/374/bmj.n1648#ref-95" TargetMode="External"/><Relationship Id="rId38" Type="http://schemas.openxmlformats.org/officeDocument/2006/relationships/hyperlink" Target="https://www.bmj.com/content/374/bmj.n1648#ref-24" TargetMode="External"/><Relationship Id="rId59" Type="http://schemas.openxmlformats.org/officeDocument/2006/relationships/hyperlink" Target="https://www.bmj.com/content/374/bmj.n1648#ref-113" TargetMode="External"/><Relationship Id="rId103" Type="http://schemas.openxmlformats.org/officeDocument/2006/relationships/hyperlink" Target="https://www.bmj.com/content/374/bmj.n1648#ref-19" TargetMode="External"/><Relationship Id="rId108" Type="http://schemas.openxmlformats.org/officeDocument/2006/relationships/hyperlink" Target="https://www.bmj.com/content/374/bmj.n1648#ref-151" TargetMode="External"/><Relationship Id="rId54" Type="http://schemas.openxmlformats.org/officeDocument/2006/relationships/hyperlink" Target="https://www.bmj.com/content/374/bmj.n1648#ref-36" TargetMode="External"/><Relationship Id="rId70" Type="http://schemas.openxmlformats.org/officeDocument/2006/relationships/hyperlink" Target="https://www.bmj.com/content/374/bmj.n1648#ref-121" TargetMode="External"/><Relationship Id="rId75" Type="http://schemas.openxmlformats.org/officeDocument/2006/relationships/hyperlink" Target="https://www.bmj.com/content/374/bmj.n1648#ref-126" TargetMode="External"/><Relationship Id="rId91" Type="http://schemas.openxmlformats.org/officeDocument/2006/relationships/hyperlink" Target="https://www.bmj.com/content/374/bmj.n1648#ref-6" TargetMode="External"/><Relationship Id="rId96" Type="http://schemas.openxmlformats.org/officeDocument/2006/relationships/hyperlink" Target="https://www.bmj.com/content/374/bmj.n1648#ref-141" TargetMode="External"/><Relationship Id="rId1" Type="http://schemas.openxmlformats.org/officeDocument/2006/relationships/notesMaster" Target="../notesMasters/notesMaster1.xml"/><Relationship Id="rId6" Type="http://schemas.openxmlformats.org/officeDocument/2006/relationships/hyperlink" Target="https://www.bmj.com/content/374/bmj.n1648#ref-16" TargetMode="External"/><Relationship Id="rId15" Type="http://schemas.openxmlformats.org/officeDocument/2006/relationships/hyperlink" Target="https://www.bmj.com/content/374/bmj.n1648#ref-79" TargetMode="External"/><Relationship Id="rId23" Type="http://schemas.openxmlformats.org/officeDocument/2006/relationships/hyperlink" Target="https://www.bmj.com/content/374/bmj.n1648#ref-85" TargetMode="External"/><Relationship Id="rId28" Type="http://schemas.openxmlformats.org/officeDocument/2006/relationships/hyperlink" Target="https://www.bmj.com/content/374/bmj.n1648#ref-90" TargetMode="External"/><Relationship Id="rId36" Type="http://schemas.openxmlformats.org/officeDocument/2006/relationships/hyperlink" Target="https://www.bmj.com/content/374/bmj.n1648#ref-98" TargetMode="External"/><Relationship Id="rId49" Type="http://schemas.openxmlformats.org/officeDocument/2006/relationships/hyperlink" Target="https://www.bmj.com/content/374/bmj.n1648#ref-43" TargetMode="External"/><Relationship Id="rId57" Type="http://schemas.openxmlformats.org/officeDocument/2006/relationships/hyperlink" Target="https://www.bmj.com/content/374/bmj.n1648#ref-112" TargetMode="External"/><Relationship Id="rId106" Type="http://schemas.openxmlformats.org/officeDocument/2006/relationships/hyperlink" Target="https://www.bmj.com/content/374/bmj.n1648#ref-149" TargetMode="External"/><Relationship Id="rId10" Type="http://schemas.openxmlformats.org/officeDocument/2006/relationships/hyperlink" Target="https://www.bmj.com/content/374/bmj.n1648#ref-75" TargetMode="External"/><Relationship Id="rId31" Type="http://schemas.openxmlformats.org/officeDocument/2006/relationships/hyperlink" Target="https://www.bmj.com/content/374/bmj.n1648#ref-93" TargetMode="External"/><Relationship Id="rId44" Type="http://schemas.openxmlformats.org/officeDocument/2006/relationships/hyperlink" Target="https://www.bmj.com/content/374/bmj.n1648#ref-105" TargetMode="External"/><Relationship Id="rId52" Type="http://schemas.openxmlformats.org/officeDocument/2006/relationships/hyperlink" Target="https://www.bmj.com/content/374/bmj.n1648#ref-109" TargetMode="External"/><Relationship Id="rId60" Type="http://schemas.openxmlformats.org/officeDocument/2006/relationships/hyperlink" Target="https://www.bmj.com/content/374/bmj.n1648#ref-114" TargetMode="External"/><Relationship Id="rId65" Type="http://schemas.openxmlformats.org/officeDocument/2006/relationships/hyperlink" Target="https://www.bmj.com/content/374/bmj.n1648#ref-31" TargetMode="External"/><Relationship Id="rId73" Type="http://schemas.openxmlformats.org/officeDocument/2006/relationships/hyperlink" Target="https://www.bmj.com/content/374/bmj.n1648#ref-124" TargetMode="External"/><Relationship Id="rId78" Type="http://schemas.openxmlformats.org/officeDocument/2006/relationships/hyperlink" Target="https://www.bmj.com/content/374/bmj.n1648#ref-22" TargetMode="External"/><Relationship Id="rId81" Type="http://schemas.openxmlformats.org/officeDocument/2006/relationships/hyperlink" Target="https://www.bmj.com/content/374/bmj.n1648#ref-129" TargetMode="External"/><Relationship Id="rId86" Type="http://schemas.openxmlformats.org/officeDocument/2006/relationships/hyperlink" Target="https://www.bmj.com/content/374/bmj.n1648#ref-2" TargetMode="External"/><Relationship Id="rId94" Type="http://schemas.openxmlformats.org/officeDocument/2006/relationships/hyperlink" Target="https://www.bmj.com/content/374/bmj.n1648#ref-139" TargetMode="External"/><Relationship Id="rId99" Type="http://schemas.openxmlformats.org/officeDocument/2006/relationships/hyperlink" Target="https://www.bmj.com/content/374/bmj.n1648#ref-144" TargetMode="External"/><Relationship Id="rId101" Type="http://schemas.openxmlformats.org/officeDocument/2006/relationships/hyperlink" Target="https://www.bmj.com/content/374/bmj.n1648#ref-4" TargetMode="External"/><Relationship Id="rId4" Type="http://schemas.openxmlformats.org/officeDocument/2006/relationships/hyperlink" Target="https://www.bmj.com/content/374/bmj.n1648#ref-53" TargetMode="External"/><Relationship Id="rId9" Type="http://schemas.openxmlformats.org/officeDocument/2006/relationships/hyperlink" Target="https://www.bmj.com/content/374/bmj.n1648#ref-74" TargetMode="External"/><Relationship Id="rId13" Type="http://schemas.openxmlformats.org/officeDocument/2006/relationships/hyperlink" Target="https://www.bmj.com/content/374/bmj.n1648#ref-77" TargetMode="External"/><Relationship Id="rId18" Type="http://schemas.openxmlformats.org/officeDocument/2006/relationships/hyperlink" Target="https://www.bmj.com/content/374/bmj.n1648#F2" TargetMode="External"/><Relationship Id="rId39" Type="http://schemas.openxmlformats.org/officeDocument/2006/relationships/hyperlink" Target="https://www.bmj.com/content/374/bmj.n1648#ref-100" TargetMode="External"/><Relationship Id="rId109" Type="http://schemas.openxmlformats.org/officeDocument/2006/relationships/hyperlink" Target="https://www.bmj.com/content/374/bmj.n1648#ref-152" TargetMode="External"/><Relationship Id="rId34" Type="http://schemas.openxmlformats.org/officeDocument/2006/relationships/hyperlink" Target="https://www.bmj.com/content/374/bmj.n1648#ref-96" TargetMode="External"/><Relationship Id="rId50" Type="http://schemas.openxmlformats.org/officeDocument/2006/relationships/hyperlink" Target="https://www.bmj.com/content/374/bmj.n1648#ref-107" TargetMode="External"/><Relationship Id="rId55" Type="http://schemas.openxmlformats.org/officeDocument/2006/relationships/hyperlink" Target="https://www.bmj.com/content/374/bmj.n1648#ref-37" TargetMode="External"/><Relationship Id="rId76" Type="http://schemas.openxmlformats.org/officeDocument/2006/relationships/hyperlink" Target="https://www.bmj.com/content/374/bmj.n1648#ref-127" TargetMode="External"/><Relationship Id="rId97" Type="http://schemas.openxmlformats.org/officeDocument/2006/relationships/hyperlink" Target="https://www.bmj.com/content/374/bmj.n1648#ref-142" TargetMode="External"/><Relationship Id="rId104" Type="http://schemas.openxmlformats.org/officeDocument/2006/relationships/hyperlink" Target="https://www.bmj.com/content/374/bmj.n1648#ref-147" TargetMode="External"/><Relationship Id="rId7" Type="http://schemas.openxmlformats.org/officeDocument/2006/relationships/hyperlink" Target="https://www.bmj.com/content/374/bmj.n1648#ref-17" TargetMode="External"/><Relationship Id="rId71" Type="http://schemas.openxmlformats.org/officeDocument/2006/relationships/hyperlink" Target="https://www.bmj.com/content/374/bmj.n1648#ref-122" TargetMode="External"/><Relationship Id="rId92" Type="http://schemas.openxmlformats.org/officeDocument/2006/relationships/hyperlink" Target="https://www.bmj.com/content/374/bmj.n1648#ref-137" TargetMode="External"/><Relationship Id="rId2" Type="http://schemas.openxmlformats.org/officeDocument/2006/relationships/slide" Target="../slides/slide4.xml"/><Relationship Id="rId29" Type="http://schemas.openxmlformats.org/officeDocument/2006/relationships/hyperlink" Target="https://www.bmj.com/content/374/bmj.n1648#ref-91" TargetMode="External"/><Relationship Id="rId24" Type="http://schemas.openxmlformats.org/officeDocument/2006/relationships/hyperlink" Target="https://www.bmj.com/content/374/bmj.n1648#ref-86" TargetMode="External"/><Relationship Id="rId40" Type="http://schemas.openxmlformats.org/officeDocument/2006/relationships/hyperlink" Target="https://www.bmj.com/content/374/bmj.n1648#ref-101" TargetMode="External"/><Relationship Id="rId45" Type="http://schemas.openxmlformats.org/officeDocument/2006/relationships/hyperlink" Target="https://www.bmj.com/content/374/bmj.n1648#ref-106" TargetMode="External"/><Relationship Id="rId66" Type="http://schemas.openxmlformats.org/officeDocument/2006/relationships/hyperlink" Target="https://www.bmj.com/content/374/bmj.n1648#ref-44" TargetMode="External"/><Relationship Id="rId87" Type="http://schemas.openxmlformats.org/officeDocument/2006/relationships/hyperlink" Target="https://www.bmj.com/content/374/bmj.n1648#ref-134" TargetMode="External"/><Relationship Id="rId110" Type="http://schemas.openxmlformats.org/officeDocument/2006/relationships/hyperlink" Target="https://www.bmj.com/content/374/bmj.n1648#ref-153" TargetMode="External"/><Relationship Id="rId61" Type="http://schemas.openxmlformats.org/officeDocument/2006/relationships/hyperlink" Target="https://www.bmj.com/content/374/bmj.n1648#ref-115" TargetMode="External"/><Relationship Id="rId82" Type="http://schemas.openxmlformats.org/officeDocument/2006/relationships/hyperlink" Target="https://www.bmj.com/content/374/bmj.n1648#ref-130" TargetMode="External"/><Relationship Id="rId19" Type="http://schemas.openxmlformats.org/officeDocument/2006/relationships/hyperlink" Target="https://www.bmj.com/content/374/bmj.n1648#ref-82" TargetMode="External"/><Relationship Id="rId14" Type="http://schemas.openxmlformats.org/officeDocument/2006/relationships/hyperlink" Target="https://www.bmj.com/content/374/bmj.n1648#ref-78" TargetMode="External"/><Relationship Id="rId30" Type="http://schemas.openxmlformats.org/officeDocument/2006/relationships/hyperlink" Target="https://www.bmj.com/content/374/bmj.n1648#ref-92" TargetMode="External"/><Relationship Id="rId35" Type="http://schemas.openxmlformats.org/officeDocument/2006/relationships/hyperlink" Target="https://www.bmj.com/content/374/bmj.n1648#ref-97" TargetMode="External"/><Relationship Id="rId56" Type="http://schemas.openxmlformats.org/officeDocument/2006/relationships/hyperlink" Target="https://www.bmj.com/content/374/bmj.n1648#ref-111" TargetMode="External"/><Relationship Id="rId77" Type="http://schemas.openxmlformats.org/officeDocument/2006/relationships/hyperlink" Target="https://www.bmj.com/content/374/bmj.n1648#ref-128" TargetMode="External"/><Relationship Id="rId100" Type="http://schemas.openxmlformats.org/officeDocument/2006/relationships/hyperlink" Target="https://www.bmj.com/content/374/bmj.n1648#ref-145" TargetMode="External"/><Relationship Id="rId105" Type="http://schemas.openxmlformats.org/officeDocument/2006/relationships/hyperlink" Target="https://www.bmj.com/content/374/bmj.n1648#ref-148" TargetMode="External"/><Relationship Id="rId8" Type="http://schemas.openxmlformats.org/officeDocument/2006/relationships/hyperlink" Target="https://www.bmj.com/content/374/bmj.n1648#ref-15" TargetMode="External"/><Relationship Id="rId51" Type="http://schemas.openxmlformats.org/officeDocument/2006/relationships/hyperlink" Target="https://www.bmj.com/content/374/bmj.n1648#ref-108" TargetMode="External"/><Relationship Id="rId72" Type="http://schemas.openxmlformats.org/officeDocument/2006/relationships/hyperlink" Target="https://www.bmj.com/content/374/bmj.n1648#ref-123" TargetMode="External"/><Relationship Id="rId93" Type="http://schemas.openxmlformats.org/officeDocument/2006/relationships/hyperlink" Target="https://www.bmj.com/content/374/bmj.n1648#ref-138" TargetMode="External"/><Relationship Id="rId98" Type="http://schemas.openxmlformats.org/officeDocument/2006/relationships/hyperlink" Target="https://www.bmj.com/content/374/bmj.n1648#ref-143" TargetMode="External"/><Relationship Id="rId3" Type="http://schemas.openxmlformats.org/officeDocument/2006/relationships/hyperlink" Target="https://www.bmj.com/content/374/bmj.n1648#ref-72" TargetMode="External"/><Relationship Id="rId25" Type="http://schemas.openxmlformats.org/officeDocument/2006/relationships/hyperlink" Target="https://www.bmj.com/content/374/bmj.n1648#ref-87" TargetMode="External"/><Relationship Id="rId46" Type="http://schemas.openxmlformats.org/officeDocument/2006/relationships/hyperlink" Target="https://www.bmj.com/content/374/bmj.n1648#ref-13" TargetMode="External"/><Relationship Id="rId67" Type="http://schemas.openxmlformats.org/officeDocument/2006/relationships/hyperlink" Target="https://www.bmj.com/content/374/bmj.n1648#ref-118" TargetMode="External"/><Relationship Id="rId20" Type="http://schemas.openxmlformats.org/officeDocument/2006/relationships/hyperlink" Target="https://www.bmj.com/content/374/bmj.n1648#ref-83" TargetMode="External"/><Relationship Id="rId41" Type="http://schemas.openxmlformats.org/officeDocument/2006/relationships/hyperlink" Target="https://www.bmj.com/content/374/bmj.n1648#ref-102" TargetMode="External"/><Relationship Id="rId62" Type="http://schemas.openxmlformats.org/officeDocument/2006/relationships/hyperlink" Target="https://www.bmj.com/content/374/bmj.n1648#ref-116" TargetMode="External"/><Relationship Id="rId83" Type="http://schemas.openxmlformats.org/officeDocument/2006/relationships/hyperlink" Target="https://www.bmj.com/content/374/bmj.n1648#ref-131" TargetMode="External"/><Relationship Id="rId88" Type="http://schemas.openxmlformats.org/officeDocument/2006/relationships/hyperlink" Target="https://www.bmj.com/content/374/bmj.n1648#ref-135" TargetMode="External"/><Relationship Id="rId111" Type="http://schemas.openxmlformats.org/officeDocument/2006/relationships/hyperlink" Target="https://www.bmj.com/content/374/bmj.n1648#ref-15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smtClean="0"/>
              <a:t>1) Trong các phế nang của phổi: (A) Viêm mãn tính dẫn đến việc sản xuất liên tục các cytokine gây viêm và các loại oxy phản ứng (ROS) được giải phóng vào mô xung quanh và máu. (B) Tổn thương nội mô gây ra sự kích hoạt các nguyên bào sợi, các nguyên bào này lắng đọng collagen và fibronectin, dẫn đến những thay đổi về sợi. (C) Tổn thương nội mô, kích hoạt bổ thể, hoạt hóa tiểu cầu và tương tác giữa tiểu cầu và bạch cầu, giải phóng các cytokine tiền viêm, phá vỡ các con đường đông máu bình thường và tình trạng thiếu oxy có thể dẫn đến sự phát triển của trạng thái tăng viêm và tăng đông kéo dài, làm tăng nguy cơ huyết khối.</a:t>
            </a:r>
            <a:br>
              <a:rPr lang="vi-VN" smtClean="0"/>
            </a:br>
            <a:r>
              <a:rPr lang="vi-VN" smtClean="0"/>
              <a:t>(2) Tại tim: (A) tình trạng viêm mãn tính của các tế bào cơ tim có thể dẫn đến viêm cơ và làm chết các tế bào cơ tim. (B) Rối loạn chức năng của hệ thống thần kinh tự chủ hướng tâm có thể gây ra các biến chứng như hội chứng nhịp tim nhanh tư thế đứng. (C) Tình trạng viêm kéo dài và tổn thương tế bào thúc đẩy các nguyên bào sợi tiết ra các phân tử chất nền ngoại bào và collagen, dẫn đến xơ hóa. (D) Những thay đổi về sợi kèm theo sự gia tăng các nguyên bào sợi tim, trong khi tổn thương các protein desmosomal dẫn đến giảm sự kết dính giữa tế bào với tế bào.</a:t>
            </a:r>
            <a:br>
              <a:rPr lang="vi-VN" smtClean="0"/>
            </a:br>
            <a:r>
              <a:rPr lang="vi-VN" smtClean="0"/>
              <a:t>(3) Trong hệ thần kinh trung ương: (A) Phản ứng miễn dịch lâu dài kích hoạt các tế bào thần kinh đệm làm tổn thương tế bào thần kinh một cách mãn tính. (B) Tình trạng quá viêm và tăng đông dẫn đến tăng nguy cơ biến cố huyết khối. (C) Hàng rào máu não bị tổn thương và rối loạn điều hòa dẫn đến tính thấm bệnh lý, cho phép các chất có nguồn gốc từ máu và bạch cầu xâm nhập vào nhu mô não. (D) Viêm mãn tính ở thân não có thể gây ra rối loạn chức năng tự trị. (E) Ảnh hưởng của covid lâu trong não có thể dẫn đến suy giảm nhận thức.</a:t>
            </a:r>
            <a:br>
              <a:rPr lang="vi-VN" smtClean="0"/>
            </a:br>
            <a:r>
              <a:rPr lang="vi-VN" smtClean="0"/>
              <a:t>(4) Các cơ chế có thể gây ra mệt mỏi sau sinh năm 19. Một loạt các yếu tố trung tâm, ngoại vi và tâm lý có thể gây ra mệt mỏi mãn tính ở vòi trứng dài. Tình trạng viêm mãn tính ở não, cũng như ở các điểm nối thần kinh cơ, có thể dẫn đến mệt mỏi lâu dài. Trong cơ xương, tổn thương sarcolemma và teo sợi và tổn thương có thể đóng một vai trò nào đó gây ra mệt mỏi, cũng như một số yếu tố tâm lý và xã hội.</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53888BB-DA61-45E5-BF14-A5ACF9B6B74B}" type="slidenum">
              <a:rPr lang="vi-VN" altLang="vi-VN" smtClean="0">
                <a:latin typeface="Arial" charset="0"/>
              </a:rPr>
              <a:pPr/>
              <a:t>3</a:t>
            </a:fld>
            <a:endParaRPr lang="vi-VN" altLang="vi-VN"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smtClean="0"/>
              <a:t>Mệt mỏi sau COVID-19 đã được so sánh với viêm cơ tủy xương / hội chứng mệt mỏi mãn tính (ME / CFS), với nhiều điểm trùng lặp giữa hai bệnh này. </a:t>
            </a:r>
            <a:r>
              <a:rPr lang="vi-VN" b="1" smtClean="0">
                <a:hlinkClick r:id="rId3"/>
              </a:rPr>
              <a:t>72</a:t>
            </a:r>
            <a:r>
              <a:rPr lang="vi-VN" smtClean="0"/>
              <a:t> Các triệu chứng chung cho cả ME / CFS và bệnh nhân dài bao gồm mệt mỏi, thần kinh / đau, các triệu chứng nhận thức thần kinh / tâm thần, nội tiết thần kinh, tự trị và miễn dịch, với cả ME / CFS và bệnh nhân tắc vòi dài có thời gian triệu chứng kéo dài, giảm hoạt động hàng ngày và hậu -khắc phục hoạt động. </a:t>
            </a:r>
            <a:r>
              <a:rPr lang="vi-VN" b="1" smtClean="0">
                <a:hlinkClick r:id="rId3"/>
              </a:rPr>
              <a:t>72</a:t>
            </a:r>
            <a:r>
              <a:rPr lang="vi-VN" smtClean="0"/>
              <a:t> ME / CFS vẫn còn là một bí ẩn, do đó, việc nghiên cứu trong thời gian dài có thể giúp phát triển sự hiểu biết về ME / CFS và ngược lại.</a:t>
            </a:r>
          </a:p>
          <a:p>
            <a:r>
              <a:rPr lang="vi-VN" b="1" smtClean="0"/>
              <a:t>Khó thở</a:t>
            </a:r>
          </a:p>
          <a:p>
            <a:r>
              <a:rPr lang="vi-VN" smtClean="0"/>
              <a:t>Khó thở là phổ biến ở những người có rãnh dài. ONS ước tính rằng khó thở có tỷ lệ phổ biến là 4,6% ở năm tuần sau nhiễm trùng-19 tuổi, bất kể sự hiện diện của các triệu chứng hô hấp cấp tính hoặc mức độ nghiêm trọng của bệnh. </a:t>
            </a:r>
            <a:r>
              <a:rPr lang="vi-VN" b="1" smtClean="0">
                <a:hlinkClick r:id="rId4"/>
              </a:rPr>
              <a:t>53</a:t>
            </a:r>
            <a:r>
              <a:rPr lang="vi-VN" smtClean="0"/>
              <a:t> Bất thường về khả năng khuếch tán carbon monoxide, tổng dung tích phổi, thể tích thở ra buộc phải trong giây đầu tiên, dung tích sống cưỡng bức và chức năng đường thở nhỏ, đã được thấy ở bệnh nhân covid-19 nhập viện tại thời điểm xuất viện, khoảng một tháng sau khi bắt đầu các triệu chứng, cho thấy chức năng phổi ở những người đã từng bị covid-19 có thể mất thời gian để phục hồi. </a:t>
            </a:r>
            <a:r>
              <a:rPr lang="vi-VN" b="1" smtClean="0">
                <a:hlinkClick r:id="rId5"/>
              </a:rPr>
              <a:t>73</a:t>
            </a:r>
            <a:r>
              <a:rPr lang="vi-VN" smtClean="0"/>
              <a:t> Một số nghiên cứu đã phát hiện ra rằng khó thở là một biểu hiện phổ biến sau nhiễm trùng covid-19, </a:t>
            </a:r>
            <a:r>
              <a:rPr lang="vi-VN" b="1" smtClean="0">
                <a:hlinkClick r:id="rId6"/>
              </a:rPr>
              <a:t>16 </a:t>
            </a:r>
            <a:r>
              <a:rPr lang="vi-VN" b="1" smtClean="0">
                <a:hlinkClick r:id="rId7"/>
              </a:rPr>
              <a:t>17</a:t>
            </a:r>
            <a:r>
              <a:rPr lang="vi-VN" smtClean="0"/>
              <a:t>và một nghiên cứu báo cáo rằng 43,4% trong số 143 bệnh nhân được đánh giá vẫn còn khó thở ở 60 ngày sau khi khởi phát covid-19. </a:t>
            </a:r>
            <a:r>
              <a:rPr lang="vi-VN" b="1" smtClean="0">
                <a:hlinkClick r:id="rId8"/>
              </a:rPr>
              <a:t>15</a:t>
            </a:r>
            <a:endParaRPr lang="vi-VN" smtClean="0"/>
          </a:p>
          <a:p>
            <a:r>
              <a:rPr lang="vi-VN" b="1" smtClean="0"/>
              <a:t>Cơ chế khả thi</a:t>
            </a:r>
          </a:p>
          <a:p>
            <a:r>
              <a:rPr lang="vi-VN" smtClean="0"/>
              <a:t>Vì covid-19 về cơ bản là một bệnh đường hô hấp, bệnh cấp tính có thể gây tổn thương đáng kể cho phổi và đường hô hấp thông qua sự nhân lên của SARS-CoV-2 bên trong các tế bào nội mô, dẫn đến tổn thương nội mô và phản ứng miễn dịch và viêm dữ dội. </a:t>
            </a:r>
            <a:r>
              <a:rPr lang="vi-VN" b="1" smtClean="0">
                <a:hlinkClick r:id="rId9"/>
              </a:rPr>
              <a:t>74 </a:t>
            </a:r>
            <a:r>
              <a:rPr lang="vi-VN" b="1" smtClean="0">
                <a:hlinkClick r:id="rId10"/>
              </a:rPr>
              <a:t>75</a:t>
            </a:r>
            <a:r>
              <a:rPr lang="vi-VN" smtClean="0"/>
              <a:t> Những người vượt qua được đợt nhiễm trùng cấp tính có thể phát triển các bất thường về phổi lâu dài, dẫn đến khó thở </a:t>
            </a:r>
            <a:r>
              <a:rPr lang="vi-VN" b="1" smtClean="0">
                <a:hlinkClick r:id="rId11"/>
              </a:rPr>
              <a:t>76</a:t>
            </a:r>
            <a:r>
              <a:rPr lang="vi-VN" smtClean="0"/>
              <a:t> ; tuy nhiên, hầu hết những người phát triển khó thở kéo dài sau covid-19 không có dấu hiệu tổn thương phổi vĩnh viễn hoặc lâu dài. </a:t>
            </a:r>
            <a:r>
              <a:rPr lang="vi-VN" b="1" smtClean="0">
                <a:hlinkClick r:id="rId12"/>
              </a:rPr>
              <a:t>28 </a:t>
            </a:r>
            <a:r>
              <a:rPr lang="vi-VN" b="1" smtClean="0">
                <a:hlinkClick r:id="rId13"/>
              </a:rPr>
              <a:t>77</a:t>
            </a:r>
            <a:r>
              <a:rPr lang="vi-VN" smtClean="0"/>
              <a:t>Có khả năng chỉ những người có nguy cơ cao bị khó thở, bao gồm người lớn tuổi, những người chịu hội chứng suy hô hấp cấp tính, những người phải nằm viện kéo dài và những người có bất thường về phổi từ trước, mới có xu hướng phát triển các thay đổi giống như xơ hóa. đến mô phổi. </a:t>
            </a:r>
            <a:r>
              <a:rPr lang="vi-VN" b="1" smtClean="0">
                <a:hlinkClick r:id="rId14"/>
              </a:rPr>
              <a:t>78</a:t>
            </a:r>
            <a:r>
              <a:rPr lang="vi-VN" smtClean="0"/>
              <a:t> Tình trạng xơ hóa được quan sát thấy ở một số bệnh nhân bị khó thở liên tục có thể do các cytokine như interleukin-6, được tăng lên trong covid-19 </a:t>
            </a:r>
            <a:r>
              <a:rPr lang="vi-VN" b="1" smtClean="0">
                <a:hlinkClick r:id="rId15"/>
              </a:rPr>
              <a:t>79</a:t>
            </a:r>
            <a:r>
              <a:rPr lang="vi-VN" smtClean="0"/>
              <a:t> và có liên quan đến sự hình thành xơ phổi. </a:t>
            </a:r>
            <a:r>
              <a:rPr lang="vi-VN" b="1" smtClean="0">
                <a:hlinkClick r:id="rId16"/>
              </a:rPr>
              <a:t>80</a:t>
            </a:r>
            <a:r>
              <a:rPr lang="vi-VN" smtClean="0"/>
              <a:t> Huyết khối tắc mạch phổi đã được quan sát thấy ở bệnh nhân covid-19 </a:t>
            </a:r>
            <a:r>
              <a:rPr lang="vi-VN" b="1" smtClean="0">
                <a:hlinkClick r:id="rId17"/>
              </a:rPr>
              <a:t>81</a:t>
            </a:r>
            <a:r>
              <a:rPr lang="vi-VN" smtClean="0"/>
              <a:t> và có thể gây hậu quả bất lợi ở những bệnh nhân bị tắc mạch dài. Tổng quan về cơ chế có thể gây ra chứng khó thở được trình bày trong</a:t>
            </a:r>
            <a:r>
              <a:rPr lang="vi-VN" b="1" smtClean="0">
                <a:hlinkClick r:id="rId18"/>
              </a:rPr>
              <a:t>Hình 2</a:t>
            </a:r>
            <a:r>
              <a:rPr lang="vi-VN" smtClean="0"/>
              <a:t> .</a:t>
            </a:r>
          </a:p>
          <a:p>
            <a:r>
              <a:rPr lang="vi-VN" b="1" smtClean="0"/>
              <a:t>Bất thường tim mạch</a:t>
            </a:r>
          </a:p>
          <a:p>
            <a:r>
              <a:rPr lang="vi-VN" smtClean="0"/>
              <a:t>Tổn thương tim và nồng độ troponin tim tăng cao có liên quan đến nguy cơ tử vong tăng đáng kể ở những bệnh nhân nhập viện vì nhiễm trùng covid-19 cấp tính. </a:t>
            </a:r>
            <a:r>
              <a:rPr lang="vi-VN" b="1" smtClean="0">
                <a:hlinkClick r:id="rId19"/>
              </a:rPr>
              <a:t>82 </a:t>
            </a:r>
            <a:r>
              <a:rPr lang="vi-VN" b="1" smtClean="0">
                <a:hlinkClick r:id="rId20"/>
              </a:rPr>
              <a:t>83 Những</a:t>
            </a:r>
            <a:r>
              <a:rPr lang="vi-VN" smtClean="0"/>
              <a:t> bất thường về tim mạch kéo dài có thể là gánh nặng đối với những người bị tắc vòi trứng dài. Một nghiên cứu thuần tập cho thấy sự liên quan đến tim, tình trạng viêm cơ tim đang diễn ra và nồng độ troponin huyết thanh tăng cao ở nhiều người mắc bệnh covid-19 ở 71 ngày sau khi chẩn đoán, </a:t>
            </a:r>
            <a:r>
              <a:rPr lang="vi-VN" b="1" smtClean="0">
                <a:hlinkClick r:id="rId21"/>
              </a:rPr>
              <a:t>23</a:t>
            </a:r>
            <a:r>
              <a:rPr lang="vi-VN" smtClean="0"/>
              <a:t> trong khi một loạt trường hợp lớn cho thấy đau ngực, có thể do viêm cơ tim, là một biểu hiện phổ biến ở bệnh nhân 60,3 ngày sau khi bắt đầu các triệu chứng covid-19, với 21,7% trong số 143 bệnh nhân được đánh giá báo cáo đau ngực. </a:t>
            </a:r>
            <a:r>
              <a:rPr lang="vi-VN" b="1" smtClean="0">
                <a:hlinkClick r:id="rId8"/>
              </a:rPr>
              <a:t>15</a:t>
            </a:r>
            <a:r>
              <a:rPr lang="vi-VN" smtClean="0"/>
              <a:t>Những người được coi là có nguy cơ mắc bệnh covid-19 nghiêm trọng thấp, chẳng hạn như các vận động viên trẻ, vận động viên thi đấu, cũng được phát hiện là bị viêm cơ tim tồn tại lâu sau khi hồi phục từ covid-19. </a:t>
            </a:r>
            <a:r>
              <a:rPr lang="vi-VN" b="1" smtClean="0">
                <a:hlinkClick r:id="rId22"/>
              </a:rPr>
              <a:t>84</a:t>
            </a:r>
            <a:r>
              <a:rPr lang="vi-VN" smtClean="0"/>
              <a:t> Ngoài những phàn nàn về tim, các nghiên cứu đã chỉ ra một xu hướng đang nổi lên trong sự phát triển của hội chứng nhịp tim nhanh tư thế đứng mới khởi phát (POTS) ở những người sau nhiễm trùng covid-19, vì rối loạn chức năng tự chủ. </a:t>
            </a:r>
            <a:r>
              <a:rPr lang="vi-VN" b="1" smtClean="0">
                <a:hlinkClick r:id="rId23"/>
              </a:rPr>
              <a:t>85 </a:t>
            </a:r>
            <a:r>
              <a:rPr lang="vi-VN" b="1" smtClean="0">
                <a:hlinkClick r:id="rId24"/>
              </a:rPr>
              <a:t>86 </a:t>
            </a:r>
            <a:r>
              <a:rPr lang="vi-VN" b="1" smtClean="0">
                <a:hlinkClick r:id="rId25"/>
              </a:rPr>
              <a:t>87 </a:t>
            </a:r>
            <a:r>
              <a:rPr lang="vi-VN" b="1" smtClean="0">
                <a:hlinkClick r:id="rId26"/>
              </a:rPr>
              <a:t>88 </a:t>
            </a:r>
            <a:r>
              <a:rPr lang="vi-VN" b="1" smtClean="0">
                <a:hlinkClick r:id="rId27"/>
              </a:rPr>
              <a:t>89</a:t>
            </a:r>
            <a:endParaRPr lang="vi-VN" smtClean="0"/>
          </a:p>
          <a:p>
            <a:r>
              <a:rPr lang="vi-VN" b="1" smtClean="0"/>
              <a:t>Cơ chế khả thi</a:t>
            </a:r>
          </a:p>
          <a:p>
            <a:r>
              <a:rPr lang="vi-VN" smtClean="0"/>
              <a:t>Các thụ thể ACE2 được biểu hiện nhiều ở tim, </a:t>
            </a:r>
            <a:r>
              <a:rPr lang="vi-VN" b="1" smtClean="0">
                <a:hlinkClick r:id="rId28"/>
              </a:rPr>
              <a:t>90</a:t>
            </a:r>
            <a:r>
              <a:rPr lang="vi-VN" smtClean="0"/>
              <a:t> cung cấp một con đường lây nhiễm trực tiếp cho SARS-CoV-2. Các nghiên cứu đã chỉ ra rằng sự phá vỡ và phân mảnh sarcomere, sự tạo nhân, thay đổi phiên mã và phản ứng miễn dịch tại chỗ cường độ cao xảy ra ở các tế bào cơ tim bị nhiễm SARS-CoV-2. </a:t>
            </a:r>
            <a:r>
              <a:rPr lang="vi-VN" b="1" smtClean="0">
                <a:hlinkClick r:id="rId29"/>
              </a:rPr>
              <a:t>91 </a:t>
            </a:r>
            <a:r>
              <a:rPr lang="vi-VN" b="1" smtClean="0">
                <a:hlinkClick r:id="rId30"/>
              </a:rPr>
              <a:t>92 Các</a:t>
            </a:r>
            <a:r>
              <a:rPr lang="vi-VN" smtClean="0"/>
              <a:t> phản ứng bệnh lý đối với chấn thương tim cấp tính và viêm cơ tim do virus, chẳng hạn như tổn thương nội mô và huyết khối vi mô, có thể dẫn đến sự phát triển của rối loạn đông máu, </a:t>
            </a:r>
            <a:r>
              <a:rPr lang="vi-VN" b="1" smtClean="0">
                <a:hlinkClick r:id="rId31"/>
              </a:rPr>
              <a:t>93</a:t>
            </a:r>
            <a:r>
              <a:rPr lang="vi-VN" smtClean="0"/>
              <a:t> trong khi tình trạng thiếu oxy mãn tính và tăng áp lực động mạch phổi và căng tâm thất có thể làm tăng thêm tỷ lệ chấn thương tim ở những người đã có covid-19. </a:t>
            </a:r>
            <a:r>
              <a:rPr lang="vi-VN" b="1" smtClean="0">
                <a:hlinkClick r:id="rId32"/>
              </a:rPr>
              <a:t>94</a:t>
            </a:r>
            <a:r>
              <a:rPr lang="vi-VN" smtClean="0"/>
              <a:t> Hơn nữa, kích hoạt miễn dịch bền vững có thể dẫn đến những thay đổi về sợi cơ </a:t>
            </a:r>
            <a:r>
              <a:rPr lang="vi-VN" b="1" smtClean="0">
                <a:hlinkClick r:id="rId33"/>
              </a:rPr>
              <a:t>95</a:t>
            </a:r>
            <a:r>
              <a:rPr lang="vi-VN" smtClean="0"/>
              <a:t>và sự dịch chuyển của các protein desmosomal, </a:t>
            </a:r>
            <a:r>
              <a:rPr lang="vi-VN" b="1" smtClean="0">
                <a:hlinkClick r:id="rId34"/>
              </a:rPr>
              <a:t>96</a:t>
            </a:r>
            <a:r>
              <a:rPr lang="vi-VN" smtClean="0"/>
              <a:t> có thể gây rối loạn nhịp tim. Nhiễm vi rút trước đây đã được chứng minh là có trước POTS </a:t>
            </a:r>
            <a:r>
              <a:rPr lang="vi-VN" b="1" smtClean="0">
                <a:hlinkClick r:id="rId35"/>
              </a:rPr>
              <a:t>97</a:t>
            </a:r>
            <a:r>
              <a:rPr lang="vi-VN" smtClean="0"/>
              <a:t> và, với thụ thể ACE2 được biểu hiện trên tế bào thần kinh, nhiễm vi rút do SARS-CoV-2 có thể gây ra hậu quả tiêu cực trực tiếp trên hệ thần kinh tự chủ. </a:t>
            </a:r>
            <a:r>
              <a:rPr lang="vi-VN" b="1" smtClean="0">
                <a:hlinkClick r:id="rId36"/>
              </a:rPr>
              <a:t>98</a:t>
            </a:r>
            <a:r>
              <a:rPr lang="vi-VN" smtClean="0"/>
              <a:t> Sự kết hợp phức tạp của nhiễm trùng, hệ thống thần kinh tự chủ gây ra phản ứng tiền viêm và mức độ tự miễn dịch đều có thể góp phần hình thành rối loạn chức năng tự trị và POTS. </a:t>
            </a:r>
            <a:r>
              <a:rPr lang="vi-VN" b="1" smtClean="0">
                <a:hlinkClick r:id="rId27"/>
              </a:rPr>
              <a:t>89 </a:t>
            </a:r>
            <a:r>
              <a:rPr lang="vi-VN" b="1" smtClean="0">
                <a:hlinkClick r:id="rId18"/>
              </a:rPr>
              <a:t>Hình 2</a:t>
            </a:r>
            <a:r>
              <a:rPr lang="vi-VN" smtClean="0"/>
              <a:t> mô tả các cơ chế này.</a:t>
            </a:r>
          </a:p>
          <a:p>
            <a:r>
              <a:rPr lang="vi-VN" b="1" smtClean="0"/>
              <a:t>Nhận thức và sức khỏe tinh thần</a:t>
            </a:r>
          </a:p>
          <a:p>
            <a:r>
              <a:rPr lang="vi-VN" smtClean="0"/>
              <a:t>Các nghiên cứu đã khám phá chức năng nhận thức và sự thiếu hụt ở bệnh nhân covid-19 và cho thấy rằng vi-rút có thể gây ra bệnh não nhiễm trùng, các tác dụng phi miễn dịch như hạ huyết áp, giảm oxy và huyết khối mạch máu, và các tác động miễn dịch như tự miễn dịch thích ứng, kích hoạt vi tế bào, và hồ sơ cytokine không ổn định. </a:t>
            </a:r>
            <a:r>
              <a:rPr lang="vi-VN" b="1" smtClean="0">
                <a:hlinkClick r:id="rId37"/>
              </a:rPr>
              <a:t>99</a:t>
            </a:r>
            <a:r>
              <a:rPr lang="vi-VN" smtClean="0"/>
              <a:t> Ngoài ra, những bệnh nhân nhập viện với covid-19 đã có một loạt các khiếu nại bao gồm bệnh não, suy giảm nhận thức, các biến cố / bệnh mạch máu não, co giật, chấn thương não do thiếu oxy, dấu hiệu đường ống tủy sống, hội chứng loạn dưỡng, tình trạng tâm thần bị thay đổi và các tình trạng tâm thần . </a:t>
            </a:r>
            <a:r>
              <a:rPr lang="vi-VN" b="1" smtClean="0">
                <a:hlinkClick r:id="rId38"/>
              </a:rPr>
              <a:t>24 </a:t>
            </a:r>
            <a:r>
              <a:rPr lang="vi-VN" b="1" smtClean="0">
                <a:hlinkClick r:id="rId39"/>
              </a:rPr>
              <a:t>100 </a:t>
            </a:r>
            <a:r>
              <a:rPr lang="vi-VN" b="1" smtClean="0">
                <a:hlinkClick r:id="rId40"/>
              </a:rPr>
              <a:t>101</a:t>
            </a:r>
            <a:r>
              <a:rPr lang="vi-VN" smtClean="0"/>
              <a:t>Những phát hiện này cho thấy rằng các triệu chứng thần kinh liên quan đến covid-19 là phổ biến, đa dạng và có thể gây ra các vấn đề đáng kể cho việc phục hồi chức năng và chăm sóc liên tục sau khi phục hồi từ covid-19. Không biết ai là người bị ảnh hưởng nhiều nhất bởi các khiếu nại về nhận thức do covid-19 gây ra và chúng tồn tại trong bao lâu; tuy nhiên, kinh nghiệm của bệnh nhân và các bản tóm tắt đã xuất bản về chứng covid dài đã mô tả “sương mù não” là một triệu chứng phổ biến và gây suy nhược. </a:t>
            </a:r>
            <a:r>
              <a:rPr lang="vi-VN" b="1" smtClean="0">
                <a:hlinkClick r:id="rId41"/>
              </a:rPr>
              <a:t>102 </a:t>
            </a:r>
            <a:r>
              <a:rPr lang="vi-VN" b="1" smtClean="0">
                <a:hlinkClick r:id="rId42"/>
              </a:rPr>
              <a:t>103 </a:t>
            </a:r>
            <a:r>
              <a:rPr lang="vi-VN" b="1" smtClean="0">
                <a:hlinkClick r:id="rId43"/>
              </a:rPr>
              <a:t>104</a:t>
            </a:r>
            <a:endParaRPr lang="vi-VN" smtClean="0"/>
          </a:p>
          <a:p>
            <a:r>
              <a:rPr lang="vi-VN" smtClean="0"/>
              <a:t>Bệnh hiểm nghèo, hội chứng hô hấp cấp tính nghiêm trọng, và hỗ trợ thở máy trong thời gian dài được biết là có những tác động bất lợi đến nhận thức lâu dài. Trước đại dịch covid-19, một nghiên cứu hồi cứu trên 1040 ICU đã điều trị cho những bệnh nhân bị suy hô hấp, sốc hoặc cả hai trong thời gian nằm viện, cho thấy 71% bị mê sảng kéo dài khoảng 4 tháng sau khi xuất viện. </a:t>
            </a:r>
            <a:r>
              <a:rPr lang="vi-VN" b="1" smtClean="0">
                <a:hlinkClick r:id="rId44"/>
              </a:rPr>
              <a:t>105</a:t>
            </a:r>
            <a:r>
              <a:rPr lang="vi-VN" smtClean="0"/>
              <a:t> Một nghiên cứu tương tự cho thấy, vào thời điểm 3 tháng sau khi xuất viện, 40% bệnh nhân được điều trị ICU có điểm nhận thức giống như bệnh nhân chấn thương sọ não mức độ trung bình, trong khi 26% có điểm số tương tự như bệnh nhân mắc bệnh Alzheimer nhẹ. Mê sảng cũng được báo cáo rộng rãi, với thời gian mê sảng kéo dài hơn liên quan đến nhận thức kém hơn. </a:t>
            </a:r>
            <a:r>
              <a:rPr lang="vi-VN" b="1" smtClean="0">
                <a:hlinkClick r:id="rId45"/>
              </a:rPr>
              <a:t>106</a:t>
            </a:r>
            <a:r>
              <a:rPr lang="vi-VN" smtClean="0"/>
              <a:t> Với nhiều bệnh nhân covid-19 cần nhập viện ICU và thở máy, suy giảm nhận thức lâu dài và mê sảng có thể gây ra nhiều vấn đề đáng kể.</a:t>
            </a:r>
          </a:p>
          <a:p>
            <a:r>
              <a:rPr lang="vi-VN" smtClean="0"/>
              <a:t>Đột quỵ và đau đầu phổ biến ở những người hồi phục sau cơn covid-19 cấp tính, với ONS ước tính tần suất đau đầu trong 5 tuần là 10,1% của tất cả những người sống sót sau cơn covid-19. </a:t>
            </a:r>
            <a:r>
              <a:rPr lang="vi-VN" b="1" smtClean="0">
                <a:hlinkClick r:id="rId46"/>
              </a:rPr>
              <a:t>13 </a:t>
            </a:r>
            <a:r>
              <a:rPr lang="vi-VN" b="1" smtClean="0">
                <a:hlinkClick r:id="rId47"/>
              </a:rPr>
              <a:t>18 </a:t>
            </a:r>
            <a:r>
              <a:rPr lang="vi-VN" b="1" smtClean="0">
                <a:hlinkClick r:id="rId48"/>
              </a:rPr>
              <a:t>34 </a:t>
            </a:r>
            <a:r>
              <a:rPr lang="vi-VN" b="1" smtClean="0">
                <a:hlinkClick r:id="rId49"/>
              </a:rPr>
              <a:t>43 </a:t>
            </a:r>
            <a:r>
              <a:rPr lang="vi-VN" b="1" smtClean="0">
                <a:hlinkClick r:id="rId4"/>
              </a:rPr>
              <a:t>53</a:t>
            </a:r>
            <a:r>
              <a:rPr lang="vi-VN" smtClean="0"/>
              <a:t> Mức độ quá mức của viêm hệ thống, được quan sát thấy ở một số bệnh nhân như một “cơn bão cytokine”, ngoài việc kích hoạt các tế bào thần kinh đệm, gây ra nguy cơ đáng kể cho não và làm tăng khả năng xuất hiện các biểu hiện thần kinh bao gồm viêm não và đột quỵ. </a:t>
            </a:r>
            <a:r>
              <a:rPr lang="vi-VN" b="1" smtClean="0">
                <a:hlinkClick r:id="rId9"/>
              </a:rPr>
              <a:t>74</a:t>
            </a:r>
            <a:r>
              <a:rPr lang="vi-VN" smtClean="0"/>
              <a:t> Tăng đông máu </a:t>
            </a:r>
            <a:r>
              <a:rPr lang="vi-VN" b="1" smtClean="0">
                <a:hlinkClick r:id="rId50"/>
              </a:rPr>
              <a:t>107</a:t>
            </a:r>
            <a:r>
              <a:rPr lang="vi-VN" smtClean="0"/>
              <a:t> và tắc mạch tim, hình thành do chấn thương tim liên quan đến vi rút, </a:t>
            </a:r>
            <a:r>
              <a:rPr lang="vi-VN" b="1" smtClean="0">
                <a:hlinkClick r:id="rId51"/>
              </a:rPr>
              <a:t>108</a:t>
            </a:r>
            <a:r>
              <a:rPr lang="vi-VN" smtClean="0"/>
              <a:t>là những biểu hiện có thể dẫn đến gia tăng tỷ lệ đột quỵ sau nhiễm trùng covid-19. Covid-19 cũng có liên quan đến việc tăng nguy cơ phát triển các tình trạng thần kinh bao gồm hội chứng Guillain-Barré, </a:t>
            </a:r>
            <a:r>
              <a:rPr lang="vi-VN" b="1" smtClean="0">
                <a:hlinkClick r:id="rId52"/>
              </a:rPr>
              <a:t>109</a:t>
            </a:r>
            <a:r>
              <a:rPr lang="vi-VN" smtClean="0"/>
              <a:t> và các tình trạng thoái hóa thần kinh như bệnh Alzheimer. </a:t>
            </a:r>
            <a:r>
              <a:rPr lang="vi-VN" b="1" smtClean="0">
                <a:hlinkClick r:id="rId53"/>
              </a:rPr>
              <a:t>110</a:t>
            </a:r>
            <a:endParaRPr lang="vi-VN" smtClean="0"/>
          </a:p>
          <a:p>
            <a:r>
              <a:rPr lang="vi-VN" smtClean="0"/>
              <a:t>Đại dịch đã có tác động tiêu cực đến sức khỏe tâm thần, với những người mắc chứng covid-19 có các triệu chứng tâm thần lâu dài bao gồm rối loạn căng thẳng sau chấn thương (PTSD), trầm cảm, lo lắng và các triệu chứng ám ảnh cưỡng chế sau khi phục hồi sau đợt nhiễm trùng cấp tính. </a:t>
            </a:r>
            <a:r>
              <a:rPr lang="vi-VN" b="1" smtClean="0">
                <a:hlinkClick r:id="rId54"/>
              </a:rPr>
              <a:t>36 </a:t>
            </a:r>
            <a:r>
              <a:rPr lang="vi-VN" b="1" smtClean="0">
                <a:hlinkClick r:id="rId55"/>
              </a:rPr>
              <a:t>37 </a:t>
            </a:r>
            <a:r>
              <a:rPr lang="vi-VN" b="1" smtClean="0">
                <a:hlinkClick r:id="rId56"/>
              </a:rPr>
              <a:t>111 </a:t>
            </a:r>
            <a:r>
              <a:rPr lang="vi-VN" b="1" smtClean="0">
                <a:hlinkClick r:id="rId57"/>
              </a:rPr>
              <a:t>112</a:t>
            </a:r>
            <a:r>
              <a:rPr lang="vi-VN" smtClean="0"/>
              <a:t> Cách ly, cô lập và xa cách xã hội cũng có những tác động xấu đến sức khỏe tâm thần và nhận thức. Một bài báo đánh giá nhanh cho biết rằng một người càng bị giam giữ trong thời gian cách ly, kết quả sức khỏe tâm thần của họ càng kém hơn, </a:t>
            </a:r>
            <a:r>
              <a:rPr lang="vi-VN" b="1" smtClean="0">
                <a:hlinkClick r:id="rId58"/>
              </a:rPr>
              <a:t>67</a:t>
            </a:r>
            <a:r>
              <a:rPr lang="vi-VN" smtClean="0"/>
              <a:t> trong khi thời gian bị cô lập và không có khả năng làm việc có thể gây ra lo lắng, cô đơn, lo lắng về tài chính và sống theo sức khỏe toàn cầu khủng hoảng có thể dẫn đến các hành vi né tránh và thay đổi hành vi. </a:t>
            </a:r>
            <a:r>
              <a:rPr lang="vi-VN" b="1" smtClean="0">
                <a:hlinkClick r:id="rId59"/>
              </a:rPr>
              <a:t>113</a:t>
            </a:r>
            <a:r>
              <a:rPr lang="vi-VN" smtClean="0"/>
              <a:t>Sức khỏe tâm thần của người già bị ảnh hưởng rất nhiều bởi sự xa cách xã hội và các biện pháp tương tự. Bằng cách đánh giá mối liên hệ giữa sự cô đơn, hoạt động thể chất và sức khỏe tinh thần cả trước và trong khi đại dịch xảy ra, một nghiên cứu cho thấy những thay đổi tiêu cực của những yếu tố này không chỉ do các tình huống dọc trước năm 2020, do đó, đại dịch gây ra thêm những tác động bất lợi đối với sự cô đơn, thể chất. hoạt động và sức khỏe tâm thần. </a:t>
            </a:r>
            <a:r>
              <a:rPr lang="vi-VN" b="1" smtClean="0">
                <a:hlinkClick r:id="rId60"/>
              </a:rPr>
              <a:t>114</a:t>
            </a:r>
            <a:r>
              <a:rPr lang="vi-VN" smtClean="0"/>
              <a:t> Những người sống trong các nhà chăm sóc, bao gồm cả những người bị sa sút trí tuệ, dễ bị tổn thương bởi covid-19 và các tác động khác của đại dịch. Những người bị sa sút trí tuệ trong các nhà chăm sóc đã được quan sát thấy trở nên trầm cảm, lo lắng, kích động và cô đơn hơn. </a:t>
            </a:r>
            <a:r>
              <a:rPr lang="vi-VN" b="1" smtClean="0">
                <a:hlinkClick r:id="rId61"/>
              </a:rPr>
              <a:t>115</a:t>
            </a:r>
            <a:r>
              <a:rPr lang="vi-VN" smtClean="0"/>
              <a:t>Sự cô lập xã hội kéo dài đã dẫn đến sự trầm trọng của rối loạn tâm thần kinh và hành vi, bao gồm thờ ơ, lo lắng, kích động, buồn chán và lú lẫn ở bệnh nhân sa sút trí tuệ sống trong nhà chăm sóc, ở mức độ lớn hơn so với những người ở nhà chăm sóc không bị sa sút trí tuệ. </a:t>
            </a:r>
            <a:r>
              <a:rPr lang="vi-VN" b="1" smtClean="0">
                <a:hlinkClick r:id="rId62"/>
              </a:rPr>
              <a:t>116 </a:t>
            </a:r>
            <a:r>
              <a:rPr lang="vi-VN" b="1" smtClean="0">
                <a:hlinkClick r:id="rId63"/>
              </a:rPr>
              <a:t>117</a:t>
            </a:r>
            <a:endParaRPr lang="vi-VN" smtClean="0"/>
          </a:p>
          <a:p>
            <a:r>
              <a:rPr lang="vi-VN" smtClean="0"/>
              <a:t>Mất ngủ cũng thường được báo cáo sau khi hồi phục từ covid-19, với nhiều nghiên cứu cho thấy chất lượng giấc ngủ kém và rối loạn giấc ngủ thường xuyên xảy ra sau khi phục hồi sau bệnh cấp tính. </a:t>
            </a:r>
            <a:r>
              <a:rPr lang="vi-VN" b="1" smtClean="0">
                <a:hlinkClick r:id="rId6"/>
              </a:rPr>
              <a:t>16 </a:t>
            </a:r>
            <a:r>
              <a:rPr lang="vi-VN" b="1" smtClean="0">
                <a:hlinkClick r:id="rId64"/>
              </a:rPr>
              <a:t>25 </a:t>
            </a:r>
            <a:r>
              <a:rPr lang="vi-VN" b="1" smtClean="0">
                <a:hlinkClick r:id="rId65"/>
              </a:rPr>
              <a:t>31 </a:t>
            </a:r>
            <a:r>
              <a:rPr lang="vi-VN" b="1" smtClean="0">
                <a:hlinkClick r:id="rId66"/>
              </a:rPr>
              <a:t>44 </a:t>
            </a:r>
            <a:r>
              <a:rPr lang="vi-VN" b="1" smtClean="0">
                <a:hlinkClick r:id="rId67"/>
              </a:rPr>
              <a:t>118 </a:t>
            </a:r>
            <a:r>
              <a:rPr lang="vi-VN" b="1" smtClean="0">
                <a:hlinkClick r:id="rId68"/>
              </a:rPr>
              <a:t>119</a:t>
            </a:r>
            <a:r>
              <a:rPr lang="vi-VN" smtClean="0"/>
              <a:t> Hơn nữa, một nghiên cứu hồi cứu hồ sơ bệnh án của 19 bệnh nhân covid-19 được điều trị ở Seoul, Hàn Quốc, cho thấy rằng sau các đơn thuốc để điều trị sốt, ho và đau bụng kinh, thuốc điều trị các vấn đề về giấc ngủ là phương pháp điều trị tiếp theo được kê đơn nhiều nhất. </a:t>
            </a:r>
            <a:r>
              <a:rPr lang="vi-VN" b="1" smtClean="0">
                <a:hlinkClick r:id="rId69"/>
              </a:rPr>
              <a:t>120</a:t>
            </a:r>
            <a:r>
              <a:rPr lang="vi-VN" smtClean="0"/>
              <a:t> Kiến thức về số người chết của covid-19 cũng có tác động tiêu cực đến chất lượng giấc ngủ, căng thẳng, lo lắng và các cảm xúc tiêu cực khác, </a:t>
            </a:r>
            <a:r>
              <a:rPr lang="vi-VN" b="1" smtClean="0">
                <a:hlinkClick r:id="rId70"/>
              </a:rPr>
              <a:t>121</a:t>
            </a:r>
            <a:r>
              <a:rPr lang="vi-VN" smtClean="0"/>
              <a:t> và các vấn đề về giấc ngủ đã được chứng minh là có liên quan đến sự cô đơn liên quan đến covid-19. </a:t>
            </a:r>
            <a:r>
              <a:rPr lang="vi-VN" b="1" smtClean="0">
                <a:hlinkClick r:id="rId71"/>
              </a:rPr>
              <a:t>122</a:t>
            </a:r>
            <a:r>
              <a:rPr lang="vi-VN" smtClean="0"/>
              <a:t> Điều này khiến chúng tôi đặt câu hỏi liệu rối loạn giấc ngủ sau covid-19 có phải là kết quả của nhiễm trùng covid-19, tác động tiêu cực của đại dịch hay là sự kết hợp của cả hai.</a:t>
            </a:r>
          </a:p>
          <a:p>
            <a:r>
              <a:rPr lang="vi-VN" b="1" smtClean="0"/>
              <a:t>Cơ chế khả thi</a:t>
            </a:r>
          </a:p>
          <a:p>
            <a:r>
              <a:rPr lang="vi-VN" smtClean="0"/>
              <a:t>Các coronavirus bao gồm SARS-CoV-2 có thể lây nhiễm vào hệ thần kinh trung ương (CNS) qua các con đường xâm lấn ngược dòng máu hoặc tế bào thần kinh. </a:t>
            </a:r>
            <a:r>
              <a:rPr lang="vi-VN" b="1" smtClean="0">
                <a:hlinkClick r:id="rId72"/>
              </a:rPr>
              <a:t>123</a:t>
            </a:r>
            <a:r>
              <a:rPr lang="vi-VN" smtClean="0"/>
              <a:t> Cơ chế xâm nhập và nhiễm trùng thần kinh trung ương sau đó có thể giải thích tỷ lệ cao của chứng viêm thần kinh ở bệnh nhân covid-19, và có thể dẫn đến tác hại lâu dài, với các mối liên quan của nhiễm vi-rút và viêm thần kinh mãn tính với rối loạn thoái hóa thần kinh và tâm thần. làm sáng tỏ. </a:t>
            </a:r>
            <a:r>
              <a:rPr lang="vi-VN" b="1" smtClean="0">
                <a:hlinkClick r:id="rId72"/>
              </a:rPr>
              <a:t>123 </a:t>
            </a:r>
            <a:r>
              <a:rPr lang="vi-VN" b="1" smtClean="0">
                <a:hlinkClick r:id="rId73"/>
              </a:rPr>
              <a:t>124</a:t>
            </a:r>
            <a:r>
              <a:rPr lang="vi-VN" smtClean="0"/>
              <a:t> SARS-CoV-2 cũng có thể ảnh hưởng đến tính thẩm thấu của hàng rào máu não, điều này sẽ cho phép các cytokine ngoại vi và các chất có nguồn gốc từ máu khác xâm nhập vào thần kinh trung ương và làm tăng thêm tình trạng viêm thần kinh. </a:t>
            </a:r>
            <a:r>
              <a:rPr lang="vi-VN" b="1" smtClean="0">
                <a:hlinkClick r:id="rId74"/>
              </a:rPr>
              <a:t>125</a:t>
            </a:r>
            <a:r>
              <a:rPr lang="vi-VN" smtClean="0"/>
              <a:t>Các con đường viêm huyết khối có thể là nguyên nhân làm tăng tỷ lệ đột quỵ ở covid-19, </a:t>
            </a:r>
            <a:r>
              <a:rPr lang="vi-VN" b="1" smtClean="0">
                <a:hlinkClick r:id="rId75"/>
              </a:rPr>
              <a:t>126</a:t>
            </a:r>
            <a:r>
              <a:rPr lang="vi-VN" smtClean="0"/>
              <a:t> trong khi “sương mù não” có thể phát triển từ PTSD hoặc suy giảm sau khi bệnh nặng và điều trị xâm lấn. </a:t>
            </a:r>
            <a:r>
              <a:rPr lang="vi-VN" b="1" smtClean="0">
                <a:hlinkClick r:id="rId76"/>
              </a:rPr>
              <a:t>127</a:t>
            </a:r>
            <a:r>
              <a:rPr lang="vi-VN" smtClean="0"/>
              <a:t> Bằng chứng cho thấy rằng viêm não do virus trực tiếp, viêm hệ thống, rối loạn chức năng cơ quan ngoại vi và thay đổi mạch máu não có thể góp phần phát triển các di chứng lâu dài sau covid-19. </a:t>
            </a:r>
            <a:r>
              <a:rPr lang="vi-VN" b="1" smtClean="0">
                <a:hlinkClick r:id="rId77"/>
              </a:rPr>
              <a:t>128 </a:t>
            </a:r>
            <a:r>
              <a:rPr lang="vi-VN" b="1" smtClean="0">
                <a:hlinkClick r:id="rId18"/>
              </a:rPr>
              <a:t>Hình 2</a:t>
            </a:r>
            <a:r>
              <a:rPr lang="vi-VN" smtClean="0"/>
              <a:t> phác thảo các cơ chế tiềm ẩn xảy ra trong thần kinh trung ương.</a:t>
            </a:r>
          </a:p>
          <a:p>
            <a:r>
              <a:rPr lang="vi-VN" b="1" smtClean="0"/>
              <a:t>Rối loạn chức năng khứu giác và tiết dịch</a:t>
            </a:r>
          </a:p>
          <a:p>
            <a:r>
              <a:rPr lang="vi-VN" smtClean="0"/>
              <a:t>Những bất thường về mùi và vị đã được báo cáo là vẫn tồn tại sau khi phục hồi từ covid-19. ONS ước tính tỷ lệ mất khứu giác và mất vị giác trong 5 tuần lần lượt là 7,9% và 8,2% trong tổng số những người đã từng mắc chứng covid-19. </a:t>
            </a:r>
            <a:r>
              <a:rPr lang="vi-VN" b="1" smtClean="0">
                <a:hlinkClick r:id="rId4"/>
              </a:rPr>
              <a:t>53</a:t>
            </a:r>
            <a:r>
              <a:rPr lang="vi-VN" smtClean="0"/>
              <a:t> Các nghiên cứu khác đã phát hiện ra tỷ lệ rối loạn chức năng khứu giác và khứu giác khác nhau, dao động từ 11% đến 45,1% trong số các bệnh nhân đã phục hồi sau covid-19 cấp tính. </a:t>
            </a:r>
            <a:r>
              <a:rPr lang="vi-VN" b="1" smtClean="0">
                <a:hlinkClick r:id="rId78"/>
              </a:rPr>
              <a:t>22 </a:t>
            </a:r>
            <a:r>
              <a:rPr lang="vi-VN" b="1" smtClean="0">
                <a:hlinkClick r:id="rId79"/>
              </a:rPr>
              <a:t>39 </a:t>
            </a:r>
            <a:r>
              <a:rPr lang="vi-VN" b="1" smtClean="0">
                <a:hlinkClick r:id="rId80"/>
              </a:rPr>
              <a:t>47</a:t>
            </a:r>
            <a:endParaRPr lang="vi-VN" smtClean="0"/>
          </a:p>
          <a:p>
            <a:r>
              <a:rPr lang="vi-VN" b="1" smtClean="0"/>
              <a:t>Cơ chế khả thi</a:t>
            </a:r>
          </a:p>
          <a:p>
            <a:r>
              <a:rPr lang="vi-VN" smtClean="0"/>
              <a:t>Sự biểu hiện không tế bào thần kinh của thụ thể ACE2 có thể cho phép virus SARS-CoV-2 xâm nhập vào các tế bào hỗ trợ khứu giác, tế bào gốc và tế bào quanh mạch. Nhiễm trùng cục bộ này có thể gây ra phản ứng viêm, sau đó làm giảm chức năng của các tế bào thần kinh khứu giác. Ngoài ra, bằng cách làm hỏng các tế bào hỗ trợ chịu trách nhiệm về cân bằng nước và ion cục bộ, SARS-CoV-2 có thể gián tiếp làm giảm tín hiệu từ các tế bào thần kinh cảm giác đến não, </a:t>
            </a:r>
            <a:r>
              <a:rPr lang="vi-VN" b="1" smtClean="0">
                <a:hlinkClick r:id="rId81"/>
              </a:rPr>
              <a:t>129</a:t>
            </a:r>
            <a:r>
              <a:rPr lang="vi-VN" smtClean="0"/>
              <a:t> dẫn đến mất khứu giác.</a:t>
            </a:r>
          </a:p>
          <a:p>
            <a:r>
              <a:rPr lang="vi-VN" smtClean="0"/>
              <a:t>Các thụ thể ACE2 cũng được biểu hiện trên màng nhầy của khoang miệng, đặc biệt là trên lưỡi, </a:t>
            </a:r>
            <a:r>
              <a:rPr lang="vi-VN" b="1" smtClean="0">
                <a:hlinkClick r:id="rId82"/>
              </a:rPr>
              <a:t>130</a:t>
            </a:r>
            <a:r>
              <a:rPr lang="vi-VN" smtClean="0"/>
              <a:t> do đó SARS-CoV-2 có con đường xâm nhập trực tiếp vào mô miệng, có thể dẫn đến tổn thương và rối loạn chức năng tế bào. Hơn nữa, SARS-CoV-2 có thể liên kết với các thụ thể axit sialic, </a:t>
            </a:r>
            <a:r>
              <a:rPr lang="vi-VN" b="1" smtClean="0">
                <a:hlinkClick r:id="rId83"/>
              </a:rPr>
              <a:t>131</a:t>
            </a:r>
            <a:r>
              <a:rPr lang="vi-VN" smtClean="0"/>
              <a:t> gây ra sự gia tăng ngưỡng tạo bọt và dẫn đến sự suy thoái của các hạt tạo bọt trước khi chúng có thể được phát hiện. </a:t>
            </a:r>
            <a:r>
              <a:rPr lang="vi-VN" b="1" smtClean="0">
                <a:hlinkClick r:id="rId84"/>
              </a:rPr>
              <a:t>132</a:t>
            </a:r>
            <a:r>
              <a:rPr lang="vi-VN" smtClean="0"/>
              <a:t> Một cơ chế khác có thể xảy ra của rối loạn chức năng tiết dịch ở vòi trứng-19 và vòi trứng dài liên quan đến mối liên hệ chức năng giữa vị giác và khứu giác, theo đó khả năng nhận thức tiết dịch bị giảm do rối loạn chức năng cảm giác khứu giác trước đây. </a:t>
            </a:r>
            <a:r>
              <a:rPr lang="vi-VN" b="1" smtClean="0">
                <a:hlinkClick r:id="rId85"/>
              </a:rPr>
              <a:t>133</a:t>
            </a:r>
            <a:endParaRPr lang="vi-VN" smtClean="0"/>
          </a:p>
          <a:p>
            <a:r>
              <a:rPr lang="vi-VN" b="1" smtClean="0"/>
              <a:t>Các biểu hiện thường được báo cáo khác</a:t>
            </a:r>
          </a:p>
          <a:p>
            <a:r>
              <a:rPr lang="vi-VN" smtClean="0"/>
              <a:t>Nhiễm trùng Covid-19 có thể dẫn đến suy đa cơ quan ở những người có nguy cơ mắc bệnh cấp tính nặng hoặc thấp. </a:t>
            </a:r>
            <a:r>
              <a:rPr lang="vi-VN" b="1" smtClean="0">
                <a:hlinkClick r:id="rId86"/>
              </a:rPr>
              <a:t>2 </a:t>
            </a:r>
            <a:r>
              <a:rPr lang="vi-VN" b="1" smtClean="0">
                <a:hlinkClick r:id="rId46"/>
              </a:rPr>
              <a:t>13</a:t>
            </a:r>
            <a:r>
              <a:rPr lang="vi-VN" smtClean="0"/>
              <a:t> Các nghiên cứu cho thấy sự hiện diện của chấn thương thận cấp tính ở những bệnh nhân xuất viện đã hồi phục sau covid-19. </a:t>
            </a:r>
            <a:r>
              <a:rPr lang="vi-VN" b="1" smtClean="0">
                <a:hlinkClick r:id="rId87"/>
              </a:rPr>
              <a:t>134 </a:t>
            </a:r>
            <a:r>
              <a:rPr lang="vi-VN" b="1" smtClean="0">
                <a:hlinkClick r:id="rId88"/>
              </a:rPr>
              <a:t>135 </a:t>
            </a:r>
            <a:r>
              <a:rPr lang="vi-VN" b="1" smtClean="0">
                <a:hlinkClick r:id="rId89"/>
              </a:rPr>
              <a:t>136</a:t>
            </a:r>
            <a:r>
              <a:rPr lang="vi-VN" smtClean="0"/>
              <a:t> Mặc dù tác động lâu dài của covid-19 đối với thận chưa được làm sáng tỏ đầy đủ, nhưng một nghiên cứu đánh giá chức năng thận ở bệnh nhân covid-19 cho thấy 35% đã giảm chức năng thận sau 6 tháng sau khi xuất viện. </a:t>
            </a:r>
            <a:r>
              <a:rPr lang="vi-VN" b="1" smtClean="0">
                <a:hlinkClick r:id="rId90"/>
              </a:rPr>
              <a:t>50</a:t>
            </a:r>
            <a:endParaRPr lang="vi-VN" smtClean="0"/>
          </a:p>
          <a:p>
            <a:r>
              <a:rPr lang="vi-VN" smtClean="0"/>
              <a:t>Cấp tính, viêm tụy do SARS-CoV-2 gây ra đã được thấy ở những người mắc bệnh covid-19, </a:t>
            </a:r>
            <a:r>
              <a:rPr lang="vi-VN" b="1" smtClean="0">
                <a:hlinkClick r:id="rId91"/>
              </a:rPr>
              <a:t>6 </a:t>
            </a:r>
            <a:r>
              <a:rPr lang="vi-VN" b="1" smtClean="0">
                <a:hlinkClick r:id="rId92"/>
              </a:rPr>
              <a:t>137</a:t>
            </a:r>
            <a:r>
              <a:rPr lang="vi-VN" smtClean="0"/>
              <a:t> trong khi nồng độ amylase và lipase huyết thanh được quan sát thấy cao hơn ở những người bị bệnh nặng so với các trường hợp nhẹ, và hình ảnh chụp cắt lớp vi tính đã cho thấy chấn thương tụy. </a:t>
            </a:r>
            <a:r>
              <a:rPr lang="vi-VN" b="1" smtClean="0">
                <a:hlinkClick r:id="rId93"/>
              </a:rPr>
              <a:t>138</a:t>
            </a:r>
            <a:r>
              <a:rPr lang="vi-VN" smtClean="0"/>
              <a:t> Một nghiên cứu cắt ngang cho thấy 40% bệnh nhân mắc bệnh covid-19 có nguy cơ mắc bệnh nặng thấp, được đánh giá trong 141 ngày sau khi nhiễm trùng, bị suy giảm nhẹ tuyến tụy. Suy giảm này có liên quan đến tiêu chảy, sốt, nhức đầu và khó thở. </a:t>
            </a:r>
            <a:r>
              <a:rPr lang="vi-VN" b="1" smtClean="0">
                <a:hlinkClick r:id="rId46"/>
              </a:rPr>
              <a:t>13</a:t>
            </a:r>
            <a:r>
              <a:rPr lang="vi-VN" smtClean="0"/>
              <a:t>Các nghiên cứu sau khi khám nghiệm tử thi và trường hợp đã nêu bật tác động của covid-19 đối với lá lách, bao gồm teo các nang lympho, giảm tế bào lympho T và B dẫn đến giảm bạch cầu và các biến cố huyết khối như nhồi máu. </a:t>
            </a:r>
            <a:r>
              <a:rPr lang="vi-VN" b="1" smtClean="0">
                <a:hlinkClick r:id="rId94"/>
              </a:rPr>
              <a:t>139 </a:t>
            </a:r>
            <a:r>
              <a:rPr lang="vi-VN" b="1" smtClean="0">
                <a:hlinkClick r:id="rId95"/>
              </a:rPr>
              <a:t>140 </a:t>
            </a:r>
            <a:r>
              <a:rPr lang="vi-VN" b="1" smtClean="0">
                <a:hlinkClick r:id="rId96"/>
              </a:rPr>
              <a:t>141</a:t>
            </a:r>
            <a:r>
              <a:rPr lang="vi-VN" smtClean="0"/>
              <a:t> Một nghiên cứu cắt ngang cho thấy lá lách bị suy yếu nhẹ ở 4% những người được đánh giá sau 141 ngày sau khi thanh thải covid-19. </a:t>
            </a:r>
            <a:r>
              <a:rPr lang="vi-VN" b="1" smtClean="0">
                <a:hlinkClick r:id="rId46"/>
              </a:rPr>
              <a:t>13</a:t>
            </a:r>
            <a:r>
              <a:rPr lang="vi-VN" smtClean="0"/>
              <a:t> Các cơ quan và mô khác, chẳng hạn như gan, đường tiêu hóa, cơ và mạch máu biểu hiện thụ thể ACE2 và dễ bị tổn thương trực tiếp do SARS-CoV-2 và tổn thương gián tiếp do tình trạng viêm toàn thân tăng cao. </a:t>
            </a:r>
            <a:r>
              <a:rPr lang="vi-VN" b="1" smtClean="0">
                <a:hlinkClick r:id="rId97"/>
              </a:rPr>
              <a:t>142 </a:t>
            </a:r>
            <a:r>
              <a:rPr lang="vi-VN" b="1" smtClean="0">
                <a:hlinkClick r:id="rId98"/>
              </a:rPr>
              <a:t>143 </a:t>
            </a:r>
            <a:r>
              <a:rPr lang="vi-VN" b="1" smtClean="0">
                <a:hlinkClick r:id="rId99"/>
              </a:rPr>
              <a:t>144</a:t>
            </a:r>
            <a:r>
              <a:rPr lang="vi-VN" smtClean="0"/>
              <a:t> Những thay đổi trong hệ vi sinh vật đường ruột </a:t>
            </a:r>
            <a:r>
              <a:rPr lang="vi-VN" b="1" smtClean="0">
                <a:hlinkClick r:id="rId100"/>
              </a:rPr>
              <a:t>145</a:t>
            </a:r>
            <a:r>
              <a:rPr lang="vi-VN" smtClean="0"/>
              <a:t> và viêm tuyến giáp bán cấp </a:t>
            </a:r>
            <a:r>
              <a:rPr lang="vi-VN" b="1" smtClean="0">
                <a:hlinkClick r:id="rId97"/>
              </a:rPr>
              <a:t>142</a:t>
            </a:r>
            <a:r>
              <a:rPr lang="vi-VN" smtClean="0"/>
              <a:t> đã được quan sát thấy sau khi nhiễm covid-19.</a:t>
            </a:r>
          </a:p>
          <a:p>
            <a:r>
              <a:rPr lang="vi-VN" b="1" smtClean="0"/>
              <a:t>Cơ chế khả thi</a:t>
            </a:r>
          </a:p>
          <a:p>
            <a:r>
              <a:rPr lang="vi-VN" smtClean="0"/>
              <a:t>Tổn thương thận có thể xảy ra thông qua một số cơ chế liên quan đến covid-19, bao gồm nhiễm trùng huyết </a:t>
            </a:r>
            <a:r>
              <a:rPr lang="vi-VN" b="1" smtClean="0">
                <a:hlinkClick r:id="rId98"/>
              </a:rPr>
              <a:t>143</a:t>
            </a:r>
            <a:r>
              <a:rPr lang="vi-VN" smtClean="0"/>
              <a:t> và tổn thương phổi dẫn đến thay đổi huyết động và giảm oxy máu. </a:t>
            </a:r>
            <a:r>
              <a:rPr lang="vi-VN" b="1" smtClean="0">
                <a:hlinkClick r:id="rId99"/>
              </a:rPr>
              <a:t>144</a:t>
            </a:r>
            <a:r>
              <a:rPr lang="vi-VN" smtClean="0"/>
              <a:t> Thụ thể ACE2 được biểu hiện nhiều ở tuyến tụy, </a:t>
            </a:r>
            <a:r>
              <a:rPr lang="vi-VN" b="1" smtClean="0">
                <a:hlinkClick r:id="rId101"/>
              </a:rPr>
              <a:t>4</a:t>
            </a:r>
            <a:r>
              <a:rPr lang="vi-VN" smtClean="0"/>
              <a:t> có lẽ ở mức độ lớn hơn ở phổi </a:t>
            </a:r>
            <a:r>
              <a:rPr lang="vi-VN" b="1" smtClean="0">
                <a:hlinkClick r:id="rId93"/>
              </a:rPr>
              <a:t>138</a:t>
            </a:r>
            <a:r>
              <a:rPr lang="vi-VN" smtClean="0"/>
              <a:t> ; tuy nhiên, vẫn chưa rõ liệu tổn thương tuyến tụy là kết quả trực tiếp của nhiễm virus trong tuyến tụy, hay do phản ứng viêm hệ thống được thấy trong covid-19. </a:t>
            </a:r>
            <a:r>
              <a:rPr lang="vi-VN" b="1" smtClean="0">
                <a:hlinkClick r:id="rId102"/>
              </a:rPr>
              <a:t>146</a:t>
            </a:r>
            <a:r>
              <a:rPr lang="vi-VN" smtClean="0"/>
              <a:t> Lá lách cũng biểu hiện các thụ thể ACE2 </a:t>
            </a:r>
            <a:r>
              <a:rPr lang="vi-VN" b="1" smtClean="0">
                <a:hlinkClick r:id="rId91"/>
              </a:rPr>
              <a:t>6</a:t>
            </a:r>
            <a:r>
              <a:rPr lang="vi-VN" smtClean="0"/>
              <a:t> và có thể bị vi rút tấn công trực tiếp, chứ không phải là tình trạng viêm hệ thống dữ dội là nguyên nhân chính gây tổn thương lá lách . </a:t>
            </a:r>
            <a:r>
              <a:rPr lang="vi-VN" b="1" smtClean="0">
                <a:hlinkClick r:id="rId94"/>
              </a:rPr>
              <a:t>139</a:t>
            </a:r>
            <a:r>
              <a:rPr lang="vi-VN" smtClean="0"/>
              <a:t>Viêm mãn tính hệ thống thường được quan sát lâu sau khi giải phóng mặt bằng của nhiễm trùng cấp tính covid-19, </a:t>
            </a:r>
            <a:r>
              <a:rPr lang="vi-VN" b="1" smtClean="0">
                <a:hlinkClick r:id="rId46"/>
              </a:rPr>
              <a:t>13</a:t>
            </a:r>
            <a:r>
              <a:rPr lang="vi-VN" smtClean="0"/>
              <a:t> do đó, có khả năng là tình trạng viêm cao điều này gây ra các biến chứng lâu dài trong nhiều bộ phận cơ thể ở những người bị covid dài.</a:t>
            </a:r>
          </a:p>
          <a:p>
            <a:r>
              <a:rPr lang="vi-VN" b="1" smtClean="0"/>
              <a:t>Các yếu tố rủi ro</a:t>
            </a:r>
          </a:p>
          <a:p>
            <a:r>
              <a:rPr lang="vi-VN" smtClean="0"/>
              <a:t>Các yếu tố nguy cơ dẫn đến covid-19 nặng và nhập viện, và các yếu tố nguy cơ tử vong do covid-19 bao gồm tuổi lớn hơn, giới tính nam, dân tộc không phải da trắng, bị tàn tật và các bệnh đi kèm bao gồm béo phì, bệnh tim mạch, hô hấp bệnh và tăng huyết áp. </a:t>
            </a:r>
            <a:r>
              <a:rPr lang="vi-VN" b="1" smtClean="0">
                <a:hlinkClick r:id="rId86"/>
              </a:rPr>
              <a:t>2 </a:t>
            </a:r>
            <a:r>
              <a:rPr lang="vi-VN" b="1" smtClean="0">
                <a:hlinkClick r:id="rId46"/>
              </a:rPr>
              <a:t>13 </a:t>
            </a:r>
            <a:r>
              <a:rPr lang="vi-VN" b="1" smtClean="0">
                <a:hlinkClick r:id="rId103"/>
              </a:rPr>
              <a:t>19 </a:t>
            </a:r>
            <a:r>
              <a:rPr lang="vi-VN" b="1" smtClean="0">
                <a:hlinkClick r:id="rId104"/>
              </a:rPr>
              <a:t>147 </a:t>
            </a:r>
            <a:r>
              <a:rPr lang="vi-VN" b="1" smtClean="0">
                <a:hlinkClick r:id="rId105"/>
              </a:rPr>
              <a:t>148</a:t>
            </a:r>
            <a:r>
              <a:rPr lang="vi-VN" smtClean="0"/>
              <a:t> Liên quan đến nguy cơ mắc chứng covid-19 nghiêm trọng và có thể là nguy cơ mắc bệnh dài, vai trò của ức chế miễn dịch vẫn còn đang được tranh luận. Ức chế miễn dịch có thể có tác dụng bảo vệ chống lại các tác động lâu dài của nhiễm trùng covid-19 </a:t>
            </a:r>
            <a:r>
              <a:rPr lang="vi-VN" b="1" smtClean="0">
                <a:hlinkClick r:id="rId106"/>
              </a:rPr>
              <a:t>149 </a:t>
            </a:r>
            <a:r>
              <a:rPr lang="vi-VN" b="1" smtClean="0">
                <a:hlinkClick r:id="rId107"/>
              </a:rPr>
              <a:t>150 </a:t>
            </a:r>
            <a:r>
              <a:rPr lang="vi-VN" b="1" smtClean="0">
                <a:hlinkClick r:id="rId108"/>
              </a:rPr>
              <a:t>151</a:t>
            </a:r>
            <a:r>
              <a:rPr lang="vi-VN" smtClean="0"/>
              <a:t> ; tuy nhiên, những phát hiện này còn mâu thuẫn. </a:t>
            </a:r>
            <a:r>
              <a:rPr lang="vi-VN" b="1" smtClean="0">
                <a:hlinkClick r:id="rId109"/>
              </a:rPr>
              <a:t>152 </a:t>
            </a:r>
            <a:r>
              <a:rPr lang="vi-VN" b="1" smtClean="0">
                <a:hlinkClick r:id="rId110"/>
              </a:rPr>
              <a:t>153</a:t>
            </a:r>
            <a:endParaRPr lang="vi-VN" smtClean="0"/>
          </a:p>
          <a:p>
            <a:r>
              <a:rPr lang="vi-VN" smtClean="0"/>
              <a:t>Các yếu tố nguy cơ phát triển ống dẫn trứng dài ít được đánh giá cao hơn. Để khám phá các đặc điểm liên quan đến các triệu chứng của chứng vòi trứng dài, 274 bệnh nhân không nhập viện có vòi trứng 19 đã được phỏng vấn từ 14 đến 21 ngày sau khi xét nghiệm dương tính của họ. Các yếu tố nguy cơ dẫn đến việc không trở lại “sức khỏe bình thường” bao gồm tuổi (P = 0,01), với nhóm tuổi ≥50 có tỷ lệ chênh lệch cao nhất và số tình trạng bệnh từ trước (P = 0,003), với số lượng lớn hơn các điều kiện liên quan đến tỷ lệ chênh lệch lớn hơn là không trở lại “sức khỏe bình thường”. Trong số các tình trạng sẵn có, bị tăng huyết áp (tỷ lệ chênh lệch (OR) = 1,3, P = 0,018), béo phì (OR = 2,31, P = 0,002), tình trạng tâm thần (OR = 2,32, P = 0,007) hoặc ức chế miễn dịch tình trạng (OR = 2,33, P = 0,047) tương ứng với khả năng cao nhất là không trở lại “tình trạng bình thường”.</a:t>
            </a:r>
            <a:r>
              <a:rPr lang="vi-VN" b="1" smtClean="0">
                <a:hlinkClick r:id="rId47"/>
              </a:rPr>
              <a:t>18</a:t>
            </a:r>
            <a:endParaRPr lang="vi-VN" smtClean="0"/>
          </a:p>
          <a:p>
            <a:r>
              <a:rPr lang="vi-VN" smtClean="0"/>
              <a:t>Một nghiên cứu cắt ngang đã xác định mối liên quan giữa mức độ nghiêm trọng của nhiễm trùng vòi trứng cấp tính-19 và các biểu hiện sau hồi phục ở những người đã mắc bệnh viêm vòi trứng-19, cho thấy rằng giai đoạn cấp tính nghiêm trọng hơn có thể chuyển thành sự phát triển của các triệu chứng nghiêm trọng hơn của vòi trứng dài. </a:t>
            </a:r>
            <a:r>
              <a:rPr lang="vi-VN" b="1" smtClean="0">
                <a:hlinkClick r:id="rId49"/>
              </a:rPr>
              <a:t>43</a:t>
            </a:r>
            <a:r>
              <a:rPr lang="vi-VN" smtClean="0"/>
              <a:t> Trong khi đó, một nghiên cứu thuần tập đã chứng thực phát hiện này, với những bệnh nhân có hơn năm triệu chứng trong lần nhiễm trùng vòi trứng ban đầu-19 và những bệnh nhân phải nhập viện có nhiều khả năng gặp phải các triệu chứng vòi trứng dài hơn. </a:t>
            </a:r>
            <a:r>
              <a:rPr lang="vi-VN" b="1" smtClean="0">
                <a:hlinkClick r:id="rId48"/>
              </a:rPr>
              <a:t>34</a:t>
            </a:r>
            <a:endParaRPr lang="vi-VN" smtClean="0"/>
          </a:p>
          <a:p>
            <a:r>
              <a:rPr lang="vi-VN" smtClean="0"/>
              <a:t>Mặc dù một số yếu tố nhất định có thể làm tăng nguy cơ mắc chứng tắc vòi trứng nghiêm trọng-19 và tắc vòi trứng dài, một số yếu tố liên quan đến chứng tắc vòi trứng dài-19 cũng không làm tăng nguy cơ mắc chứng vòi trứng dài. Giới tính nam và độ tuổi lớn hơn có liên quan đến tăng nguy cơ mắc chứng hẹp vòi trứng nghiêm trọng-19, tuy nhiên, ONS báo cáo rằng tỷ lệ hiện mắc bất kỳ triệu chứng dài vòi trứng nào ở phụ nữ cao hơn so với nam giới (23,6% so với 20,7%), trong khi nhóm tuổi ước tính bị ảnh hưởng nhiều nhất bởi các triệu chứng vòi trứng dài là 35-49 tuổi (26,8%), tiếp theo là 50-69 tuổi (26,1%) và nhóm ≥70 tuổi (18%). </a:t>
            </a:r>
            <a:r>
              <a:rPr lang="vi-VN" b="1" smtClean="0">
                <a:hlinkClick r:id="rId4"/>
              </a:rPr>
              <a:t>53</a:t>
            </a:r>
            <a:r>
              <a:rPr lang="vi-VN" smtClean="0"/>
              <a:t> Hơn nữa, một nghiên cứu thuần tập tiền cứu đánh giá những bệnh nhân đã hồi phục không tìm thấy các đặc điểm lâm sàng cơ bản liên quan đến sự phát triển tiếp theo của các triệu chứng vòi trứng dài. </a:t>
            </a:r>
            <a:r>
              <a:rPr lang="vi-VN" b="1" smtClean="0">
                <a:hlinkClick r:id="rId111"/>
              </a:rPr>
              <a:t>154</a:t>
            </a:r>
            <a:r>
              <a:rPr lang="vi-VN" smtClean="0"/>
              <a:t>Giới tính nam, tuổi tác và các tình trạng bệnh từ trước bao gồm béo phì, tiểu đường và bệnh tim mạch không cho thấy mối liên quan nào với nguy cơ phát triển vòi trứng dài. Tuy nhiên, sự tồn tại trước của bệnh hen suyễn đã được phát hiện là có liên quan đáng kể đến chứng hẹp bao quy đầu. </a:t>
            </a:r>
            <a:r>
              <a:rPr lang="vi-VN" b="1" smtClean="0">
                <a:hlinkClick r:id="rId48"/>
              </a:rPr>
              <a:t>34</a:t>
            </a:r>
            <a:endParaRPr lang="vi-VN" smtClean="0"/>
          </a:p>
          <a:p>
            <a:endParaRPr lang="vi-VN"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DF53091-C14F-4A95-82CC-DE20D1B97DA5}" type="slidenum">
              <a:rPr lang="vi-VN" altLang="vi-VN" smtClean="0">
                <a:latin typeface="Arial" charset="0"/>
              </a:rPr>
              <a:pPr/>
              <a:t>4</a:t>
            </a:fld>
            <a:endParaRPr lang="vi-VN" altLang="vi-V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94756-E672-42B9-8F85-CDAA624D42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05F3B7A-844B-44EF-9F64-88DD22857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FDC7F58-6803-43EB-97FD-809C1C7D62DD}"/>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5" name="Footer Placeholder 4">
            <a:extLst>
              <a:ext uri="{FF2B5EF4-FFF2-40B4-BE49-F238E27FC236}">
                <a16:creationId xmlns:a16="http://schemas.microsoft.com/office/drawing/2014/main" xmlns="" id="{FC2CB0AE-264B-4402-939E-7D32C23E5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C74745-EF2F-44B0-BFD6-0AA3BA68C1F7}"/>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349913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60C76-C631-4314-BE7A-FA8C8E13B0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4CFECAB-B3EE-4C75-B9D5-9D39C2F6A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45F8FB-FF0D-42A5-AB3D-21184E484A6F}"/>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5" name="Footer Placeholder 4">
            <a:extLst>
              <a:ext uri="{FF2B5EF4-FFF2-40B4-BE49-F238E27FC236}">
                <a16:creationId xmlns:a16="http://schemas.microsoft.com/office/drawing/2014/main" xmlns="" id="{56185C1C-6E43-4043-BB64-C0C3F8D44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CFD990-F67C-4C0D-825D-5125DE0CBCE3}"/>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5577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BC1EF6-BC54-4A37-957C-BA3E391F1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83D7C6F-53B1-4CEB-8DDC-334998E2E5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070A55-553E-437F-9BBF-E30C8E06E528}"/>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5" name="Footer Placeholder 4">
            <a:extLst>
              <a:ext uri="{FF2B5EF4-FFF2-40B4-BE49-F238E27FC236}">
                <a16:creationId xmlns:a16="http://schemas.microsoft.com/office/drawing/2014/main" xmlns="" id="{DDCCDA41-BA62-438A-9D90-A65D520DA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D5FE96-7CBA-41C5-A2DB-0900671A8D72}"/>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5648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6588F-6EA2-46DF-9CA7-2E34BA2DA3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21FDF6-1246-4D61-B47B-5C83C11558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EF53A2-3647-4E8E-9DAA-ED214B2280E0}"/>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5" name="Footer Placeholder 4">
            <a:extLst>
              <a:ext uri="{FF2B5EF4-FFF2-40B4-BE49-F238E27FC236}">
                <a16:creationId xmlns:a16="http://schemas.microsoft.com/office/drawing/2014/main" xmlns="" id="{FD835C08-6761-4583-B211-FD74A5055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33FFB45-DB79-45E7-8FB5-2A80D681EF6E}"/>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159404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9010EB-C004-4B26-9938-9EF6B34A0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16C54E7-AC9C-40AC-9B45-920B73FF7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FC9DC57-B0D8-4C41-9C71-A0B8976D605C}"/>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5" name="Footer Placeholder 4">
            <a:extLst>
              <a:ext uri="{FF2B5EF4-FFF2-40B4-BE49-F238E27FC236}">
                <a16:creationId xmlns:a16="http://schemas.microsoft.com/office/drawing/2014/main" xmlns="" id="{BAC43C9D-F5B5-4228-82D8-F021E3A34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6E8307-E33A-4155-9D44-917E6F1DBCD1}"/>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379250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71B956-E689-4C8B-A7DD-B25DBC98A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2F1B387-8576-46AF-8F0C-E7463BDDEB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1C3746-C4C7-4B9D-89A7-746ABB218E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0604319-A52B-4DD7-97C2-056AF79B375B}"/>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6" name="Footer Placeholder 5">
            <a:extLst>
              <a:ext uri="{FF2B5EF4-FFF2-40B4-BE49-F238E27FC236}">
                <a16:creationId xmlns:a16="http://schemas.microsoft.com/office/drawing/2014/main" xmlns="" id="{37EE2C88-CA72-403F-B979-9B490524D4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8EC8387-2F75-48A1-861F-216FDE1B9436}"/>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347678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EDD01-1BD4-4B31-8D94-70706F087E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A99D436-FC36-4BD0-BD09-B9C9A0373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C40A184-D0C7-4E01-A45C-7F841A3C63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05F90AE-D063-4DC1-99A4-F42815EB3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C136A5E-48C1-4BF9-AB54-5EC55F0E2C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B2DF449-C0A5-44CD-B592-7A411863D398}"/>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8" name="Footer Placeholder 7">
            <a:extLst>
              <a:ext uri="{FF2B5EF4-FFF2-40B4-BE49-F238E27FC236}">
                <a16:creationId xmlns:a16="http://schemas.microsoft.com/office/drawing/2014/main" xmlns="" id="{8A2F075B-02AE-4844-9E3C-B6605F0943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BA889E3-5E60-4B10-96C0-7314465C7034}"/>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365988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4D2A78-AC29-4D27-B8E4-87A7D49FEA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782667B-5DB6-4B2C-9B2B-AF01DF7D0C16}"/>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4" name="Footer Placeholder 3">
            <a:extLst>
              <a:ext uri="{FF2B5EF4-FFF2-40B4-BE49-F238E27FC236}">
                <a16:creationId xmlns:a16="http://schemas.microsoft.com/office/drawing/2014/main" xmlns="" id="{EA17D00B-DC23-488C-96F0-242436B781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4846617-B90B-48DA-8821-F383D11F6CDA}"/>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127570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5843C49-3A47-4E9B-BC43-AD8500953C0B}"/>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3" name="Footer Placeholder 2">
            <a:extLst>
              <a:ext uri="{FF2B5EF4-FFF2-40B4-BE49-F238E27FC236}">
                <a16:creationId xmlns:a16="http://schemas.microsoft.com/office/drawing/2014/main" xmlns="" id="{A522C84E-86AF-4945-A34A-2B9DAA1261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7D16A92-4073-43EF-9329-FD25F25679D5}"/>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1977884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E1E9A-A906-4DDF-B359-AEBD52BC5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442E550-1568-481C-A747-2B346308B2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23BB06A-B481-422E-9FE4-1FD1F9E3F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CFFC239-7778-4780-8FDA-2DAF911E2BC3}"/>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6" name="Footer Placeholder 5">
            <a:extLst>
              <a:ext uri="{FF2B5EF4-FFF2-40B4-BE49-F238E27FC236}">
                <a16:creationId xmlns:a16="http://schemas.microsoft.com/office/drawing/2014/main" xmlns="" id="{78A82158-4BAC-4C97-89D9-388F5529CA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5B23A4-D682-40AB-AAA1-01D37B5DD716}"/>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604527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2A178-182F-4DCD-982C-0AA593F77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07A1C55-AFE1-47DF-B51A-701C65D57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00B5FE5-0C78-4495-BDBA-38C65901B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F9CF78B-0DD5-469E-BD33-0F1C7BB581AE}"/>
              </a:ext>
            </a:extLst>
          </p:cNvPr>
          <p:cNvSpPr>
            <a:spLocks noGrp="1"/>
          </p:cNvSpPr>
          <p:nvPr>
            <p:ph type="dt" sz="half" idx="10"/>
          </p:nvPr>
        </p:nvSpPr>
        <p:spPr/>
        <p:txBody>
          <a:bodyPr/>
          <a:lstStyle/>
          <a:p>
            <a:fld id="{702ED510-646D-4597-A059-4D37F6C221FB}" type="datetimeFigureOut">
              <a:rPr lang="en-US" smtClean="0"/>
              <a:t>31/05/2022</a:t>
            </a:fld>
            <a:endParaRPr lang="en-US"/>
          </a:p>
        </p:txBody>
      </p:sp>
      <p:sp>
        <p:nvSpPr>
          <p:cNvPr id="6" name="Footer Placeholder 5">
            <a:extLst>
              <a:ext uri="{FF2B5EF4-FFF2-40B4-BE49-F238E27FC236}">
                <a16:creationId xmlns:a16="http://schemas.microsoft.com/office/drawing/2014/main" xmlns="" id="{1D5AD965-B831-442F-A381-2BF2BEC975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49EF835-5974-4C62-957C-86E7D4702909}"/>
              </a:ext>
            </a:extLst>
          </p:cNvPr>
          <p:cNvSpPr>
            <a:spLocks noGrp="1"/>
          </p:cNvSpPr>
          <p:nvPr>
            <p:ph type="sldNum" sz="quarter" idx="12"/>
          </p:nvPr>
        </p:nvSpPr>
        <p:spPr/>
        <p:txBody>
          <a:bodyPr/>
          <a:lstStyle/>
          <a:p>
            <a:fld id="{02327FBB-300A-43BD-921A-C702BACECAB6}" type="slidenum">
              <a:rPr lang="en-US" smtClean="0"/>
              <a:t>‹#›</a:t>
            </a:fld>
            <a:endParaRPr lang="en-US"/>
          </a:p>
        </p:txBody>
      </p:sp>
    </p:spTree>
    <p:extLst>
      <p:ext uri="{BB962C8B-B14F-4D97-AF65-F5344CB8AC3E}">
        <p14:creationId xmlns:p14="http://schemas.microsoft.com/office/powerpoint/2010/main" val="348853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FB91323-5889-477D-840B-DA55AEED9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77D8A44-B5D4-470E-A3F7-A917746383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D510B0-6F6F-4A49-A21E-001E7ED34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ED510-646D-4597-A059-4D37F6C221FB}" type="datetimeFigureOut">
              <a:rPr lang="en-US" smtClean="0"/>
              <a:t>31/05/2022</a:t>
            </a:fld>
            <a:endParaRPr lang="en-US"/>
          </a:p>
        </p:txBody>
      </p:sp>
      <p:sp>
        <p:nvSpPr>
          <p:cNvPr id="5" name="Footer Placeholder 4">
            <a:extLst>
              <a:ext uri="{FF2B5EF4-FFF2-40B4-BE49-F238E27FC236}">
                <a16:creationId xmlns:a16="http://schemas.microsoft.com/office/drawing/2014/main" xmlns="" id="{DB050548-6805-4FF6-8BB7-F6E168BE2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878E18A-63F6-4DC9-BEFF-B1ED4A03E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27FBB-300A-43BD-921A-C702BACECAB6}" type="slidenum">
              <a:rPr lang="en-US" smtClean="0"/>
              <a:t>‹#›</a:t>
            </a:fld>
            <a:endParaRPr lang="en-US"/>
          </a:p>
        </p:txBody>
      </p:sp>
    </p:spTree>
    <p:extLst>
      <p:ext uri="{BB962C8B-B14F-4D97-AF65-F5344CB8AC3E}">
        <p14:creationId xmlns:p14="http://schemas.microsoft.com/office/powerpoint/2010/main" val="4249849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311BB-203D-414E-832C-3FC6E256B490}"/>
              </a:ext>
            </a:extLst>
          </p:cNvPr>
          <p:cNvSpPr>
            <a:spLocks noGrp="1"/>
          </p:cNvSpPr>
          <p:nvPr>
            <p:ph type="ctrTitle"/>
          </p:nvPr>
        </p:nvSpPr>
        <p:spPr/>
        <p:txBody>
          <a:bodyPr>
            <a:normAutofit/>
          </a:bodyPr>
          <a:lstStyle/>
          <a:p>
            <a:pPr>
              <a:lnSpc>
                <a:spcPct val="150000"/>
              </a:lnSpc>
            </a:pPr>
            <a:r>
              <a:rPr lang="en-US" sz="4200" b="1">
                <a:solidFill>
                  <a:srgbClr val="00B050"/>
                </a:solidFill>
                <a:latin typeface="Arial" panose="020B0604020202020204" pitchFamily="34" charset="0"/>
                <a:cs typeface="Arial" panose="020B0604020202020204" pitchFamily="34" charset="0"/>
              </a:rPr>
              <a:t>PHỤC HỒI CHỨC NĂNG </a:t>
            </a:r>
            <a:r>
              <a:rPr lang="en-US" sz="4200" b="1" smtClean="0">
                <a:solidFill>
                  <a:srgbClr val="00B050"/>
                </a:solidFill>
                <a:latin typeface="Arial" panose="020B0604020202020204" pitchFamily="34" charset="0"/>
                <a:cs typeface="Arial" panose="020B0604020202020204" pitchFamily="34" charset="0"/>
              </a:rPr>
              <a:t/>
            </a:r>
            <a:br>
              <a:rPr lang="en-US" sz="4200" b="1" smtClean="0">
                <a:solidFill>
                  <a:srgbClr val="00B050"/>
                </a:solidFill>
                <a:latin typeface="Arial" panose="020B0604020202020204" pitchFamily="34" charset="0"/>
                <a:cs typeface="Arial" panose="020B0604020202020204" pitchFamily="34" charset="0"/>
              </a:rPr>
            </a:br>
            <a:r>
              <a:rPr lang="en-US" sz="4200" b="1" smtClean="0">
                <a:solidFill>
                  <a:srgbClr val="00B050"/>
                </a:solidFill>
                <a:latin typeface="Arial" panose="020B0604020202020204" pitchFamily="34" charset="0"/>
                <a:cs typeface="Arial" panose="020B0604020202020204" pitchFamily="34" charset="0"/>
              </a:rPr>
              <a:t>CHO </a:t>
            </a:r>
            <a:r>
              <a:rPr lang="en-US" sz="4200" b="1">
                <a:solidFill>
                  <a:srgbClr val="00B050"/>
                </a:solidFill>
                <a:latin typeface="Arial" panose="020B0604020202020204" pitchFamily="34" charset="0"/>
                <a:cs typeface="Arial" panose="020B0604020202020204" pitchFamily="34" charset="0"/>
              </a:rPr>
              <a:t>NGƯỜI BỆNH HẬU COVID-19</a:t>
            </a:r>
          </a:p>
        </p:txBody>
      </p:sp>
      <p:sp>
        <p:nvSpPr>
          <p:cNvPr id="3" name="Subtitle 2">
            <a:extLst>
              <a:ext uri="{FF2B5EF4-FFF2-40B4-BE49-F238E27FC236}">
                <a16:creationId xmlns:a16="http://schemas.microsoft.com/office/drawing/2014/main" xmlns="" id="{267523CF-CABC-4FD0-8EA7-A225B340FA1C}"/>
              </a:ext>
            </a:extLst>
          </p:cNvPr>
          <p:cNvSpPr>
            <a:spLocks noGrp="1"/>
          </p:cNvSpPr>
          <p:nvPr>
            <p:ph type="subTitle" idx="1"/>
          </p:nvPr>
        </p:nvSpPr>
        <p:spPr>
          <a:xfrm>
            <a:off x="5503653" y="4619955"/>
            <a:ext cx="6688347" cy="1655762"/>
          </a:xfrm>
        </p:spPr>
        <p:txBody>
          <a:bodyPr>
            <a:normAutofit/>
          </a:bodyPr>
          <a:lstStyle/>
          <a:p>
            <a:pPr algn="l"/>
            <a:r>
              <a:rPr lang="vi-VN" b="1">
                <a:solidFill>
                  <a:srgbClr val="00B050"/>
                </a:solidFill>
              </a:rPr>
              <a:t>ThS.BS. </a:t>
            </a:r>
            <a:r>
              <a:rPr lang="vi-VN" b="1" smtClean="0">
                <a:solidFill>
                  <a:srgbClr val="00B050"/>
                </a:solidFill>
              </a:rPr>
              <a:t>Nguyễn Thị Phương Anh</a:t>
            </a:r>
            <a:endParaRPr lang="vi-VN" b="1">
              <a:solidFill>
                <a:srgbClr val="00B050"/>
              </a:solidFill>
            </a:endParaRPr>
          </a:p>
          <a:p>
            <a:pPr algn="l"/>
            <a:r>
              <a:rPr lang="vi-VN" b="1">
                <a:solidFill>
                  <a:srgbClr val="00B050"/>
                </a:solidFill>
              </a:rPr>
              <a:t>Khoa </a:t>
            </a:r>
            <a:r>
              <a:rPr lang="en-US" b="1">
                <a:solidFill>
                  <a:srgbClr val="00B050"/>
                </a:solidFill>
              </a:rPr>
              <a:t>TD&amp;PHCN - </a:t>
            </a:r>
            <a:r>
              <a:rPr lang="vi-VN" b="1">
                <a:solidFill>
                  <a:srgbClr val="00B050"/>
                </a:solidFill>
              </a:rPr>
              <a:t>Bệnh viện Phổi Trung ương</a:t>
            </a:r>
          </a:p>
          <a:p>
            <a:pPr algn="l"/>
            <a:endParaRPr lang="en-US"/>
          </a:p>
        </p:txBody>
      </p:sp>
    </p:spTree>
    <p:extLst>
      <p:ext uri="{BB962C8B-B14F-4D97-AF65-F5344CB8AC3E}">
        <p14:creationId xmlns:p14="http://schemas.microsoft.com/office/powerpoint/2010/main" val="30850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LƯỢNG GIÁ HÔ HẤP – TIM MẠCH</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r>
              <a:rPr lang="en-US" sz="2600">
                <a:solidFill>
                  <a:srgbClr val="0070C0"/>
                </a:solidFill>
                <a:effectLst/>
                <a:latin typeface="Arial" panose="020B0604020202020204" pitchFamily="34" charset="0"/>
                <a:ea typeface="Calibri" panose="020F0502020204030204" pitchFamily="34" charset="0"/>
                <a:cs typeface="Arial" panose="020B0604020202020204" pitchFamily="34" charset="0"/>
              </a:rPr>
              <a:t>Các bệnh lý hô hấp – Tim mạch hậu COVID:</a:t>
            </a:r>
          </a:p>
          <a:p>
            <a:pPr lvl="1" algn="just">
              <a:lnSpc>
                <a:spcPct val="100000"/>
              </a:lnSpc>
              <a:spcAft>
                <a:spcPts val="800"/>
              </a:spcAft>
            </a:pPr>
            <a:r>
              <a:rPr lang="en-US" sz="2000">
                <a:solidFill>
                  <a:srgbClr val="0070C0"/>
                </a:solidFill>
                <a:effectLst/>
                <a:latin typeface="Arial" panose="020B0604020202020204" pitchFamily="34" charset="0"/>
                <a:ea typeface="Calibri" panose="020F0502020204030204" pitchFamily="34" charset="0"/>
                <a:cs typeface="Arial" panose="020B0604020202020204" pitchFamily="34" charset="0"/>
              </a:rPr>
              <a:t>V</a:t>
            </a:r>
            <a:r>
              <a:rPr lang="vi-VN" sz="2000">
                <a:solidFill>
                  <a:srgbClr val="0070C0"/>
                </a:solidFill>
                <a:effectLst/>
                <a:latin typeface="Arial" panose="020B0604020202020204" pitchFamily="34" charset="0"/>
                <a:ea typeface="Calibri" panose="020F0502020204030204" pitchFamily="34" charset="0"/>
                <a:cs typeface="Arial" panose="020B0604020202020204" pitchFamily="34" charset="0"/>
              </a:rPr>
              <a:t>iêm phổi, viêm màng phổi, tràn dịch màng phổi, xơ phổi, tắc mạch phổi</a:t>
            </a:r>
            <a:r>
              <a:rPr lang="en-US" sz="2000">
                <a:solidFill>
                  <a:srgbClr val="0070C0"/>
                </a:solidFill>
                <a:effectLst/>
                <a:latin typeface="Arial" panose="020B0604020202020204" pitchFamily="34" charset="0"/>
                <a:ea typeface="Calibri" panose="020F0502020204030204" pitchFamily="34" charset="0"/>
                <a:cs typeface="Arial" panose="020B0604020202020204" pitchFamily="34" charset="0"/>
              </a:rPr>
              <a:t>….</a:t>
            </a:r>
          </a:p>
          <a:p>
            <a:pPr lvl="1" algn="just">
              <a:lnSpc>
                <a:spcPct val="100000"/>
              </a:lnSpc>
              <a:spcAft>
                <a:spcPts val="800"/>
              </a:spcAft>
            </a:pPr>
            <a:r>
              <a:rPr lang="en-US" sz="2000">
                <a:solidFill>
                  <a:srgbClr val="0070C0"/>
                </a:solidFill>
                <a:effectLst/>
                <a:latin typeface="Arial" panose="020B0604020202020204" pitchFamily="34" charset="0"/>
                <a:ea typeface="Calibri" panose="020F0502020204030204" pitchFamily="34" charset="0"/>
                <a:cs typeface="Arial" panose="020B0604020202020204" pitchFamily="34" charset="0"/>
              </a:rPr>
              <a:t>S</a:t>
            </a:r>
            <a:r>
              <a:rPr lang="vi-VN" sz="2000">
                <a:solidFill>
                  <a:srgbClr val="0070C0"/>
                </a:solidFill>
                <a:effectLst/>
                <a:latin typeface="Arial" panose="020B0604020202020204" pitchFamily="34" charset="0"/>
                <a:ea typeface="Calibri" panose="020F0502020204030204" pitchFamily="34" charset="0"/>
                <a:cs typeface="Arial" panose="020B0604020202020204" pitchFamily="34" charset="0"/>
              </a:rPr>
              <a:t>uy tim, viêm cơ tim, nhồi máu cơ tim, rối loạn nhịp tim, tràn dịch màng ngoài tim</a:t>
            </a:r>
            <a:r>
              <a:rPr lang="en-US" sz="2000">
                <a:solidFill>
                  <a:srgbClr val="0070C0"/>
                </a:solidFill>
                <a:effectLst/>
                <a:latin typeface="Arial" panose="020B0604020202020204" pitchFamily="34" charset="0"/>
                <a:ea typeface="Calibri" panose="020F0502020204030204" pitchFamily="34" charset="0"/>
                <a:cs typeface="Arial" panose="020B0604020202020204" pitchFamily="34" charset="0"/>
              </a:rPr>
              <a:t>, hạ HA tư thế…</a:t>
            </a:r>
          </a:p>
          <a:p>
            <a:pPr algn="just">
              <a:lnSpc>
                <a:spcPct val="100000"/>
              </a:lnSpc>
              <a:spcAft>
                <a:spcPts val="800"/>
              </a:spcAft>
            </a:pPr>
            <a:r>
              <a:rPr lang="en-US" sz="2600">
                <a:solidFill>
                  <a:srgbClr val="0070C0"/>
                </a:solidFill>
                <a:latin typeface="Arial" panose="020B0604020202020204" pitchFamily="34" charset="0"/>
                <a:ea typeface="Calibri" panose="020F0502020204030204" pitchFamily="34" charset="0"/>
                <a:cs typeface="Arial" panose="020B0604020202020204" pitchFamily="34" charset="0"/>
              </a:rPr>
              <a:t>Chỉ định xét nghiệm (khi nghi ngờ trước và trong quá trình PHCN)</a:t>
            </a:r>
            <a:endParaRPr lang="en-US" sz="260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lvl="1">
              <a:lnSpc>
                <a:spcPct val="100000"/>
              </a:lnSpc>
            </a:pPr>
            <a:r>
              <a:rPr lang="en-US" sz="1800">
                <a:solidFill>
                  <a:srgbClr val="0070C0"/>
                </a:solidFill>
                <a:latin typeface="Arial" panose="020B0604020202020204" pitchFamily="34" charset="0"/>
                <a:cs typeface="Arial" panose="020B0604020202020204" pitchFamily="34" charset="0"/>
              </a:rPr>
              <a:t>CĐHA: Xquang, CLVT, MRI, siêu âm</a:t>
            </a:r>
          </a:p>
          <a:p>
            <a:pPr lvl="1">
              <a:lnSpc>
                <a:spcPct val="100000"/>
              </a:lnSpc>
            </a:pPr>
            <a:r>
              <a:rPr lang="en-US" sz="1800">
                <a:solidFill>
                  <a:srgbClr val="0070C0"/>
                </a:solidFill>
                <a:latin typeface="Arial" panose="020B0604020202020204" pitchFamily="34" charset="0"/>
                <a:cs typeface="Arial" panose="020B0604020202020204" pitchFamily="34" charset="0"/>
              </a:rPr>
              <a:t>Điện tim, Holter điện tim</a:t>
            </a:r>
          </a:p>
          <a:p>
            <a:pPr lvl="1">
              <a:lnSpc>
                <a:spcPct val="100000"/>
              </a:lnSpc>
            </a:pPr>
            <a:r>
              <a:rPr lang="en-US" sz="1800">
                <a:solidFill>
                  <a:srgbClr val="0070C0"/>
                </a:solidFill>
                <a:latin typeface="Arial" panose="020B0604020202020204" pitchFamily="34" charset="0"/>
                <a:cs typeface="Arial" panose="020B0604020202020204" pitchFamily="34" charset="0"/>
              </a:rPr>
              <a:t>CNHH: hô hấp ký, tổng dung lượng phổi, khuếch tán phổi, CPET</a:t>
            </a:r>
          </a:p>
          <a:p>
            <a:pPr lvl="1">
              <a:lnSpc>
                <a:spcPct val="100000"/>
              </a:lnSpc>
            </a:pPr>
            <a:r>
              <a:rPr lang="en-US" sz="1800">
                <a:solidFill>
                  <a:srgbClr val="0070C0"/>
                </a:solidFill>
                <a:latin typeface="Arial" panose="020B0604020202020204" pitchFamily="34" charset="0"/>
                <a:cs typeface="Arial" panose="020B0604020202020204" pitchFamily="34" charset="0"/>
              </a:rPr>
              <a:t>XN máu: đông máu, D-Dimer, troponin, pro-BNP…</a:t>
            </a:r>
          </a:p>
        </p:txBody>
      </p:sp>
      <p:sp>
        <p:nvSpPr>
          <p:cNvPr id="3" name="TextBox 2">
            <a:extLst>
              <a:ext uri="{FF2B5EF4-FFF2-40B4-BE49-F238E27FC236}">
                <a16:creationId xmlns:a16="http://schemas.microsoft.com/office/drawing/2014/main" xmlns="" id="{6191AA8B-1D7B-42B2-8AFD-27A26ED8A369}"/>
              </a:ext>
            </a:extLst>
          </p:cNvPr>
          <p:cNvSpPr txBox="1"/>
          <p:nvPr/>
        </p:nvSpPr>
        <p:spPr>
          <a:xfrm>
            <a:off x="603849" y="6314536"/>
            <a:ext cx="10749951" cy="523220"/>
          </a:xfrm>
          <a:prstGeom prst="rect">
            <a:avLst/>
          </a:prstGeom>
          <a:noFill/>
        </p:spPr>
        <p:txBody>
          <a:bodyPr wrap="square" rtlCol="0">
            <a:spAutoFit/>
          </a:bodyPr>
          <a:lstStyle/>
          <a:p>
            <a:r>
              <a:rPr lang="en-US" sz="1400">
                <a:effectLst/>
                <a:latin typeface="Times New Roman" panose="02020603050405020304" pitchFamily="18" charset="0"/>
                <a:ea typeface="Calibri" panose="020F0502020204030204" pitchFamily="34" charset="0"/>
                <a:cs typeface="Times New Roman" panose="02020603050405020304" pitchFamily="18" charset="0"/>
              </a:rPr>
              <a:t>Mark E Mikkelsen,  Benjamin Abramoff. COVID-19: Evaluation and management of adults following acute viral illness. Uptodate, Feb 2022.</a:t>
            </a:r>
          </a:p>
          <a:p>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9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LƯỢNG GIÁ HÔ HẤP – TIM MẠCH</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marL="0" indent="0" algn="just">
              <a:lnSpc>
                <a:spcPct val="100000"/>
              </a:lnSpc>
              <a:spcAft>
                <a:spcPts val="800"/>
              </a:spcAft>
              <a:buNone/>
            </a:pPr>
            <a:r>
              <a:rPr lang="en-US" sz="2600">
                <a:solidFill>
                  <a:srgbClr val="0070C0"/>
                </a:solidFill>
                <a:effectLst/>
                <a:latin typeface="Arial" panose="020B0604020202020204" pitchFamily="34" charset="0"/>
                <a:ea typeface="Calibri" panose="020F0502020204030204" pitchFamily="34" charset="0"/>
                <a:cs typeface="Arial" panose="020B0604020202020204" pitchFamily="34" charset="0"/>
              </a:rPr>
              <a:t>Lượng giá mức độ khó thở bằng thang điểm BORG</a:t>
            </a:r>
          </a:p>
          <a:p>
            <a:pPr algn="just">
              <a:lnSpc>
                <a:spcPct val="100000"/>
              </a:lnSpc>
              <a:spcAft>
                <a:spcPts val="800"/>
              </a:spcAft>
            </a:pPr>
            <a:endParaRPr lang="en-US" sz="260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6191AA8B-1D7B-42B2-8AFD-27A26ED8A369}"/>
              </a:ext>
            </a:extLst>
          </p:cNvPr>
          <p:cNvSpPr txBox="1"/>
          <p:nvPr/>
        </p:nvSpPr>
        <p:spPr>
          <a:xfrm>
            <a:off x="603849" y="6503934"/>
            <a:ext cx="10749951" cy="307777"/>
          </a:xfrm>
          <a:prstGeom prst="rect">
            <a:avLst/>
          </a:prstGeom>
          <a:noFill/>
        </p:spPr>
        <p:txBody>
          <a:bodyPr wrap="square" rtlCol="0">
            <a:spAutoFit/>
          </a:bodyPr>
          <a:lstStyle/>
          <a:p>
            <a:r>
              <a:rPr lang="en-US" sz="1400">
                <a:effectLst/>
                <a:latin typeface="Times New Roman" panose="02020603050405020304" pitchFamily="18" charset="0"/>
                <a:ea typeface="Calibri" panose="020F0502020204030204" pitchFamily="34" charset="0"/>
                <a:cs typeface="Times New Roman" panose="02020603050405020304" pitchFamily="18" charset="0"/>
              </a:rPr>
              <a:t>Reuben, D.B. and V. Mor, Dyspnea in terminally ill cancer patients. Chest, 1986. 89(2): p. 234-6</a:t>
            </a:r>
            <a:endParaRPr lang="en-US" sz="1400" dirty="0"/>
          </a:p>
        </p:txBody>
      </p:sp>
      <p:pic>
        <p:nvPicPr>
          <p:cNvPr id="7" name="Picture 6">
            <a:extLst>
              <a:ext uri="{FF2B5EF4-FFF2-40B4-BE49-F238E27FC236}">
                <a16:creationId xmlns:a16="http://schemas.microsoft.com/office/drawing/2014/main" xmlns="" id="{74EFF49B-F0D8-49DE-8D90-190B1B01E279}"/>
              </a:ext>
            </a:extLst>
          </p:cNvPr>
          <p:cNvPicPr>
            <a:picLocks noChangeAspect="1"/>
          </p:cNvPicPr>
          <p:nvPr/>
        </p:nvPicPr>
        <p:blipFill>
          <a:blip r:embed="rId2"/>
          <a:stretch>
            <a:fillRect/>
          </a:stretch>
        </p:blipFill>
        <p:spPr>
          <a:xfrm>
            <a:off x="525479" y="2128165"/>
            <a:ext cx="10906689" cy="4359018"/>
          </a:xfrm>
          <a:prstGeom prst="rect">
            <a:avLst/>
          </a:prstGeom>
        </p:spPr>
      </p:pic>
    </p:spTree>
    <p:extLst>
      <p:ext uri="{BB962C8B-B14F-4D97-AF65-F5344CB8AC3E}">
        <p14:creationId xmlns:p14="http://schemas.microsoft.com/office/powerpoint/2010/main" val="4097700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LƯỢNG GIÁ CÁC CƠ QUAN KHÁC</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Gan, thận: chức năng gan thận</a:t>
            </a:r>
          </a:p>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Nội tiết chuyển hóa: (ĐTĐ type I, loãng xương gây xẹp đốt sống, nguy cơ gãy xương)</a:t>
            </a:r>
          </a:p>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Da liễu: rụng tóc, loét do tỳ đè</a:t>
            </a:r>
          </a:p>
          <a:p>
            <a:pPr algn="just">
              <a:lnSpc>
                <a:spcPct val="100000"/>
              </a:lnSpc>
              <a:spcAft>
                <a:spcPts val="800"/>
              </a:spcAft>
            </a:pPr>
            <a:endParaRPr lang="en-US" sz="260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6191AA8B-1D7B-42B2-8AFD-27A26ED8A369}"/>
              </a:ext>
            </a:extLst>
          </p:cNvPr>
          <p:cNvSpPr txBox="1"/>
          <p:nvPr/>
        </p:nvSpPr>
        <p:spPr>
          <a:xfrm>
            <a:off x="603849" y="6314536"/>
            <a:ext cx="10749951" cy="523220"/>
          </a:xfrm>
          <a:prstGeom prst="rect">
            <a:avLst/>
          </a:prstGeom>
          <a:noFill/>
        </p:spPr>
        <p:txBody>
          <a:bodyPr wrap="square" rtlCol="0">
            <a:spAutoFit/>
          </a:bodyPr>
          <a:lstStyle/>
          <a:p>
            <a:r>
              <a:rPr lang="en-US" sz="1400">
                <a:effectLst/>
                <a:latin typeface="Times New Roman" panose="02020603050405020304" pitchFamily="18" charset="0"/>
                <a:ea typeface="Calibri" panose="020F0502020204030204" pitchFamily="34" charset="0"/>
                <a:cs typeface="Times New Roman" panose="02020603050405020304" pitchFamily="18" charset="0"/>
              </a:rPr>
              <a:t>Mark E Mikkelsen,  Benjamin Abramoff. COVID-19: Evaluation and management of adults following acute viral illness. Uptodate, Feb 2022.</a:t>
            </a:r>
          </a:p>
          <a:p>
            <a:endParaRPr 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54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LƯỢNG GIÁ CHỨC NĂNG CƠ</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Cơ hô hấp</a:t>
            </a:r>
          </a:p>
          <a:p>
            <a:pPr marL="0" indent="0" algn="just">
              <a:lnSpc>
                <a:spcPct val="100000"/>
              </a:lnSpc>
              <a:spcAft>
                <a:spcPts val="800"/>
              </a:spcAft>
              <a:buNone/>
            </a:pPr>
            <a:endParaRPr lang="en-US" sz="2600">
              <a:solidFill>
                <a:srgbClr val="0070C0"/>
              </a:solidFill>
              <a:latin typeface="Arial" panose="020B0604020202020204" pitchFamily="34" charset="0"/>
              <a:cs typeface="Arial" panose="020B0604020202020204" pitchFamily="34" charset="0"/>
            </a:endParaRPr>
          </a:p>
        </p:txBody>
      </p:sp>
      <p:graphicFrame>
        <p:nvGraphicFramePr>
          <p:cNvPr id="9" name="Table 9">
            <a:extLst>
              <a:ext uri="{FF2B5EF4-FFF2-40B4-BE49-F238E27FC236}">
                <a16:creationId xmlns:a16="http://schemas.microsoft.com/office/drawing/2014/main" xmlns="" id="{329806B7-6103-4F13-AA3E-2C1FA6A2484E}"/>
              </a:ext>
            </a:extLst>
          </p:cNvPr>
          <p:cNvGraphicFramePr>
            <a:graphicFrameLocks noGrp="1"/>
          </p:cNvGraphicFramePr>
          <p:nvPr>
            <p:extLst>
              <p:ext uri="{D42A27DB-BD31-4B8C-83A1-F6EECF244321}">
                <p14:modId xmlns:p14="http://schemas.microsoft.com/office/powerpoint/2010/main" val="1019721906"/>
              </p:ext>
            </p:extLst>
          </p:nvPr>
        </p:nvGraphicFramePr>
        <p:xfrm>
          <a:off x="4064000" y="1630990"/>
          <a:ext cx="8128000" cy="468354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227357250"/>
                    </a:ext>
                  </a:extLst>
                </a:gridCol>
                <a:gridCol w="4064000">
                  <a:extLst>
                    <a:ext uri="{9D8B030D-6E8A-4147-A177-3AD203B41FA5}">
                      <a16:colId xmlns:a16="http://schemas.microsoft.com/office/drawing/2014/main" xmlns="" val="1986511531"/>
                    </a:ext>
                  </a:extLst>
                </a:gridCol>
              </a:tblGrid>
              <a:tr h="4683546">
                <a:tc>
                  <a:txBody>
                    <a:bodyPr/>
                    <a:lstStyle/>
                    <a:p>
                      <a:r>
                        <a:rPr lang="en-US" sz="1800" b="1" kern="1200">
                          <a:solidFill>
                            <a:schemeClr val="lt1"/>
                          </a:solidFill>
                          <a:effectLst/>
                          <a:latin typeface="+mn-lt"/>
                          <a:ea typeface="+mn-ea"/>
                          <a:cs typeface="+mn-cs"/>
                        </a:rPr>
                        <a:t>1. Chọn Memu</a:t>
                      </a:r>
                    </a:p>
                    <a:p>
                      <a:r>
                        <a:rPr lang="en-US" sz="1800" b="1" kern="1200">
                          <a:solidFill>
                            <a:schemeClr val="lt1"/>
                          </a:solidFill>
                          <a:effectLst/>
                          <a:latin typeface="+mn-lt"/>
                          <a:ea typeface="+mn-ea"/>
                          <a:cs typeface="+mn-cs"/>
                        </a:rPr>
                        <a:t>2. Chọn Lung Mechanics</a:t>
                      </a:r>
                    </a:p>
                    <a:p>
                      <a:r>
                        <a:rPr lang="en-US" sz="1800" b="1" kern="1200">
                          <a:solidFill>
                            <a:schemeClr val="lt1"/>
                          </a:solidFill>
                          <a:effectLst/>
                          <a:latin typeface="+mn-lt"/>
                          <a:ea typeface="+mn-ea"/>
                          <a:cs typeface="+mn-cs"/>
                        </a:rPr>
                        <a:t>3. Chọn NIF time</a:t>
                      </a:r>
                    </a:p>
                    <a:p>
                      <a:r>
                        <a:rPr lang="en-US" sz="1800" b="1" kern="1200">
                          <a:solidFill>
                            <a:schemeClr val="lt1"/>
                          </a:solidFill>
                          <a:effectLst/>
                          <a:latin typeface="+mn-lt"/>
                          <a:ea typeface="+mn-ea"/>
                          <a:cs typeface="+mn-cs"/>
                        </a:rPr>
                        <a:t>Sử dụng núm xoay để chọn thời gian NIF tối đa đến 30s</a:t>
                      </a:r>
                    </a:p>
                    <a:p>
                      <a:r>
                        <a:rPr lang="en-US" sz="1800" b="1" kern="1200">
                          <a:solidFill>
                            <a:schemeClr val="lt1"/>
                          </a:solidFill>
                          <a:effectLst/>
                          <a:latin typeface="+mn-lt"/>
                          <a:ea typeface="+mn-ea"/>
                          <a:cs typeface="+mn-cs"/>
                        </a:rPr>
                        <a:t>4. Hướng dẫn bệnh nhân thở ra hết sức</a:t>
                      </a:r>
                    </a:p>
                    <a:p>
                      <a:r>
                        <a:rPr lang="en-US" sz="1800" b="1" kern="1200">
                          <a:solidFill>
                            <a:schemeClr val="lt1"/>
                          </a:solidFill>
                          <a:effectLst/>
                          <a:latin typeface="+mn-lt"/>
                          <a:ea typeface="+mn-ea"/>
                          <a:cs typeface="+mn-cs"/>
                        </a:rPr>
                        <a:t>5. Chọn Start và hướng dẫn bệnh nhân hít vào hết sức</a:t>
                      </a:r>
                    </a:p>
                    <a:p>
                      <a:r>
                        <a:rPr lang="en-US" sz="1800" b="1" kern="1200">
                          <a:solidFill>
                            <a:schemeClr val="lt1"/>
                          </a:solidFill>
                          <a:effectLst/>
                          <a:latin typeface="+mn-lt"/>
                          <a:ea typeface="+mn-ea"/>
                          <a:cs typeface="+mn-cs"/>
                        </a:rPr>
                        <a:t>6. Áp lực âm nhất sẽ được ghi nhận và hiển thị cùng mốc thời gian</a:t>
                      </a:r>
                    </a:p>
                    <a:p>
                      <a:r>
                        <a:rPr lang="en-US" sz="1800" b="1" kern="1200">
                          <a:solidFill>
                            <a:schemeClr val="lt1"/>
                          </a:solidFill>
                          <a:effectLst/>
                          <a:latin typeface="+mn-lt"/>
                          <a:ea typeface="+mn-ea"/>
                          <a:cs typeface="+mn-cs"/>
                        </a:rPr>
                        <a:t>7. Phép đo sẽ kết thúc khi khép đo hoàn tất hoặc khi bấm chọn Stop. Nếu phép đo không khả dụng, sẽ có dấu X màu đỏ hiển thị báo thất bại.</a:t>
                      </a:r>
                      <a:endParaRPr lang="en-US"/>
                    </a:p>
                  </a:txBody>
                  <a:tcPr/>
                </a:tc>
                <a:tc>
                  <a:txBody>
                    <a:bodyPr/>
                    <a:lstStyle/>
                    <a:p>
                      <a:endParaRPr lang="en-US"/>
                    </a:p>
                  </a:txBody>
                  <a:tcPr/>
                </a:tc>
                <a:extLst>
                  <a:ext uri="{0D108BD9-81ED-4DB2-BD59-A6C34878D82A}">
                    <a16:rowId xmlns:a16="http://schemas.microsoft.com/office/drawing/2014/main" xmlns="" val="3150418073"/>
                  </a:ext>
                </a:extLst>
              </a:tr>
            </a:tbl>
          </a:graphicData>
        </a:graphic>
      </p:graphicFrame>
      <p:pic>
        <p:nvPicPr>
          <p:cNvPr id="11" name="Picture 10">
            <a:extLst>
              <a:ext uri="{FF2B5EF4-FFF2-40B4-BE49-F238E27FC236}">
                <a16:creationId xmlns:a16="http://schemas.microsoft.com/office/drawing/2014/main" xmlns="" id="{E70B4C3B-3E69-4B07-A749-95E51686FD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2661" y="1806693"/>
            <a:ext cx="3852364" cy="3852235"/>
          </a:xfrm>
          <a:prstGeom prst="rect">
            <a:avLst/>
          </a:prstGeom>
          <a:noFill/>
          <a:ln>
            <a:noFill/>
          </a:ln>
        </p:spPr>
      </p:pic>
      <p:sp>
        <p:nvSpPr>
          <p:cNvPr id="10" name="TextBox 9">
            <a:extLst>
              <a:ext uri="{FF2B5EF4-FFF2-40B4-BE49-F238E27FC236}">
                <a16:creationId xmlns:a16="http://schemas.microsoft.com/office/drawing/2014/main" xmlns="" id="{8FA6A73C-DF8E-4BDF-BE8B-142FC494940E}"/>
              </a:ext>
            </a:extLst>
          </p:cNvPr>
          <p:cNvSpPr txBox="1"/>
          <p:nvPr/>
        </p:nvSpPr>
        <p:spPr>
          <a:xfrm>
            <a:off x="310551" y="3182547"/>
            <a:ext cx="3295650" cy="1703030"/>
          </a:xfrm>
          <a:prstGeom prst="rect">
            <a:avLst/>
          </a:prstGeom>
          <a:noFill/>
        </p:spPr>
        <p:txBody>
          <a:bodyPr wrap="square" rtlCol="0">
            <a:spAutoFit/>
          </a:bodyPr>
          <a:lstStyle/>
          <a:p>
            <a:pPr>
              <a:lnSpc>
                <a:spcPct val="150000"/>
              </a:lnSpc>
            </a:pPr>
            <a:r>
              <a:rPr lang="en-US">
                <a:solidFill>
                  <a:srgbClr val="C00000"/>
                </a:solidFill>
                <a:latin typeface="Arial" panose="020B0604020202020204" pitchFamily="34" charset="0"/>
                <a:cs typeface="Arial" panose="020B0604020202020204" pitchFamily="34" charset="0"/>
              </a:rPr>
              <a:t>Đo lực cơ hô hấp dựa vào lực hít vào âm tối đa (</a:t>
            </a:r>
            <a:r>
              <a:rPr lang="en-US" sz="1800">
                <a:solidFill>
                  <a:srgbClr val="C00000"/>
                </a:solidFill>
                <a:effectLst/>
                <a:latin typeface="Arial" panose="020B0604020202020204" pitchFamily="34" charset="0"/>
                <a:ea typeface="Calibri" panose="020F0502020204030204" pitchFamily="34" charset="0"/>
                <a:cs typeface="Arial" panose="020B0604020202020204" pitchFamily="34" charset="0"/>
              </a:rPr>
              <a:t>Negative Inspiratory Force: NIF</a:t>
            </a:r>
            <a:r>
              <a:rPr lang="en-US">
                <a:solidFill>
                  <a:srgbClr val="C00000"/>
                </a:solidFill>
                <a:latin typeface="Arial" panose="020B0604020202020204" pitchFamily="34" charset="0"/>
                <a:cs typeface="Arial" panose="020B0604020202020204" pitchFamily="34" charset="0"/>
              </a:rPr>
              <a:t>) ở BN thở máy</a:t>
            </a:r>
          </a:p>
        </p:txBody>
      </p:sp>
    </p:spTree>
    <p:extLst>
      <p:ext uri="{BB962C8B-B14F-4D97-AF65-F5344CB8AC3E}">
        <p14:creationId xmlns:p14="http://schemas.microsoft.com/office/powerpoint/2010/main" val="383979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LƯỢNG GIÁ CHỨC NĂNG CƠ</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Cơ hô hấp</a:t>
            </a:r>
          </a:p>
          <a:p>
            <a:pPr marL="0" indent="0" algn="just">
              <a:lnSpc>
                <a:spcPct val="100000"/>
              </a:lnSpc>
              <a:spcAft>
                <a:spcPts val="800"/>
              </a:spcAft>
              <a:buNone/>
            </a:pPr>
            <a:endParaRPr lang="en-US" sz="2600">
              <a:solidFill>
                <a:srgbClr val="0070C0"/>
              </a:solidFill>
              <a:latin typeface="Arial" panose="020B0604020202020204" pitchFamily="34" charset="0"/>
              <a:cs typeface="Arial" panose="020B0604020202020204" pitchFamily="34" charset="0"/>
            </a:endParaRPr>
          </a:p>
        </p:txBody>
      </p:sp>
      <p:graphicFrame>
        <p:nvGraphicFramePr>
          <p:cNvPr id="9" name="Table 9">
            <a:extLst>
              <a:ext uri="{FF2B5EF4-FFF2-40B4-BE49-F238E27FC236}">
                <a16:creationId xmlns:a16="http://schemas.microsoft.com/office/drawing/2014/main" xmlns="" id="{329806B7-6103-4F13-AA3E-2C1FA6A2484E}"/>
              </a:ext>
            </a:extLst>
          </p:cNvPr>
          <p:cNvGraphicFramePr>
            <a:graphicFrameLocks noGrp="1"/>
          </p:cNvGraphicFramePr>
          <p:nvPr>
            <p:extLst>
              <p:ext uri="{D42A27DB-BD31-4B8C-83A1-F6EECF244321}">
                <p14:modId xmlns:p14="http://schemas.microsoft.com/office/powerpoint/2010/main" val="3357109468"/>
              </p:ext>
            </p:extLst>
          </p:nvPr>
        </p:nvGraphicFramePr>
        <p:xfrm>
          <a:off x="4064000" y="1630990"/>
          <a:ext cx="8128000" cy="468354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227357250"/>
                    </a:ext>
                  </a:extLst>
                </a:gridCol>
                <a:gridCol w="4064000">
                  <a:extLst>
                    <a:ext uri="{9D8B030D-6E8A-4147-A177-3AD203B41FA5}">
                      <a16:colId xmlns:a16="http://schemas.microsoft.com/office/drawing/2014/main" xmlns="" val="1986511531"/>
                    </a:ext>
                  </a:extLst>
                </a:gridCol>
              </a:tblGrid>
              <a:tr h="4683546">
                <a:tc>
                  <a:txBody>
                    <a:bodyPr/>
                    <a:lstStyle/>
                    <a:p>
                      <a:pPr marL="285750" indent="-285750">
                        <a:lnSpc>
                          <a:spcPct val="150000"/>
                        </a:lnSpc>
                        <a:buFont typeface="Arial" panose="020B0604020202020204" pitchFamily="34" charset="0"/>
                        <a:buChar char="•"/>
                      </a:pPr>
                      <a:r>
                        <a:rPr lang="en-US" sz="1800" b="1" kern="1200">
                          <a:solidFill>
                            <a:schemeClr val="lt1"/>
                          </a:solidFill>
                          <a:effectLst/>
                          <a:latin typeface="+mn-lt"/>
                          <a:ea typeface="+mn-ea"/>
                          <a:cs typeface="+mn-cs"/>
                        </a:rPr>
                        <a:t>Hướng dẫn người bệnh thở ra hết sức để làm trống phổi sau đó kết nối áp kế với ống nội khí quản, mở khí quản hoặc ngậm trực tiếp.</a:t>
                      </a:r>
                    </a:p>
                    <a:p>
                      <a:pPr marL="285750" indent="-285750">
                        <a:lnSpc>
                          <a:spcPct val="150000"/>
                        </a:lnSpc>
                        <a:buFont typeface="Arial" panose="020B0604020202020204" pitchFamily="34" charset="0"/>
                        <a:buChar char="•"/>
                      </a:pPr>
                      <a:r>
                        <a:rPr lang="en-US" sz="1800" b="1" kern="1200">
                          <a:solidFill>
                            <a:schemeClr val="lt1"/>
                          </a:solidFill>
                          <a:effectLst/>
                          <a:latin typeface="+mn-lt"/>
                          <a:ea typeface="+mn-ea"/>
                          <a:cs typeface="+mn-cs"/>
                        </a:rPr>
                        <a:t> Hướng dẫn người bệnh hít vào mạnh hết sức.</a:t>
                      </a:r>
                    </a:p>
                    <a:p>
                      <a:pPr marL="285750" indent="-285750">
                        <a:lnSpc>
                          <a:spcPct val="150000"/>
                        </a:lnSpc>
                        <a:buFont typeface="Arial" panose="020B0604020202020204" pitchFamily="34" charset="0"/>
                        <a:buChar char="•"/>
                      </a:pPr>
                      <a:r>
                        <a:rPr lang="en-US" sz="1800" b="1" kern="1200">
                          <a:solidFill>
                            <a:schemeClr val="lt1"/>
                          </a:solidFill>
                          <a:effectLst/>
                          <a:latin typeface="+mn-lt"/>
                          <a:ea typeface="+mn-ea"/>
                          <a:cs typeface="+mn-cs"/>
                        </a:rPr>
                        <a:t>Lặp lại 3 lần, chỉ số đo được tốt nhất trong 3 lần đo là giá trị của lực cơ hô hấp</a:t>
                      </a:r>
                      <a:endParaRPr lang="en-US"/>
                    </a:p>
                  </a:txBody>
                  <a:tcPr/>
                </a:tc>
                <a:tc>
                  <a:txBody>
                    <a:bodyPr/>
                    <a:lstStyle/>
                    <a:p>
                      <a:endParaRPr lang="en-US"/>
                    </a:p>
                  </a:txBody>
                  <a:tcPr/>
                </a:tc>
                <a:extLst>
                  <a:ext uri="{0D108BD9-81ED-4DB2-BD59-A6C34878D82A}">
                    <a16:rowId xmlns:a16="http://schemas.microsoft.com/office/drawing/2014/main" xmlns="" val="3150418073"/>
                  </a:ext>
                </a:extLst>
              </a:tr>
            </a:tbl>
          </a:graphicData>
        </a:graphic>
      </p:graphicFrame>
      <p:sp>
        <p:nvSpPr>
          <p:cNvPr id="10" name="TextBox 9">
            <a:extLst>
              <a:ext uri="{FF2B5EF4-FFF2-40B4-BE49-F238E27FC236}">
                <a16:creationId xmlns:a16="http://schemas.microsoft.com/office/drawing/2014/main" xmlns="" id="{8FA6A73C-DF8E-4BDF-BE8B-142FC494940E}"/>
              </a:ext>
            </a:extLst>
          </p:cNvPr>
          <p:cNvSpPr txBox="1"/>
          <p:nvPr/>
        </p:nvSpPr>
        <p:spPr>
          <a:xfrm>
            <a:off x="310551" y="3182547"/>
            <a:ext cx="3295650" cy="872034"/>
          </a:xfrm>
          <a:prstGeom prst="rect">
            <a:avLst/>
          </a:prstGeom>
          <a:noFill/>
        </p:spPr>
        <p:txBody>
          <a:bodyPr wrap="square" rtlCol="0">
            <a:spAutoFit/>
          </a:bodyPr>
          <a:lstStyle/>
          <a:p>
            <a:pPr>
              <a:lnSpc>
                <a:spcPct val="150000"/>
              </a:lnSpc>
            </a:pPr>
            <a:r>
              <a:rPr lang="en-US">
                <a:solidFill>
                  <a:srgbClr val="C00000"/>
                </a:solidFill>
                <a:latin typeface="Arial" panose="020B0604020202020204" pitchFamily="34" charset="0"/>
                <a:cs typeface="Arial" panose="020B0604020202020204" pitchFamily="34" charset="0"/>
              </a:rPr>
              <a:t>Đ</a:t>
            </a:r>
            <a:r>
              <a:rPr lang="vi-VN">
                <a:solidFill>
                  <a:srgbClr val="C00000"/>
                </a:solidFill>
                <a:latin typeface="Arial" panose="020B0604020202020204" pitchFamily="34" charset="0"/>
                <a:cs typeface="Arial" panose="020B0604020202020204" pitchFamily="34" charset="0"/>
              </a:rPr>
              <a:t>o lực cơ hô hấp bằng áp kế cầm tay</a:t>
            </a:r>
            <a:endParaRPr lang="en-US">
              <a:solidFill>
                <a:srgbClr val="C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45643EB7-56F1-4E38-9530-DEEE6A1DFB5E}"/>
              </a:ext>
            </a:extLst>
          </p:cNvPr>
          <p:cNvPicPr>
            <a:picLocks noChangeAspect="1"/>
          </p:cNvPicPr>
          <p:nvPr/>
        </p:nvPicPr>
        <p:blipFill>
          <a:blip r:embed="rId2"/>
          <a:stretch>
            <a:fillRect/>
          </a:stretch>
        </p:blipFill>
        <p:spPr>
          <a:xfrm>
            <a:off x="8403901" y="1728807"/>
            <a:ext cx="3407698" cy="2342793"/>
          </a:xfrm>
          <a:prstGeom prst="rect">
            <a:avLst/>
          </a:prstGeom>
        </p:spPr>
      </p:pic>
      <p:pic>
        <p:nvPicPr>
          <p:cNvPr id="4" name="Picture 3">
            <a:extLst>
              <a:ext uri="{FF2B5EF4-FFF2-40B4-BE49-F238E27FC236}">
                <a16:creationId xmlns:a16="http://schemas.microsoft.com/office/drawing/2014/main" xmlns="" id="{44C576D4-C3AB-4E73-9961-CFA3EEF80CA4}"/>
              </a:ext>
            </a:extLst>
          </p:cNvPr>
          <p:cNvPicPr>
            <a:picLocks noChangeAspect="1"/>
          </p:cNvPicPr>
          <p:nvPr/>
        </p:nvPicPr>
        <p:blipFill>
          <a:blip r:embed="rId3"/>
          <a:stretch>
            <a:fillRect/>
          </a:stretch>
        </p:blipFill>
        <p:spPr>
          <a:xfrm>
            <a:off x="8403901" y="4067521"/>
            <a:ext cx="3407698" cy="2276454"/>
          </a:xfrm>
          <a:prstGeom prst="rect">
            <a:avLst/>
          </a:prstGeom>
        </p:spPr>
      </p:pic>
    </p:spTree>
    <p:extLst>
      <p:ext uri="{BB962C8B-B14F-4D97-AF65-F5344CB8AC3E}">
        <p14:creationId xmlns:p14="http://schemas.microsoft.com/office/powerpoint/2010/main" val="3794068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LƯỢNG GIÁ CHỨC NĂNG CƠ</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Cơ hô hấp</a:t>
            </a:r>
          </a:p>
          <a:p>
            <a:pPr marL="0" indent="0" algn="just">
              <a:lnSpc>
                <a:spcPct val="100000"/>
              </a:lnSpc>
              <a:spcAft>
                <a:spcPts val="800"/>
              </a:spcAft>
              <a:buNone/>
            </a:pPr>
            <a:endParaRPr lang="en-US" sz="2600">
              <a:solidFill>
                <a:srgbClr val="0070C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8FA6A73C-DF8E-4BDF-BE8B-142FC494940E}"/>
              </a:ext>
            </a:extLst>
          </p:cNvPr>
          <p:cNvSpPr txBox="1"/>
          <p:nvPr/>
        </p:nvSpPr>
        <p:spPr>
          <a:xfrm>
            <a:off x="623977" y="2785732"/>
            <a:ext cx="3295650" cy="872034"/>
          </a:xfrm>
          <a:prstGeom prst="rect">
            <a:avLst/>
          </a:prstGeom>
          <a:noFill/>
        </p:spPr>
        <p:txBody>
          <a:bodyPr wrap="square" rtlCol="0">
            <a:spAutoFit/>
          </a:bodyPr>
          <a:lstStyle/>
          <a:p>
            <a:pPr>
              <a:lnSpc>
                <a:spcPct val="150000"/>
              </a:lnSpc>
            </a:pPr>
            <a:r>
              <a:rPr lang="en-US">
                <a:solidFill>
                  <a:srgbClr val="C00000"/>
                </a:solidFill>
                <a:latin typeface="Arial" panose="020B0604020202020204" pitchFamily="34" charset="0"/>
                <a:cs typeface="Arial" panose="020B0604020202020204" pitchFamily="34" charset="0"/>
              </a:rPr>
              <a:t>Đ</a:t>
            </a:r>
            <a:r>
              <a:rPr lang="vi-VN">
                <a:solidFill>
                  <a:srgbClr val="C00000"/>
                </a:solidFill>
                <a:latin typeface="Arial" panose="020B0604020202020204" pitchFamily="34" charset="0"/>
                <a:cs typeface="Arial" panose="020B0604020202020204" pitchFamily="34" charset="0"/>
              </a:rPr>
              <a:t>o lực cơ hô hấp bằng MIP, MEP trên máy phế thân ký</a:t>
            </a:r>
            <a:endParaRPr lang="en-US">
              <a:solidFill>
                <a:srgbClr val="C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xmlns="" id="{A140E531-7EC9-4F35-94C3-5626D2B4B563}"/>
              </a:ext>
            </a:extLst>
          </p:cNvPr>
          <p:cNvPicPr>
            <a:picLocks noChangeAspect="1"/>
          </p:cNvPicPr>
          <p:nvPr/>
        </p:nvPicPr>
        <p:blipFill>
          <a:blip r:embed="rId2"/>
          <a:stretch>
            <a:fillRect/>
          </a:stretch>
        </p:blipFill>
        <p:spPr>
          <a:xfrm>
            <a:off x="7385283" y="1458343"/>
            <a:ext cx="4182740" cy="5342731"/>
          </a:xfrm>
          <a:prstGeom prst="rect">
            <a:avLst/>
          </a:prstGeom>
        </p:spPr>
      </p:pic>
      <p:pic>
        <p:nvPicPr>
          <p:cNvPr id="8" name="Picture 7">
            <a:extLst>
              <a:ext uri="{FF2B5EF4-FFF2-40B4-BE49-F238E27FC236}">
                <a16:creationId xmlns:a16="http://schemas.microsoft.com/office/drawing/2014/main" xmlns="" id="{6B9303AD-1E07-4BE0-986A-50D97C591E0E}"/>
              </a:ext>
            </a:extLst>
          </p:cNvPr>
          <p:cNvPicPr>
            <a:picLocks noChangeAspect="1"/>
          </p:cNvPicPr>
          <p:nvPr/>
        </p:nvPicPr>
        <p:blipFill>
          <a:blip r:embed="rId3"/>
          <a:stretch>
            <a:fillRect/>
          </a:stretch>
        </p:blipFill>
        <p:spPr>
          <a:xfrm>
            <a:off x="3786886" y="2451870"/>
            <a:ext cx="3384174" cy="3355676"/>
          </a:xfrm>
          <a:prstGeom prst="rect">
            <a:avLst/>
          </a:prstGeom>
        </p:spPr>
      </p:pic>
    </p:spTree>
    <p:extLst>
      <p:ext uri="{BB962C8B-B14F-4D97-AF65-F5344CB8AC3E}">
        <p14:creationId xmlns:p14="http://schemas.microsoft.com/office/powerpoint/2010/main" val="2837005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LƯỢNG GIÁ CHỨC NĂNG CƠ</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Cơ ngoại vi</a:t>
            </a:r>
          </a:p>
          <a:p>
            <a:pPr marL="0" indent="0" algn="just">
              <a:lnSpc>
                <a:spcPct val="100000"/>
              </a:lnSpc>
              <a:spcAft>
                <a:spcPts val="800"/>
              </a:spcAft>
              <a:buNone/>
            </a:pPr>
            <a:endParaRPr lang="en-US" sz="2600">
              <a:solidFill>
                <a:srgbClr val="0070C0"/>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xmlns="" id="{8E669455-8845-4B3A-8FEB-CE352BAD1F13}"/>
              </a:ext>
            </a:extLst>
          </p:cNvPr>
          <p:cNvGraphicFramePr>
            <a:graphicFrameLocks noGrp="1"/>
          </p:cNvGraphicFramePr>
          <p:nvPr>
            <p:extLst>
              <p:ext uri="{D42A27DB-BD31-4B8C-83A1-F6EECF244321}">
                <p14:modId xmlns:p14="http://schemas.microsoft.com/office/powerpoint/2010/main" val="3346466538"/>
              </p:ext>
            </p:extLst>
          </p:nvPr>
        </p:nvGraphicFramePr>
        <p:xfrm>
          <a:off x="4904836" y="1458344"/>
          <a:ext cx="6780362" cy="4856198"/>
        </p:xfrm>
        <a:graphic>
          <a:graphicData uri="http://schemas.openxmlformats.org/drawingml/2006/table">
            <a:tbl>
              <a:tblPr firstRow="1" firstCol="1" bandRow="1"/>
              <a:tblGrid>
                <a:gridCol w="1374117">
                  <a:extLst>
                    <a:ext uri="{9D8B030D-6E8A-4147-A177-3AD203B41FA5}">
                      <a16:colId xmlns:a16="http://schemas.microsoft.com/office/drawing/2014/main" xmlns="" val="3312564934"/>
                    </a:ext>
                  </a:extLst>
                </a:gridCol>
                <a:gridCol w="983395">
                  <a:extLst>
                    <a:ext uri="{9D8B030D-6E8A-4147-A177-3AD203B41FA5}">
                      <a16:colId xmlns:a16="http://schemas.microsoft.com/office/drawing/2014/main" xmlns="" val="1707194511"/>
                    </a:ext>
                  </a:extLst>
                </a:gridCol>
                <a:gridCol w="983395">
                  <a:extLst>
                    <a:ext uri="{9D8B030D-6E8A-4147-A177-3AD203B41FA5}">
                      <a16:colId xmlns:a16="http://schemas.microsoft.com/office/drawing/2014/main" xmlns="" val="1921395635"/>
                    </a:ext>
                  </a:extLst>
                </a:gridCol>
                <a:gridCol w="3439455">
                  <a:extLst>
                    <a:ext uri="{9D8B030D-6E8A-4147-A177-3AD203B41FA5}">
                      <a16:colId xmlns:a16="http://schemas.microsoft.com/office/drawing/2014/main" xmlns="" val="2572933417"/>
                    </a:ext>
                  </a:extLst>
                </a:gridCol>
              </a:tblGrid>
              <a:tr h="256654">
                <a:tc>
                  <a:txBody>
                    <a:bodyPr/>
                    <a:lstStyle/>
                    <a:p>
                      <a:pPr algn="just">
                        <a:lnSpc>
                          <a:spcPct val="150000"/>
                        </a:lnSpc>
                        <a:spcAft>
                          <a:spcPts val="800"/>
                        </a:spcAft>
                      </a:pPr>
                      <a:r>
                        <a:rPr lang="en-US" sz="11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Nhóm cơ</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Điểm (0-5)</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US" sz="11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Bậc cơ</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4695264"/>
                  </a:ext>
                </a:extLst>
              </a:tr>
              <a:tr h="256654">
                <a:tc rowSpan="2">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Dạng khớp vai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Phải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Bậc 0: không quan sát thấy co cơ</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Bậc 1: Có cử động cơ nhưng không hình thành động tác</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Bậc 2: cử động được chi nhưng không thắng được trọng lực</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Bậc 3: co cơ trong tầm hoạt động và thắng được trọng lực</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Bậc 4: co cơ trong tầm hoạt động, thắng được trọng lực và thắng được lực cản vừa phải bên ngoài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Bậc 5: bình thường</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3428427"/>
                  </a:ext>
                </a:extLst>
              </a:tr>
              <a:tr h="256654">
                <a:tc vMerge="1">
                  <a:txBody>
                    <a:bodyPr/>
                    <a:lstStyle/>
                    <a:p>
                      <a:endParaRPr lang="en-US"/>
                    </a:p>
                  </a:txBody>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Trái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796670103"/>
                  </a:ext>
                </a:extLst>
              </a:tr>
              <a:tr h="256654">
                <a:tc rowSpan="2">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Gấp khuỷu tay</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Phải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887917726"/>
                  </a:ext>
                </a:extLst>
              </a:tr>
              <a:tr h="256654">
                <a:tc vMerge="1">
                  <a:txBody>
                    <a:bodyPr/>
                    <a:lstStyle/>
                    <a:p>
                      <a:endParaRPr lang="en-US"/>
                    </a:p>
                  </a:txBody>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Trái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285121692"/>
                  </a:ext>
                </a:extLst>
              </a:tr>
              <a:tr h="256654">
                <a:tc rowSpan="2">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Duỗi cổ tay</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Phải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2766719437"/>
                  </a:ext>
                </a:extLst>
              </a:tr>
              <a:tr h="256654">
                <a:tc vMerge="1">
                  <a:txBody>
                    <a:bodyPr/>
                    <a:lstStyle/>
                    <a:p>
                      <a:endParaRPr lang="en-US"/>
                    </a:p>
                  </a:txBody>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Trái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4672039"/>
                  </a:ext>
                </a:extLst>
              </a:tr>
              <a:tr h="256654">
                <a:tc rowSpan="2">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Gấp khớp háng</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Phải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410712132"/>
                  </a:ext>
                </a:extLst>
              </a:tr>
              <a:tr h="256654">
                <a:tc vMerge="1">
                  <a:txBody>
                    <a:bodyPr/>
                    <a:lstStyle/>
                    <a:p>
                      <a:endParaRPr lang="en-US"/>
                    </a:p>
                  </a:txBody>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Trái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2394457217"/>
                  </a:ext>
                </a:extLst>
              </a:tr>
              <a:tr h="256654">
                <a:tc rowSpan="2">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Duỗi khớp gối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Phải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4065369706"/>
                  </a:ext>
                </a:extLst>
              </a:tr>
              <a:tr h="256654">
                <a:tc vMerge="1">
                  <a:txBody>
                    <a:bodyPr/>
                    <a:lstStyle/>
                    <a:p>
                      <a:endParaRPr lang="en-US"/>
                    </a:p>
                  </a:txBody>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Trái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696358864"/>
                  </a:ext>
                </a:extLst>
              </a:tr>
              <a:tr h="256654">
                <a:tc rowSpan="2">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Gập mu bàn chân</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Phải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2740570564"/>
                  </a:ext>
                </a:extLst>
              </a:tr>
              <a:tr h="256654">
                <a:tc vMerge="1">
                  <a:txBody>
                    <a:bodyPr/>
                    <a:lstStyle/>
                    <a:p>
                      <a:endParaRPr lang="en-US"/>
                    </a:p>
                  </a:txBody>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Trái</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275654022"/>
                  </a:ext>
                </a:extLst>
              </a:tr>
              <a:tr h="582003">
                <a:tc gridSpan="2">
                  <a:txBody>
                    <a:bodyPr/>
                    <a:lstStyle/>
                    <a:p>
                      <a:pPr algn="ctr">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Tổng điểm (0-60)</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986709978"/>
                  </a:ext>
                </a:extLst>
              </a:tr>
              <a:tr h="937693">
                <a:tc gridSpan="4">
                  <a:txBody>
                    <a:bodyPr/>
                    <a:lstStyle/>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Đối với trường hợp khó đánh giá (cắt cụt chi, chỉnh hình, chưa xác định rõ tổn thương thần kinh trung ương hoặc ngoại biên) có thể lấy số điểm của nhóm cơ bên đối diện</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Bậc cơ được làm tròn xuống số điểm bên dưới. VD: (4</a:t>
                      </a:r>
                      <a:r>
                        <a:rPr lang="en-US" sz="1100" baseline="30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/4,5 = 4), (4</a:t>
                      </a:r>
                      <a:r>
                        <a:rPr lang="en-US" sz="1100" baseline="30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3), (5</a:t>
                      </a:r>
                      <a:r>
                        <a:rPr lang="en-US" sz="1100" baseline="300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4)…</a:t>
                      </a:r>
                      <a:endParaRPr lang="en-US" sz="1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1" marR="643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8001412"/>
                  </a:ext>
                </a:extLst>
              </a:tr>
            </a:tbl>
          </a:graphicData>
        </a:graphic>
      </p:graphicFrame>
      <p:sp>
        <p:nvSpPr>
          <p:cNvPr id="4" name="TextBox 3">
            <a:extLst>
              <a:ext uri="{FF2B5EF4-FFF2-40B4-BE49-F238E27FC236}">
                <a16:creationId xmlns:a16="http://schemas.microsoft.com/office/drawing/2014/main" xmlns="" id="{8D09EAF4-7FBF-4163-939B-68220449E10E}"/>
              </a:ext>
            </a:extLst>
          </p:cNvPr>
          <p:cNvSpPr txBox="1"/>
          <p:nvPr/>
        </p:nvSpPr>
        <p:spPr>
          <a:xfrm>
            <a:off x="6096000" y="6504317"/>
            <a:ext cx="4807789" cy="369332"/>
          </a:xfrm>
          <a:prstGeom prst="rect">
            <a:avLst/>
          </a:prstGeom>
          <a:noFill/>
        </p:spPr>
        <p:txBody>
          <a:bodyPr wrap="square" rtlCol="0">
            <a:spAutoFit/>
          </a:bodyPr>
          <a:lstStyle/>
          <a:p>
            <a:r>
              <a:rPr lang="en-US">
                <a:solidFill>
                  <a:srgbClr val="FF0000"/>
                </a:solidFill>
              </a:rPr>
              <a:t>Thang điểm MRC (Medical Research Council)</a:t>
            </a:r>
          </a:p>
        </p:txBody>
      </p:sp>
      <p:sp>
        <p:nvSpPr>
          <p:cNvPr id="9" name="TextBox 8">
            <a:extLst>
              <a:ext uri="{FF2B5EF4-FFF2-40B4-BE49-F238E27FC236}">
                <a16:creationId xmlns:a16="http://schemas.microsoft.com/office/drawing/2014/main" xmlns="" id="{9639B5CB-4DF8-40B6-94D1-278F3387955B}"/>
              </a:ext>
            </a:extLst>
          </p:cNvPr>
          <p:cNvSpPr txBox="1"/>
          <p:nvPr/>
        </p:nvSpPr>
        <p:spPr>
          <a:xfrm>
            <a:off x="1086928" y="2269733"/>
            <a:ext cx="3053751" cy="1703030"/>
          </a:xfrm>
          <a:prstGeom prst="rect">
            <a:avLst/>
          </a:prstGeom>
          <a:noFill/>
        </p:spPr>
        <p:txBody>
          <a:bodyPr wrap="square" rtlCol="0">
            <a:spAutoFit/>
          </a:bodyPr>
          <a:lstStyle/>
          <a:p>
            <a:pPr>
              <a:lnSpc>
                <a:spcPct val="150000"/>
              </a:lnSpc>
            </a:pPr>
            <a:r>
              <a:rPr lang="en-US">
                <a:solidFill>
                  <a:srgbClr val="FF0000"/>
                </a:solidFill>
                <a:latin typeface="Arial" panose="020B0604020202020204" pitchFamily="34" charset="0"/>
                <a:cs typeface="Arial" panose="020B0604020202020204" pitchFamily="34" charset="0"/>
              </a:rPr>
              <a:t>Lượng giá tình trạng yếu cơ mắc phải khi điều trị tại đơn vị ICU. Chẩn đoán khi MRC &lt; 48 điểm</a:t>
            </a:r>
          </a:p>
        </p:txBody>
      </p:sp>
    </p:spTree>
    <p:extLst>
      <p:ext uri="{BB962C8B-B14F-4D97-AF65-F5344CB8AC3E}">
        <p14:creationId xmlns:p14="http://schemas.microsoft.com/office/powerpoint/2010/main" val="906825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LƯỢNG GIÁ CHỨC NĂNG CƠ</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Cơ ngoại vi</a:t>
            </a:r>
          </a:p>
          <a:p>
            <a:pPr marL="0" indent="0" algn="just">
              <a:lnSpc>
                <a:spcPct val="100000"/>
              </a:lnSpc>
              <a:spcAft>
                <a:spcPts val="800"/>
              </a:spcAft>
              <a:buNone/>
            </a:pPr>
            <a:endParaRPr lang="en-US" sz="260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9639B5CB-4DF8-40B6-94D1-278F3387955B}"/>
              </a:ext>
            </a:extLst>
          </p:cNvPr>
          <p:cNvSpPr txBox="1"/>
          <p:nvPr/>
        </p:nvSpPr>
        <p:spPr>
          <a:xfrm>
            <a:off x="838200" y="3100729"/>
            <a:ext cx="3053751" cy="872034"/>
          </a:xfrm>
          <a:prstGeom prst="rect">
            <a:avLst/>
          </a:prstGeom>
          <a:noFill/>
        </p:spPr>
        <p:txBody>
          <a:bodyPr wrap="square" rtlCol="0">
            <a:spAutoFit/>
          </a:bodyPr>
          <a:lstStyle/>
          <a:p>
            <a:pPr>
              <a:lnSpc>
                <a:spcPct val="150000"/>
              </a:lnSpc>
            </a:pPr>
            <a:r>
              <a:rPr lang="en-US">
                <a:solidFill>
                  <a:srgbClr val="FF0000"/>
                </a:solidFill>
                <a:latin typeface="Arial" panose="020B0604020202020204" pitchFamily="34" charset="0"/>
                <a:cs typeface="Arial" panose="020B0604020202020204" pitchFamily="34" charset="0"/>
              </a:rPr>
              <a:t>Đo lực cơ bằng lực kế cầm tay</a:t>
            </a:r>
          </a:p>
        </p:txBody>
      </p:sp>
      <p:pic>
        <p:nvPicPr>
          <p:cNvPr id="7" name="Picture 6">
            <a:extLst>
              <a:ext uri="{FF2B5EF4-FFF2-40B4-BE49-F238E27FC236}">
                <a16:creationId xmlns:a16="http://schemas.microsoft.com/office/drawing/2014/main" xmlns="" id="{8125B449-1D8C-4215-86CE-33BDBD78F525}"/>
              </a:ext>
            </a:extLst>
          </p:cNvPr>
          <p:cNvPicPr>
            <a:picLocks noChangeAspect="1"/>
          </p:cNvPicPr>
          <p:nvPr/>
        </p:nvPicPr>
        <p:blipFill>
          <a:blip r:embed="rId2"/>
          <a:stretch>
            <a:fillRect/>
          </a:stretch>
        </p:blipFill>
        <p:spPr>
          <a:xfrm>
            <a:off x="7596234" y="1146427"/>
            <a:ext cx="3600454" cy="2682218"/>
          </a:xfrm>
          <a:prstGeom prst="rect">
            <a:avLst/>
          </a:prstGeom>
        </p:spPr>
      </p:pic>
      <p:pic>
        <p:nvPicPr>
          <p:cNvPr id="8" name="Picture 7">
            <a:extLst>
              <a:ext uri="{FF2B5EF4-FFF2-40B4-BE49-F238E27FC236}">
                <a16:creationId xmlns:a16="http://schemas.microsoft.com/office/drawing/2014/main" xmlns="" id="{931B69AB-1602-47F3-93A8-A3843397C483}"/>
              </a:ext>
            </a:extLst>
          </p:cNvPr>
          <p:cNvPicPr>
            <a:picLocks noChangeAspect="1"/>
          </p:cNvPicPr>
          <p:nvPr/>
        </p:nvPicPr>
        <p:blipFill>
          <a:blip r:embed="rId3"/>
          <a:stretch>
            <a:fillRect/>
          </a:stretch>
        </p:blipFill>
        <p:spPr>
          <a:xfrm>
            <a:off x="7596234" y="3828646"/>
            <a:ext cx="3600454" cy="2970454"/>
          </a:xfrm>
          <a:prstGeom prst="rect">
            <a:avLst/>
          </a:prstGeom>
        </p:spPr>
      </p:pic>
    </p:spTree>
    <p:extLst>
      <p:ext uri="{BB962C8B-B14F-4D97-AF65-F5344CB8AC3E}">
        <p14:creationId xmlns:p14="http://schemas.microsoft.com/office/powerpoint/2010/main" val="6348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LƯỢNG GIÁ CHỨC NĂNG CƠ</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Cơ ngoại vi</a:t>
            </a:r>
          </a:p>
          <a:p>
            <a:pPr marL="0" indent="0" algn="just">
              <a:lnSpc>
                <a:spcPct val="100000"/>
              </a:lnSpc>
              <a:spcAft>
                <a:spcPts val="800"/>
              </a:spcAft>
              <a:buNone/>
            </a:pPr>
            <a:endParaRPr lang="en-US" sz="2600">
              <a:solidFill>
                <a:srgbClr val="0070C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9639B5CB-4DF8-40B6-94D1-278F3387955B}"/>
              </a:ext>
            </a:extLst>
          </p:cNvPr>
          <p:cNvSpPr txBox="1"/>
          <p:nvPr/>
        </p:nvSpPr>
        <p:spPr>
          <a:xfrm>
            <a:off x="995312" y="2487536"/>
            <a:ext cx="3053751" cy="1703030"/>
          </a:xfrm>
          <a:prstGeom prst="rect">
            <a:avLst/>
          </a:prstGeom>
          <a:noFill/>
        </p:spPr>
        <p:txBody>
          <a:bodyPr wrap="square" rtlCol="0">
            <a:spAutoFit/>
          </a:bodyPr>
          <a:lstStyle/>
          <a:p>
            <a:pPr>
              <a:lnSpc>
                <a:spcPct val="150000"/>
              </a:lnSpc>
            </a:pPr>
            <a:r>
              <a:rPr lang="en-US">
                <a:solidFill>
                  <a:srgbClr val="FF0000"/>
                </a:solidFill>
                <a:latin typeface="Arial" panose="020B0604020202020204" pitchFamily="34" charset="0"/>
                <a:cs typeface="Arial" panose="020B0604020202020204" pitchFamily="34" charset="0"/>
              </a:rPr>
              <a:t>- Nghiệm pháp đi bộ 6 phút</a:t>
            </a:r>
          </a:p>
          <a:p>
            <a:pPr>
              <a:lnSpc>
                <a:spcPct val="150000"/>
              </a:lnSpc>
            </a:pPr>
            <a:r>
              <a:rPr lang="en-US">
                <a:solidFill>
                  <a:srgbClr val="FF0000"/>
                </a:solidFill>
                <a:latin typeface="Arial" panose="020B0604020202020204" pitchFamily="34" charset="0"/>
                <a:cs typeface="Arial" panose="020B0604020202020204" pitchFamily="34" charset="0"/>
              </a:rPr>
              <a:t>- Theo dõi SPO2 trong quá trình thực hiện test </a:t>
            </a:r>
            <a:r>
              <a:rPr lang="en-US">
                <a:solidFill>
                  <a:srgbClr val="FF0000"/>
                </a:solidFill>
                <a:latin typeface="Arial" panose="020B0604020202020204" pitchFamily="34" charset="0"/>
                <a:cs typeface="Arial" panose="020B0604020202020204" pitchFamily="34" charset="0"/>
                <a:sym typeface="Wingdings" panose="05000000000000000000" pitchFamily="2" charset="2"/>
              </a:rPr>
              <a:t> liệu pháp oxy trong PHCN</a:t>
            </a:r>
            <a:endParaRPr lang="en-US">
              <a:solidFill>
                <a:srgbClr val="FF000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F1738F00-6B71-4464-A685-7129DFAA4C21}"/>
              </a:ext>
            </a:extLst>
          </p:cNvPr>
          <p:cNvPicPr>
            <a:picLocks noChangeAspect="1"/>
          </p:cNvPicPr>
          <p:nvPr/>
        </p:nvPicPr>
        <p:blipFill rotWithShape="1">
          <a:blip r:embed="rId2">
            <a:extLst>
              <a:ext uri="{28A0092B-C50C-407E-A947-70E740481C1C}">
                <a14:useLocalDpi xmlns:a14="http://schemas.microsoft.com/office/drawing/2010/main" val="0"/>
              </a:ext>
            </a:extLst>
          </a:blip>
          <a:srcRect l="11887" r="21404"/>
          <a:stretch/>
        </p:blipFill>
        <p:spPr>
          <a:xfrm>
            <a:off x="5235436" y="1630990"/>
            <a:ext cx="6956564" cy="4806694"/>
          </a:xfrm>
          <a:prstGeom prst="rect">
            <a:avLst/>
          </a:prstGeom>
        </p:spPr>
      </p:pic>
    </p:spTree>
    <p:extLst>
      <p:ext uri="{BB962C8B-B14F-4D97-AF65-F5344CB8AC3E}">
        <p14:creationId xmlns:p14="http://schemas.microsoft.com/office/powerpoint/2010/main" val="400765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Autofit/>
          </a:bodyPr>
          <a:lstStyle/>
          <a:p>
            <a:r>
              <a:rPr lang="en-US" sz="3200" b="1">
                <a:solidFill>
                  <a:srgbClr val="00B050"/>
                </a:solidFill>
                <a:latin typeface="Arial" panose="020B0604020202020204" pitchFamily="34" charset="0"/>
                <a:cs typeface="Arial" panose="020B0604020202020204" pitchFamily="34" charset="0"/>
              </a:rPr>
              <a:t>TƯ VẤN GIÁO DỤC SỨC KHỎE</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KIỂM SOÁT KHÓ THỞ</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Nguyên nhân của khó thở: tổn thương tại phổi, tim mạch, yếu cơ</a:t>
            </a:r>
          </a:p>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Người bệnh thường khó thở khi hoạt động gắng sức</a:t>
            </a:r>
          </a:p>
          <a:p>
            <a:pPr algn="just">
              <a:lnSpc>
                <a:spcPct val="100000"/>
              </a:lnSpc>
              <a:spcAft>
                <a:spcPts val="800"/>
              </a:spcAft>
            </a:pPr>
            <a:r>
              <a:rPr lang="en-US" sz="2600">
                <a:solidFill>
                  <a:srgbClr val="0070C0"/>
                </a:solidFill>
                <a:latin typeface="Arial" panose="020B0604020202020204" pitchFamily="34" charset="0"/>
                <a:cs typeface="Arial" panose="020B0604020202020204" pitchFamily="34" charset="0"/>
              </a:rPr>
              <a:t>Khi xuất hiện khó thở:</a:t>
            </a:r>
          </a:p>
          <a:p>
            <a:pPr lvl="1" algn="just">
              <a:lnSpc>
                <a:spcPct val="100000"/>
              </a:lnSpc>
              <a:spcAft>
                <a:spcPts val="800"/>
              </a:spcAft>
            </a:pPr>
            <a:r>
              <a:rPr lang="en-US" sz="2200">
                <a:solidFill>
                  <a:srgbClr val="0070C0"/>
                </a:solidFill>
                <a:latin typeface="Arial" panose="020B0604020202020204" pitchFamily="34" charset="0"/>
                <a:cs typeface="Arial" panose="020B0604020202020204" pitchFamily="34" charset="0"/>
              </a:rPr>
              <a:t>Dừng ngay các hoạt động gắng sức</a:t>
            </a:r>
          </a:p>
          <a:p>
            <a:pPr lvl="1" algn="just">
              <a:lnSpc>
                <a:spcPct val="100000"/>
              </a:lnSpc>
              <a:spcAft>
                <a:spcPts val="800"/>
              </a:spcAft>
            </a:pPr>
            <a:r>
              <a:rPr lang="en-US" sz="2200">
                <a:solidFill>
                  <a:srgbClr val="0070C0"/>
                </a:solidFill>
                <a:latin typeface="Arial" panose="020B0604020202020204" pitchFamily="34" charset="0"/>
                <a:cs typeface="Arial" panose="020B0604020202020204" pitchFamily="34" charset="0"/>
              </a:rPr>
              <a:t>Lựa chọn tư thế phù hợp để giảm khó thở</a:t>
            </a:r>
          </a:p>
          <a:p>
            <a:pPr lvl="1" algn="just">
              <a:lnSpc>
                <a:spcPct val="100000"/>
              </a:lnSpc>
              <a:spcAft>
                <a:spcPts val="800"/>
              </a:spcAft>
            </a:pPr>
            <a:r>
              <a:rPr lang="en-US" sz="2200">
                <a:solidFill>
                  <a:srgbClr val="0070C0"/>
                </a:solidFill>
                <a:latin typeface="Arial" panose="020B0604020202020204" pitchFamily="34" charset="0"/>
                <a:cs typeface="Arial" panose="020B0604020202020204" pitchFamily="34" charset="0"/>
              </a:rPr>
              <a:t>Tập thở: thở cơ hoành, thở mím môi, thở theo nhịp</a:t>
            </a:r>
          </a:p>
        </p:txBody>
      </p:sp>
    </p:spTree>
    <p:extLst>
      <p:ext uri="{BB962C8B-B14F-4D97-AF65-F5344CB8AC3E}">
        <p14:creationId xmlns:p14="http://schemas.microsoft.com/office/powerpoint/2010/main" val="147769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4C2637-664D-4438-B6B6-71240D2E6CB5}"/>
              </a:ext>
            </a:extLst>
          </p:cNvPr>
          <p:cNvSpPr>
            <a:spLocks noGrp="1"/>
          </p:cNvSpPr>
          <p:nvPr>
            <p:ph type="title"/>
          </p:nvPr>
        </p:nvSpPr>
        <p:spPr/>
        <p:txBody>
          <a:bodyPr/>
          <a:lstStyle/>
          <a:p>
            <a:r>
              <a:rPr lang="en-US" b="1">
                <a:solidFill>
                  <a:srgbClr val="00B050"/>
                </a:solidFill>
                <a:latin typeface="Arial" panose="020B0604020202020204" pitchFamily="34" charset="0"/>
                <a:cs typeface="Arial" panose="020B0604020202020204" pitchFamily="34" charset="0"/>
              </a:rPr>
              <a:t>NỘI DUNG</a:t>
            </a:r>
          </a:p>
        </p:txBody>
      </p:sp>
      <p:sp>
        <p:nvSpPr>
          <p:cNvPr id="3" name="Content Placeholder 2">
            <a:extLst>
              <a:ext uri="{FF2B5EF4-FFF2-40B4-BE49-F238E27FC236}">
                <a16:creationId xmlns:a16="http://schemas.microsoft.com/office/drawing/2014/main" xmlns="" id="{98D30D89-BD70-4FC8-942B-15A85F94D119}"/>
              </a:ext>
            </a:extLst>
          </p:cNvPr>
          <p:cNvSpPr>
            <a:spLocks noGrp="1"/>
          </p:cNvSpPr>
          <p:nvPr>
            <p:ph idx="1"/>
          </p:nvPr>
        </p:nvSpPr>
        <p:spPr/>
        <p:txBody>
          <a:bodyPr>
            <a:normAutofit/>
          </a:bodyPr>
          <a:lstStyle/>
          <a:p>
            <a:pPr>
              <a:lnSpc>
                <a:spcPct val="200000"/>
              </a:lnSpc>
            </a:pPr>
            <a:r>
              <a:rPr lang="en-US">
                <a:solidFill>
                  <a:srgbClr val="0070C0"/>
                </a:solidFill>
                <a:latin typeface="Arial" panose="020B0604020202020204" pitchFamily="34" charset="0"/>
                <a:cs typeface="Arial" panose="020B0604020202020204" pitchFamily="34" charset="0"/>
              </a:rPr>
              <a:t>ĐẠI </a:t>
            </a:r>
            <a:r>
              <a:rPr lang="en-US" smtClean="0">
                <a:solidFill>
                  <a:srgbClr val="0070C0"/>
                </a:solidFill>
                <a:latin typeface="Arial" panose="020B0604020202020204" pitchFamily="34" charset="0"/>
                <a:cs typeface="Arial" panose="020B0604020202020204" pitchFamily="34" charset="0"/>
              </a:rPr>
              <a:t>CƯƠNG</a:t>
            </a:r>
            <a:endParaRPr lang="en-US">
              <a:solidFill>
                <a:srgbClr val="0070C0"/>
              </a:solidFill>
              <a:latin typeface="Arial" panose="020B0604020202020204" pitchFamily="34" charset="0"/>
              <a:cs typeface="Arial" panose="020B0604020202020204" pitchFamily="34" charset="0"/>
            </a:endParaRPr>
          </a:p>
          <a:p>
            <a:pPr>
              <a:lnSpc>
                <a:spcPct val="200000"/>
              </a:lnSpc>
            </a:pPr>
            <a:r>
              <a:rPr lang="en-US" smtClean="0">
                <a:solidFill>
                  <a:srgbClr val="0070C0"/>
                </a:solidFill>
                <a:latin typeface="Arial" panose="020B0604020202020204" pitchFamily="34" charset="0"/>
                <a:cs typeface="Arial" panose="020B0604020202020204" pitchFamily="34" charset="0"/>
              </a:rPr>
              <a:t>NGUYÊN </a:t>
            </a:r>
            <a:r>
              <a:rPr lang="en-US" smtClean="0">
                <a:solidFill>
                  <a:srgbClr val="0070C0"/>
                </a:solidFill>
                <a:latin typeface="Arial" panose="020B0604020202020204" pitchFamily="34" charset="0"/>
                <a:cs typeface="Arial" panose="020B0604020202020204" pitchFamily="34" charset="0"/>
              </a:rPr>
              <a:t>TẮC PHCN</a:t>
            </a:r>
            <a:endParaRPr lang="en-US">
              <a:solidFill>
                <a:srgbClr val="0070C0"/>
              </a:solidFill>
              <a:latin typeface="Arial" panose="020B0604020202020204" pitchFamily="34" charset="0"/>
              <a:cs typeface="Arial" panose="020B0604020202020204" pitchFamily="34" charset="0"/>
            </a:endParaRPr>
          </a:p>
          <a:p>
            <a:pPr>
              <a:lnSpc>
                <a:spcPct val="200000"/>
              </a:lnSpc>
            </a:pPr>
            <a:r>
              <a:rPr lang="en-US">
                <a:solidFill>
                  <a:srgbClr val="0070C0"/>
                </a:solidFill>
                <a:latin typeface="Arial" panose="020B0604020202020204" pitchFamily="34" charset="0"/>
                <a:cs typeface="Arial" panose="020B0604020202020204" pitchFamily="34" charset="0"/>
              </a:rPr>
              <a:t>CÁC PHƯƠNG PHÁP VÀ KỸ THUẬT </a:t>
            </a:r>
            <a:r>
              <a:rPr lang="en-US" smtClean="0">
                <a:solidFill>
                  <a:srgbClr val="0070C0"/>
                </a:solidFill>
                <a:latin typeface="Arial" panose="020B0604020202020204" pitchFamily="34" charset="0"/>
                <a:cs typeface="Arial" panose="020B0604020202020204" pitchFamily="34" charset="0"/>
              </a:rPr>
              <a:t>PHCN</a:t>
            </a:r>
            <a:endParaRPr lang="en-US">
              <a:solidFill>
                <a:srgbClr val="0070C0"/>
              </a:solidFill>
              <a:latin typeface="Arial" panose="020B0604020202020204" pitchFamily="34" charset="0"/>
              <a:cs typeface="Arial" panose="020B0604020202020204" pitchFamily="34" charset="0"/>
            </a:endParaRPr>
          </a:p>
          <a:p>
            <a:endParaRPr lang="en-US">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62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Autofit/>
          </a:bodyPr>
          <a:lstStyle/>
          <a:p>
            <a:r>
              <a:rPr lang="en-US" sz="3200" b="1">
                <a:solidFill>
                  <a:srgbClr val="00B050"/>
                </a:solidFill>
                <a:latin typeface="Arial" panose="020B0604020202020204" pitchFamily="34" charset="0"/>
                <a:cs typeface="Arial" panose="020B0604020202020204" pitchFamily="34" charset="0"/>
              </a:rPr>
              <a:t>TƯ VẤN GIÁO DỤC SỨC KHỎE</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KIỂM SOÁT KHÓ THỞ</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00000"/>
              </a:lnSpc>
              <a:spcAft>
                <a:spcPts val="800"/>
              </a:spcAft>
            </a:pPr>
            <a:endParaRPr lang="en-US" sz="260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91E9CDF0-9F78-46F0-9212-2DF22875E5A9}"/>
              </a:ext>
            </a:extLst>
          </p:cNvPr>
          <p:cNvPicPr>
            <a:picLocks noChangeAspect="1"/>
          </p:cNvPicPr>
          <p:nvPr/>
        </p:nvPicPr>
        <p:blipFill>
          <a:blip r:embed="rId2"/>
          <a:stretch>
            <a:fillRect/>
          </a:stretch>
        </p:blipFill>
        <p:spPr>
          <a:xfrm>
            <a:off x="838199" y="1630990"/>
            <a:ext cx="2934603" cy="2164633"/>
          </a:xfrm>
          <a:prstGeom prst="rect">
            <a:avLst/>
          </a:prstGeom>
        </p:spPr>
      </p:pic>
      <p:pic>
        <p:nvPicPr>
          <p:cNvPr id="8" name="Picture 7">
            <a:extLst>
              <a:ext uri="{FF2B5EF4-FFF2-40B4-BE49-F238E27FC236}">
                <a16:creationId xmlns:a16="http://schemas.microsoft.com/office/drawing/2014/main" xmlns="" id="{1287CA65-3032-4C65-8FD0-24906BEDC035}"/>
              </a:ext>
            </a:extLst>
          </p:cNvPr>
          <p:cNvPicPr>
            <a:picLocks noChangeAspect="1"/>
          </p:cNvPicPr>
          <p:nvPr/>
        </p:nvPicPr>
        <p:blipFill>
          <a:blip r:embed="rId3"/>
          <a:stretch>
            <a:fillRect/>
          </a:stretch>
        </p:blipFill>
        <p:spPr>
          <a:xfrm>
            <a:off x="3936520" y="1630989"/>
            <a:ext cx="2278561" cy="2164633"/>
          </a:xfrm>
          <a:prstGeom prst="rect">
            <a:avLst/>
          </a:prstGeom>
        </p:spPr>
      </p:pic>
      <p:pic>
        <p:nvPicPr>
          <p:cNvPr id="10" name="Picture 9">
            <a:extLst>
              <a:ext uri="{FF2B5EF4-FFF2-40B4-BE49-F238E27FC236}">
                <a16:creationId xmlns:a16="http://schemas.microsoft.com/office/drawing/2014/main" xmlns="" id="{E252E44B-16EA-48DB-988F-4D362290AD95}"/>
              </a:ext>
            </a:extLst>
          </p:cNvPr>
          <p:cNvPicPr>
            <a:picLocks noChangeAspect="1"/>
          </p:cNvPicPr>
          <p:nvPr/>
        </p:nvPicPr>
        <p:blipFill>
          <a:blip r:embed="rId4"/>
          <a:stretch>
            <a:fillRect/>
          </a:stretch>
        </p:blipFill>
        <p:spPr>
          <a:xfrm>
            <a:off x="6871122" y="1643929"/>
            <a:ext cx="2583429" cy="2145029"/>
          </a:xfrm>
          <a:prstGeom prst="rect">
            <a:avLst/>
          </a:prstGeom>
        </p:spPr>
      </p:pic>
      <p:pic>
        <p:nvPicPr>
          <p:cNvPr id="12" name="Picture 11">
            <a:extLst>
              <a:ext uri="{FF2B5EF4-FFF2-40B4-BE49-F238E27FC236}">
                <a16:creationId xmlns:a16="http://schemas.microsoft.com/office/drawing/2014/main" xmlns="" id="{FAF0840A-DBE0-4A08-96F5-B1658B48D7C2}"/>
              </a:ext>
            </a:extLst>
          </p:cNvPr>
          <p:cNvPicPr>
            <a:picLocks noChangeAspect="1"/>
          </p:cNvPicPr>
          <p:nvPr/>
        </p:nvPicPr>
        <p:blipFill>
          <a:blip r:embed="rId5"/>
          <a:stretch>
            <a:fillRect/>
          </a:stretch>
        </p:blipFill>
        <p:spPr>
          <a:xfrm>
            <a:off x="838199" y="4053823"/>
            <a:ext cx="2508236" cy="2260713"/>
          </a:xfrm>
          <a:prstGeom prst="rect">
            <a:avLst/>
          </a:prstGeom>
        </p:spPr>
      </p:pic>
      <p:pic>
        <p:nvPicPr>
          <p:cNvPr id="14" name="Picture 13">
            <a:extLst>
              <a:ext uri="{FF2B5EF4-FFF2-40B4-BE49-F238E27FC236}">
                <a16:creationId xmlns:a16="http://schemas.microsoft.com/office/drawing/2014/main" xmlns="" id="{1C3F5F39-4642-4F99-A8C2-5C69DA87BA6B}"/>
              </a:ext>
            </a:extLst>
          </p:cNvPr>
          <p:cNvPicPr>
            <a:picLocks noChangeAspect="1"/>
          </p:cNvPicPr>
          <p:nvPr/>
        </p:nvPicPr>
        <p:blipFill>
          <a:blip r:embed="rId6"/>
          <a:stretch>
            <a:fillRect/>
          </a:stretch>
        </p:blipFill>
        <p:spPr>
          <a:xfrm>
            <a:off x="4223840" y="4053823"/>
            <a:ext cx="2149757" cy="2260713"/>
          </a:xfrm>
          <a:prstGeom prst="rect">
            <a:avLst/>
          </a:prstGeom>
        </p:spPr>
      </p:pic>
      <p:pic>
        <p:nvPicPr>
          <p:cNvPr id="16" name="Picture 15">
            <a:extLst>
              <a:ext uri="{FF2B5EF4-FFF2-40B4-BE49-F238E27FC236}">
                <a16:creationId xmlns:a16="http://schemas.microsoft.com/office/drawing/2014/main" xmlns="" id="{280A8AD6-3929-4206-92AB-27B2F085D23D}"/>
              </a:ext>
            </a:extLst>
          </p:cNvPr>
          <p:cNvPicPr>
            <a:picLocks noChangeAspect="1"/>
          </p:cNvPicPr>
          <p:nvPr/>
        </p:nvPicPr>
        <p:blipFill>
          <a:blip r:embed="rId7"/>
          <a:stretch>
            <a:fillRect/>
          </a:stretch>
        </p:blipFill>
        <p:spPr>
          <a:xfrm>
            <a:off x="7398733" y="4056845"/>
            <a:ext cx="1732289" cy="2314452"/>
          </a:xfrm>
          <a:prstGeom prst="rect">
            <a:avLst/>
          </a:prstGeom>
        </p:spPr>
      </p:pic>
      <p:sp>
        <p:nvSpPr>
          <p:cNvPr id="17" name="TextBox 16">
            <a:extLst>
              <a:ext uri="{FF2B5EF4-FFF2-40B4-BE49-F238E27FC236}">
                <a16:creationId xmlns:a16="http://schemas.microsoft.com/office/drawing/2014/main" xmlns="" id="{FAC562DB-E3D0-4B26-AF15-19D7F9048C4E}"/>
              </a:ext>
            </a:extLst>
          </p:cNvPr>
          <p:cNvSpPr txBox="1"/>
          <p:nvPr/>
        </p:nvSpPr>
        <p:spPr>
          <a:xfrm>
            <a:off x="1742536" y="6415831"/>
            <a:ext cx="6625087" cy="369332"/>
          </a:xfrm>
          <a:prstGeom prst="rect">
            <a:avLst/>
          </a:prstGeom>
          <a:noFill/>
        </p:spPr>
        <p:txBody>
          <a:bodyPr wrap="square" rtlCol="0">
            <a:spAutoFit/>
          </a:bodyPr>
          <a:lstStyle/>
          <a:p>
            <a:r>
              <a:rPr lang="en-US">
                <a:solidFill>
                  <a:srgbClr val="0070C0"/>
                </a:solidFill>
                <a:latin typeface="Arial" panose="020B0604020202020204" pitchFamily="34" charset="0"/>
                <a:cs typeface="Arial" panose="020B0604020202020204" pitchFamily="34" charset="0"/>
              </a:rPr>
              <a:t>Các tư thế của người bệnh làm giảm khó thở</a:t>
            </a:r>
          </a:p>
        </p:txBody>
      </p:sp>
    </p:spTree>
    <p:extLst>
      <p:ext uri="{BB962C8B-B14F-4D97-AF65-F5344CB8AC3E}">
        <p14:creationId xmlns:p14="http://schemas.microsoft.com/office/powerpoint/2010/main" val="3666829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Autofit/>
          </a:bodyPr>
          <a:lstStyle/>
          <a:p>
            <a:r>
              <a:rPr lang="en-US" sz="3200" b="1">
                <a:solidFill>
                  <a:srgbClr val="00B050"/>
                </a:solidFill>
                <a:latin typeface="Arial" panose="020B0604020202020204" pitchFamily="34" charset="0"/>
                <a:cs typeface="Arial" panose="020B0604020202020204" pitchFamily="34" charset="0"/>
              </a:rPr>
              <a:t>TƯ VẤN GIÁO DỤC SỨC KHỎE</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KIỂM SOÁT KHÓ THỞ</a:t>
            </a:r>
          </a:p>
        </p:txBody>
      </p:sp>
      <p:pic>
        <p:nvPicPr>
          <p:cNvPr id="11" name="Content Placeholder 10">
            <a:extLst>
              <a:ext uri="{FF2B5EF4-FFF2-40B4-BE49-F238E27FC236}">
                <a16:creationId xmlns:a16="http://schemas.microsoft.com/office/drawing/2014/main" xmlns="" id="{35F94D6C-EE7E-4D00-92B0-CF1E2B2B5A3C}"/>
              </a:ext>
            </a:extLst>
          </p:cNvPr>
          <p:cNvPicPr>
            <a:picLocks noGrp="1" noChangeAspect="1"/>
          </p:cNvPicPr>
          <p:nvPr>
            <p:ph idx="1"/>
          </p:nvPr>
        </p:nvPicPr>
        <p:blipFill>
          <a:blip r:embed="rId3"/>
          <a:stretch>
            <a:fillRect/>
          </a:stretch>
        </p:blipFill>
        <p:spPr>
          <a:xfrm>
            <a:off x="838201" y="1630990"/>
            <a:ext cx="3078191" cy="2199138"/>
          </a:xfrm>
          <a:prstGeom prst="rect">
            <a:avLst/>
          </a:prstGeom>
        </p:spPr>
      </p:pic>
      <p:graphicFrame>
        <p:nvGraphicFramePr>
          <p:cNvPr id="13" name="Object 12">
            <a:extLst>
              <a:ext uri="{FF2B5EF4-FFF2-40B4-BE49-F238E27FC236}">
                <a16:creationId xmlns:a16="http://schemas.microsoft.com/office/drawing/2014/main" xmlns="" id="{E54584A2-376F-4CF2-844B-BC1C6A33BFAF}"/>
              </a:ext>
            </a:extLst>
          </p:cNvPr>
          <p:cNvGraphicFramePr>
            <a:graphicFrameLocks noChangeAspect="1"/>
          </p:cNvGraphicFramePr>
          <p:nvPr/>
        </p:nvGraphicFramePr>
        <p:xfrm>
          <a:off x="838200" y="3830128"/>
          <a:ext cx="3078192" cy="2863887"/>
        </p:xfrm>
        <a:graphic>
          <a:graphicData uri="http://schemas.openxmlformats.org/presentationml/2006/ole">
            <mc:AlternateContent xmlns:mc="http://schemas.openxmlformats.org/markup-compatibility/2006">
              <mc:Choice xmlns:v="urn:schemas-microsoft-com:vml" Requires="v">
                <p:oleObj spid="_x0000_s1031" name="Bitmap Image" r:id="rId4" imgW="3142857" imgH="4761905" progId="Paint.Picture">
                  <p:embed/>
                </p:oleObj>
              </mc:Choice>
              <mc:Fallback>
                <p:oleObj name="Bitmap Image" r:id="rId4" imgW="3142857" imgH="4761905" progId="Paint.Picture">
                  <p:embed/>
                  <p:pic>
                    <p:nvPicPr>
                      <p:cNvPr id="13" name="Object 12">
                        <a:extLst>
                          <a:ext uri="{FF2B5EF4-FFF2-40B4-BE49-F238E27FC236}">
                            <a16:creationId xmlns:a16="http://schemas.microsoft.com/office/drawing/2014/main" xmlns="" id="{E54584A2-376F-4CF2-844B-BC1C6A33B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830128"/>
                        <a:ext cx="3078192" cy="2863887"/>
                      </a:xfrm>
                      <a:prstGeom prst="rect">
                        <a:avLst/>
                      </a:prstGeom>
                      <a:noFill/>
                    </p:spPr>
                  </p:pic>
                </p:oleObj>
              </mc:Fallback>
            </mc:AlternateContent>
          </a:graphicData>
        </a:graphic>
      </p:graphicFrame>
      <p:pic>
        <p:nvPicPr>
          <p:cNvPr id="7" name="Picture 6">
            <a:extLst>
              <a:ext uri="{FF2B5EF4-FFF2-40B4-BE49-F238E27FC236}">
                <a16:creationId xmlns:a16="http://schemas.microsoft.com/office/drawing/2014/main" xmlns="" id="{5B7FEBDE-6A1E-42D3-8692-D1F48F7755D3}"/>
              </a:ext>
            </a:extLst>
          </p:cNvPr>
          <p:cNvPicPr>
            <a:picLocks noChangeAspect="1"/>
          </p:cNvPicPr>
          <p:nvPr/>
        </p:nvPicPr>
        <p:blipFill>
          <a:blip r:embed="rId6"/>
          <a:stretch>
            <a:fillRect/>
          </a:stretch>
        </p:blipFill>
        <p:spPr>
          <a:xfrm>
            <a:off x="4967287" y="1630989"/>
            <a:ext cx="4264353" cy="3130791"/>
          </a:xfrm>
          <a:prstGeom prst="rect">
            <a:avLst/>
          </a:prstGeom>
        </p:spPr>
      </p:pic>
      <p:sp>
        <p:nvSpPr>
          <p:cNvPr id="9" name="TextBox 8">
            <a:extLst>
              <a:ext uri="{FF2B5EF4-FFF2-40B4-BE49-F238E27FC236}">
                <a16:creationId xmlns:a16="http://schemas.microsoft.com/office/drawing/2014/main" xmlns="" id="{024E263E-D2CA-449F-B098-1F38C75FC6CD}"/>
              </a:ext>
            </a:extLst>
          </p:cNvPr>
          <p:cNvSpPr txBox="1"/>
          <p:nvPr/>
        </p:nvSpPr>
        <p:spPr>
          <a:xfrm>
            <a:off x="5106838" y="5072332"/>
            <a:ext cx="5624422" cy="1287532"/>
          </a:xfrm>
          <a:prstGeom prst="rect">
            <a:avLst/>
          </a:prstGeom>
          <a:noFill/>
        </p:spPr>
        <p:txBody>
          <a:bodyPr wrap="square" rtlCol="0">
            <a:spAutoFit/>
          </a:bodyPr>
          <a:lstStyle/>
          <a:p>
            <a:pPr>
              <a:lnSpc>
                <a:spcPct val="150000"/>
              </a:lnSpc>
            </a:pPr>
            <a:r>
              <a:rPr lang="en-US">
                <a:solidFill>
                  <a:srgbClr val="0070C0"/>
                </a:solidFill>
                <a:latin typeface="Arial" panose="020B0604020202020204" pitchFamily="34" charset="0"/>
                <a:cs typeface="Arial" panose="020B0604020202020204" pitchFamily="34" charset="0"/>
              </a:rPr>
              <a:t>Thở theo nhịp:</a:t>
            </a:r>
          </a:p>
          <a:p>
            <a:pPr marL="285750" indent="-285750">
              <a:lnSpc>
                <a:spcPct val="150000"/>
              </a:lnSpc>
              <a:buFontTx/>
              <a:buChar char="-"/>
            </a:pPr>
            <a:r>
              <a:rPr lang="en-US">
                <a:solidFill>
                  <a:srgbClr val="0070C0"/>
                </a:solidFill>
                <a:latin typeface="Arial" panose="020B0604020202020204" pitchFamily="34" charset="0"/>
                <a:cs typeface="Arial" panose="020B0604020202020204" pitchFamily="34" charset="0"/>
              </a:rPr>
              <a:t>Hít vào trước khi thực hiện hoạt động gắng sức</a:t>
            </a:r>
          </a:p>
          <a:p>
            <a:pPr marL="285750" indent="-285750">
              <a:lnSpc>
                <a:spcPct val="150000"/>
              </a:lnSpc>
              <a:buFontTx/>
              <a:buChar char="-"/>
            </a:pPr>
            <a:r>
              <a:rPr lang="en-US">
                <a:solidFill>
                  <a:srgbClr val="0070C0"/>
                </a:solidFill>
                <a:latin typeface="Arial" panose="020B0604020202020204" pitchFamily="34" charset="0"/>
                <a:cs typeface="Arial" panose="020B0604020202020204" pitchFamily="34" charset="0"/>
              </a:rPr>
              <a:t>Thở ra trong khi thực hiện hoạt động gắng sức</a:t>
            </a:r>
          </a:p>
        </p:txBody>
      </p:sp>
    </p:spTree>
    <p:extLst>
      <p:ext uri="{BB962C8B-B14F-4D97-AF65-F5344CB8AC3E}">
        <p14:creationId xmlns:p14="http://schemas.microsoft.com/office/powerpoint/2010/main" val="170972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ĐƠN VỊ ICU VÀ CÁC KHOA ĐIỀU TRỊ LÂM SÀNG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1932317"/>
            <a:ext cx="10515600" cy="4668180"/>
          </a:xfrm>
        </p:spPr>
        <p:txBody>
          <a:bodyPr/>
          <a:lstStyle/>
          <a:p>
            <a:endParaRPr lang="en-US">
              <a:solidFill>
                <a:srgbClr val="0070C0"/>
              </a:solidFill>
              <a:latin typeface="Arial" panose="020B0604020202020204" pitchFamily="34" charset="0"/>
              <a:cs typeface="Arial" panose="020B0604020202020204" pitchFamily="34" charset="0"/>
            </a:endParaRPr>
          </a:p>
          <a:p>
            <a:endParaRPr lang="en-US">
              <a:solidFill>
                <a:srgbClr val="0070C0"/>
              </a:solidFill>
              <a:latin typeface="Arial" panose="020B0604020202020204" pitchFamily="34" charset="0"/>
              <a:cs typeface="Arial" panose="020B0604020202020204" pitchFamily="34" charset="0"/>
            </a:endParaRPr>
          </a:p>
          <a:p>
            <a:endParaRPr lang="en-US">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83411" y="1519888"/>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TỐNG THẢI ĐỜM</a:t>
            </a:r>
          </a:p>
        </p:txBody>
      </p:sp>
      <p:pic>
        <p:nvPicPr>
          <p:cNvPr id="8" name="Picture 7">
            <a:extLst>
              <a:ext uri="{FF2B5EF4-FFF2-40B4-BE49-F238E27FC236}">
                <a16:creationId xmlns:a16="http://schemas.microsoft.com/office/drawing/2014/main" xmlns="" id="{02682A33-2C18-421B-93D4-BEE46248650D}"/>
              </a:ext>
            </a:extLst>
          </p:cNvPr>
          <p:cNvPicPr>
            <a:picLocks noChangeAspect="1"/>
          </p:cNvPicPr>
          <p:nvPr/>
        </p:nvPicPr>
        <p:blipFill>
          <a:blip r:embed="rId2"/>
          <a:stretch>
            <a:fillRect/>
          </a:stretch>
        </p:blipFill>
        <p:spPr>
          <a:xfrm>
            <a:off x="838200" y="1889220"/>
            <a:ext cx="2743200" cy="2418872"/>
          </a:xfrm>
          <a:prstGeom prst="rect">
            <a:avLst/>
          </a:prstGeom>
        </p:spPr>
      </p:pic>
      <p:sp>
        <p:nvSpPr>
          <p:cNvPr id="10" name="TextBox 9">
            <a:extLst>
              <a:ext uri="{FF2B5EF4-FFF2-40B4-BE49-F238E27FC236}">
                <a16:creationId xmlns:a16="http://schemas.microsoft.com/office/drawing/2014/main" xmlns="" id="{4CACF95D-9C77-4FFF-BCF8-29BA8A132C7A}"/>
              </a:ext>
            </a:extLst>
          </p:cNvPr>
          <p:cNvSpPr txBox="1"/>
          <p:nvPr/>
        </p:nvSpPr>
        <p:spPr>
          <a:xfrm>
            <a:off x="983411" y="6507077"/>
            <a:ext cx="9747849" cy="400110"/>
          </a:xfrm>
          <a:prstGeom prst="rect">
            <a:avLst/>
          </a:prstGeom>
          <a:noFill/>
        </p:spPr>
        <p:txBody>
          <a:bodyPr wrap="square" rtlCol="0">
            <a:spAutoFit/>
          </a:bodyPr>
          <a:lstStyle/>
          <a:p>
            <a:r>
              <a:rPr lang="en-US" sz="1000">
                <a:effectLst/>
                <a:latin typeface="Times New Roman" panose="02020603050405020304" pitchFamily="18" charset="0"/>
                <a:ea typeface="Calibri" panose="020F0502020204030204" pitchFamily="34" charset="0"/>
              </a:rPr>
              <a:t>Coppo A, et al. Feasibility and physiological effects of prone positioning in non-intubated patients with acute respiratory failure due to COVID-19 (PRON-COVID): a prospective cohort study. Lancet Respir Med. 2020 Aug;8(8):765-774</a:t>
            </a:r>
            <a:endParaRPr lang="en-US" sz="1000"/>
          </a:p>
        </p:txBody>
      </p:sp>
      <p:pic>
        <p:nvPicPr>
          <p:cNvPr id="11" name="Picture 10">
            <a:extLst>
              <a:ext uri="{FF2B5EF4-FFF2-40B4-BE49-F238E27FC236}">
                <a16:creationId xmlns:a16="http://schemas.microsoft.com/office/drawing/2014/main" xmlns="" id="{7E194B82-9440-41E0-8EB9-8C0070D30A5B}"/>
              </a:ext>
            </a:extLst>
          </p:cNvPr>
          <p:cNvPicPr>
            <a:picLocks noChangeAspect="1"/>
          </p:cNvPicPr>
          <p:nvPr/>
        </p:nvPicPr>
        <p:blipFill>
          <a:blip r:embed="rId3"/>
          <a:stretch>
            <a:fillRect/>
          </a:stretch>
        </p:blipFill>
        <p:spPr>
          <a:xfrm>
            <a:off x="4056286" y="1932316"/>
            <a:ext cx="2039714" cy="2401599"/>
          </a:xfrm>
          <a:prstGeom prst="rect">
            <a:avLst/>
          </a:prstGeom>
        </p:spPr>
      </p:pic>
      <p:sp>
        <p:nvSpPr>
          <p:cNvPr id="12" name="TextBox 11">
            <a:extLst>
              <a:ext uri="{FF2B5EF4-FFF2-40B4-BE49-F238E27FC236}">
                <a16:creationId xmlns:a16="http://schemas.microsoft.com/office/drawing/2014/main" xmlns="" id="{10E7EB39-3231-4374-8689-975E6CD0E900}"/>
              </a:ext>
            </a:extLst>
          </p:cNvPr>
          <p:cNvSpPr txBox="1"/>
          <p:nvPr/>
        </p:nvSpPr>
        <p:spPr>
          <a:xfrm>
            <a:off x="983411" y="4727275"/>
            <a:ext cx="2597989"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dẫn lưu tư thế</a:t>
            </a:r>
          </a:p>
        </p:txBody>
      </p:sp>
      <p:sp>
        <p:nvSpPr>
          <p:cNvPr id="13" name="TextBox 12">
            <a:extLst>
              <a:ext uri="{FF2B5EF4-FFF2-40B4-BE49-F238E27FC236}">
                <a16:creationId xmlns:a16="http://schemas.microsoft.com/office/drawing/2014/main" xmlns="" id="{05D5EB96-9919-4C0E-89B1-36EA56D7159C}"/>
              </a:ext>
            </a:extLst>
          </p:cNvPr>
          <p:cNvSpPr txBox="1"/>
          <p:nvPr/>
        </p:nvSpPr>
        <p:spPr>
          <a:xfrm>
            <a:off x="4047659" y="4727275"/>
            <a:ext cx="2597989"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nằm sấp</a:t>
            </a:r>
          </a:p>
        </p:txBody>
      </p:sp>
      <p:pic>
        <p:nvPicPr>
          <p:cNvPr id="15" name="Picture 14">
            <a:extLst>
              <a:ext uri="{FF2B5EF4-FFF2-40B4-BE49-F238E27FC236}">
                <a16:creationId xmlns:a16="http://schemas.microsoft.com/office/drawing/2014/main" xmlns="" id="{E7A2F2C3-7645-4DA3-BCD2-087D7667ACB9}"/>
              </a:ext>
            </a:extLst>
          </p:cNvPr>
          <p:cNvPicPr>
            <a:picLocks noChangeAspect="1"/>
          </p:cNvPicPr>
          <p:nvPr/>
        </p:nvPicPr>
        <p:blipFill>
          <a:blip r:embed="rId4"/>
          <a:stretch>
            <a:fillRect/>
          </a:stretch>
        </p:blipFill>
        <p:spPr>
          <a:xfrm>
            <a:off x="6533325" y="1932316"/>
            <a:ext cx="3474528" cy="2320985"/>
          </a:xfrm>
          <a:prstGeom prst="rect">
            <a:avLst/>
          </a:prstGeom>
        </p:spPr>
      </p:pic>
      <p:sp>
        <p:nvSpPr>
          <p:cNvPr id="16" name="TextBox 15">
            <a:extLst>
              <a:ext uri="{FF2B5EF4-FFF2-40B4-BE49-F238E27FC236}">
                <a16:creationId xmlns:a16="http://schemas.microsoft.com/office/drawing/2014/main" xmlns="" id="{9DC17776-898E-4B5B-9333-FA1E544132E3}"/>
              </a:ext>
            </a:extLst>
          </p:cNvPr>
          <p:cNvSpPr txBox="1"/>
          <p:nvPr/>
        </p:nvSpPr>
        <p:spPr>
          <a:xfrm>
            <a:off x="6533325" y="4724398"/>
            <a:ext cx="3474528"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vỗ, rung lồng ngực</a:t>
            </a:r>
          </a:p>
        </p:txBody>
      </p:sp>
    </p:spTree>
    <p:extLst>
      <p:ext uri="{BB962C8B-B14F-4D97-AF65-F5344CB8AC3E}">
        <p14:creationId xmlns:p14="http://schemas.microsoft.com/office/powerpoint/2010/main" val="3206391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ĐƠN VỊ ICU VÀ CÁC KHOA ĐIỀU TRỊ LÂM SÀNG</a:t>
            </a:r>
          </a:p>
        </p:txBody>
      </p:sp>
      <p:pic>
        <p:nvPicPr>
          <p:cNvPr id="7" name="Content Placeholder 6">
            <a:extLst>
              <a:ext uri="{FF2B5EF4-FFF2-40B4-BE49-F238E27FC236}">
                <a16:creationId xmlns:a16="http://schemas.microsoft.com/office/drawing/2014/main" xmlns="" id="{CACB11D3-08E3-4D40-AD3C-C3713626E70B}"/>
              </a:ext>
            </a:extLst>
          </p:cNvPr>
          <p:cNvPicPr>
            <a:picLocks noGrp="1" noChangeAspect="1"/>
          </p:cNvPicPr>
          <p:nvPr>
            <p:ph idx="1"/>
          </p:nvPr>
        </p:nvPicPr>
        <p:blipFill>
          <a:blip r:embed="rId2"/>
          <a:stretch>
            <a:fillRect/>
          </a:stretch>
        </p:blipFill>
        <p:spPr>
          <a:xfrm>
            <a:off x="983411" y="2193012"/>
            <a:ext cx="2352675" cy="2076450"/>
          </a:xfrm>
        </p:spPr>
      </p:pic>
      <p:sp>
        <p:nvSpPr>
          <p:cNvPr id="6" name="TextBox 5">
            <a:extLst>
              <a:ext uri="{FF2B5EF4-FFF2-40B4-BE49-F238E27FC236}">
                <a16:creationId xmlns:a16="http://schemas.microsoft.com/office/drawing/2014/main" xmlns="" id="{C9C9A563-0E46-49C3-8D07-1E1B390180B7}"/>
              </a:ext>
            </a:extLst>
          </p:cNvPr>
          <p:cNvSpPr txBox="1"/>
          <p:nvPr/>
        </p:nvSpPr>
        <p:spPr>
          <a:xfrm>
            <a:off x="983411" y="1519888"/>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TỐNG THẢI ĐỜM</a:t>
            </a:r>
          </a:p>
        </p:txBody>
      </p:sp>
      <p:pic>
        <p:nvPicPr>
          <p:cNvPr id="12" name="Picture 11">
            <a:extLst>
              <a:ext uri="{FF2B5EF4-FFF2-40B4-BE49-F238E27FC236}">
                <a16:creationId xmlns:a16="http://schemas.microsoft.com/office/drawing/2014/main" xmlns="" id="{5737073A-141B-4957-980F-5EA788F0A462}"/>
              </a:ext>
            </a:extLst>
          </p:cNvPr>
          <p:cNvPicPr>
            <a:picLocks noChangeAspect="1"/>
          </p:cNvPicPr>
          <p:nvPr/>
        </p:nvPicPr>
        <p:blipFill>
          <a:blip r:embed="rId3"/>
          <a:stretch>
            <a:fillRect/>
          </a:stretch>
        </p:blipFill>
        <p:spPr>
          <a:xfrm>
            <a:off x="3947573" y="2249728"/>
            <a:ext cx="2936306" cy="2038350"/>
          </a:xfrm>
          <a:prstGeom prst="rect">
            <a:avLst/>
          </a:prstGeom>
        </p:spPr>
      </p:pic>
      <p:sp>
        <p:nvSpPr>
          <p:cNvPr id="13" name="TextBox 12">
            <a:extLst>
              <a:ext uri="{FF2B5EF4-FFF2-40B4-BE49-F238E27FC236}">
                <a16:creationId xmlns:a16="http://schemas.microsoft.com/office/drawing/2014/main" xmlns="" id="{CE2AFEEE-89C4-424E-9750-A7800BCAC332}"/>
              </a:ext>
            </a:extLst>
          </p:cNvPr>
          <p:cNvSpPr txBox="1"/>
          <p:nvPr/>
        </p:nvSpPr>
        <p:spPr>
          <a:xfrm>
            <a:off x="810883" y="4830791"/>
            <a:ext cx="2622428"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thở có trợ giúp</a:t>
            </a:r>
          </a:p>
        </p:txBody>
      </p:sp>
      <p:sp>
        <p:nvSpPr>
          <p:cNvPr id="15" name="TextBox 14">
            <a:extLst>
              <a:ext uri="{FF2B5EF4-FFF2-40B4-BE49-F238E27FC236}">
                <a16:creationId xmlns:a16="http://schemas.microsoft.com/office/drawing/2014/main" xmlns="" id="{6C39BEAF-E6E4-4177-A355-B0E685524E4C}"/>
              </a:ext>
            </a:extLst>
          </p:cNvPr>
          <p:cNvSpPr txBox="1"/>
          <p:nvPr/>
        </p:nvSpPr>
        <p:spPr>
          <a:xfrm>
            <a:off x="3593620" y="4830791"/>
            <a:ext cx="3928613"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vỗ rung lồng ngực với máy</a:t>
            </a:r>
          </a:p>
        </p:txBody>
      </p:sp>
      <p:pic>
        <p:nvPicPr>
          <p:cNvPr id="16" name="Picture 15">
            <a:extLst>
              <a:ext uri="{FF2B5EF4-FFF2-40B4-BE49-F238E27FC236}">
                <a16:creationId xmlns:a16="http://schemas.microsoft.com/office/drawing/2014/main" xmlns="" id="{B1DF9479-5292-42BE-9FFA-CE945F78A748}"/>
              </a:ext>
            </a:extLst>
          </p:cNvPr>
          <p:cNvPicPr>
            <a:picLocks noChangeAspect="1"/>
          </p:cNvPicPr>
          <p:nvPr/>
        </p:nvPicPr>
        <p:blipFill>
          <a:blip r:embed="rId4"/>
          <a:stretch>
            <a:fillRect/>
          </a:stretch>
        </p:blipFill>
        <p:spPr>
          <a:xfrm>
            <a:off x="8108830" y="2249728"/>
            <a:ext cx="2480747" cy="2127556"/>
          </a:xfrm>
          <a:prstGeom prst="rect">
            <a:avLst/>
          </a:prstGeom>
        </p:spPr>
      </p:pic>
      <p:sp>
        <p:nvSpPr>
          <p:cNvPr id="17" name="TextBox 16">
            <a:extLst>
              <a:ext uri="{FF2B5EF4-FFF2-40B4-BE49-F238E27FC236}">
                <a16:creationId xmlns:a16="http://schemas.microsoft.com/office/drawing/2014/main" xmlns="" id="{04650E34-99E7-4F7E-873C-442EB4D68775}"/>
              </a:ext>
            </a:extLst>
          </p:cNvPr>
          <p:cNvSpPr txBox="1"/>
          <p:nvPr/>
        </p:nvSpPr>
        <p:spPr>
          <a:xfrm>
            <a:off x="7571611" y="4803238"/>
            <a:ext cx="4212072"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vỗ rung trong lồng ngực (IPV)</a:t>
            </a:r>
          </a:p>
        </p:txBody>
      </p:sp>
    </p:spTree>
    <p:extLst>
      <p:ext uri="{BB962C8B-B14F-4D97-AF65-F5344CB8AC3E}">
        <p14:creationId xmlns:p14="http://schemas.microsoft.com/office/powerpoint/2010/main" val="257556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ĐƠN VỊ ICU VÀ CÁC KHOA ĐIỀU TRỊ LÂM SÀNG</a:t>
            </a: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83411" y="1519888"/>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TỐNG THẢI ĐỜM</a:t>
            </a:r>
          </a:p>
        </p:txBody>
      </p:sp>
      <p:sp>
        <p:nvSpPr>
          <p:cNvPr id="13" name="TextBox 12">
            <a:extLst>
              <a:ext uri="{FF2B5EF4-FFF2-40B4-BE49-F238E27FC236}">
                <a16:creationId xmlns:a16="http://schemas.microsoft.com/office/drawing/2014/main" xmlns="" id="{CE2AFEEE-89C4-424E-9750-A7800BCAC332}"/>
              </a:ext>
            </a:extLst>
          </p:cNvPr>
          <p:cNvSpPr txBox="1"/>
          <p:nvPr/>
        </p:nvSpPr>
        <p:spPr>
          <a:xfrm>
            <a:off x="810883" y="4830791"/>
            <a:ext cx="2622428" cy="646331"/>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huy động phế nang bằng tay</a:t>
            </a:r>
          </a:p>
        </p:txBody>
      </p:sp>
      <p:sp>
        <p:nvSpPr>
          <p:cNvPr id="15" name="TextBox 14">
            <a:extLst>
              <a:ext uri="{FF2B5EF4-FFF2-40B4-BE49-F238E27FC236}">
                <a16:creationId xmlns:a16="http://schemas.microsoft.com/office/drawing/2014/main" xmlns="" id="{6C39BEAF-E6E4-4177-A355-B0E685524E4C}"/>
              </a:ext>
            </a:extLst>
          </p:cNvPr>
          <p:cNvSpPr txBox="1"/>
          <p:nvPr/>
        </p:nvSpPr>
        <p:spPr>
          <a:xfrm>
            <a:off x="4620390" y="4803238"/>
            <a:ext cx="2901843"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thở với dụng cụ</a:t>
            </a:r>
          </a:p>
        </p:txBody>
      </p:sp>
      <p:sp>
        <p:nvSpPr>
          <p:cNvPr id="17" name="TextBox 16">
            <a:extLst>
              <a:ext uri="{FF2B5EF4-FFF2-40B4-BE49-F238E27FC236}">
                <a16:creationId xmlns:a16="http://schemas.microsoft.com/office/drawing/2014/main" xmlns="" id="{04650E34-99E7-4F7E-873C-442EB4D68775}"/>
              </a:ext>
            </a:extLst>
          </p:cNvPr>
          <p:cNvSpPr txBox="1"/>
          <p:nvPr/>
        </p:nvSpPr>
        <p:spPr>
          <a:xfrm>
            <a:off x="8074325" y="4784624"/>
            <a:ext cx="3928613"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thở chu kỳ chủ động</a:t>
            </a:r>
          </a:p>
        </p:txBody>
      </p:sp>
      <p:pic>
        <p:nvPicPr>
          <p:cNvPr id="14" name="Picture 13">
            <a:extLst>
              <a:ext uri="{FF2B5EF4-FFF2-40B4-BE49-F238E27FC236}">
                <a16:creationId xmlns:a16="http://schemas.microsoft.com/office/drawing/2014/main" xmlns="" id="{534C1ECA-AF16-4FD3-841D-F97D8C774C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883" y="2188583"/>
            <a:ext cx="3245173" cy="2099495"/>
          </a:xfrm>
          <a:prstGeom prst="rect">
            <a:avLst/>
          </a:prstGeom>
          <a:noFill/>
          <a:ln>
            <a:noFill/>
          </a:ln>
        </p:spPr>
      </p:pic>
      <p:pic>
        <p:nvPicPr>
          <p:cNvPr id="8" name="Picture 7">
            <a:extLst>
              <a:ext uri="{FF2B5EF4-FFF2-40B4-BE49-F238E27FC236}">
                <a16:creationId xmlns:a16="http://schemas.microsoft.com/office/drawing/2014/main" xmlns="" id="{B4582B3F-77CB-4403-AF6D-CD703E30F0D6}"/>
              </a:ext>
            </a:extLst>
          </p:cNvPr>
          <p:cNvPicPr>
            <a:picLocks noChangeAspect="1"/>
          </p:cNvPicPr>
          <p:nvPr/>
        </p:nvPicPr>
        <p:blipFill>
          <a:blip r:embed="rId3"/>
          <a:stretch>
            <a:fillRect/>
          </a:stretch>
        </p:blipFill>
        <p:spPr>
          <a:xfrm>
            <a:off x="4556626" y="2194543"/>
            <a:ext cx="2901843" cy="2177818"/>
          </a:xfrm>
          <a:prstGeom prst="rect">
            <a:avLst/>
          </a:prstGeom>
        </p:spPr>
      </p:pic>
      <p:pic>
        <p:nvPicPr>
          <p:cNvPr id="10" name="Picture 9">
            <a:extLst>
              <a:ext uri="{FF2B5EF4-FFF2-40B4-BE49-F238E27FC236}">
                <a16:creationId xmlns:a16="http://schemas.microsoft.com/office/drawing/2014/main" xmlns="" id="{37AABC05-50B3-42B5-9860-927DB1A42DAD}"/>
              </a:ext>
            </a:extLst>
          </p:cNvPr>
          <p:cNvPicPr>
            <a:picLocks noChangeAspect="1"/>
          </p:cNvPicPr>
          <p:nvPr/>
        </p:nvPicPr>
        <p:blipFill>
          <a:blip r:embed="rId4"/>
          <a:stretch>
            <a:fillRect/>
          </a:stretch>
        </p:blipFill>
        <p:spPr>
          <a:xfrm>
            <a:off x="8351925" y="2073376"/>
            <a:ext cx="2701387" cy="2569634"/>
          </a:xfrm>
          <a:prstGeom prst="rect">
            <a:avLst/>
          </a:prstGeom>
        </p:spPr>
      </p:pic>
    </p:spTree>
    <p:extLst>
      <p:ext uri="{BB962C8B-B14F-4D97-AF65-F5344CB8AC3E}">
        <p14:creationId xmlns:p14="http://schemas.microsoft.com/office/powerpoint/2010/main" val="1272140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ĐƠN VỊ ICU VÀ CÁC KHOA ĐIỀU TRỊ LÂM SÀNG</a:t>
            </a: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83411" y="1519888"/>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TẬP CƠ HÔ HẤP</a:t>
            </a:r>
          </a:p>
        </p:txBody>
      </p:sp>
      <p:sp>
        <p:nvSpPr>
          <p:cNvPr id="13" name="TextBox 12">
            <a:extLst>
              <a:ext uri="{FF2B5EF4-FFF2-40B4-BE49-F238E27FC236}">
                <a16:creationId xmlns:a16="http://schemas.microsoft.com/office/drawing/2014/main" xmlns="" id="{CE2AFEEE-89C4-424E-9750-A7800BCAC332}"/>
              </a:ext>
            </a:extLst>
          </p:cNvPr>
          <p:cNvSpPr txBox="1"/>
          <p:nvPr/>
        </p:nvSpPr>
        <p:spPr>
          <a:xfrm>
            <a:off x="362309" y="4830791"/>
            <a:ext cx="3817908" cy="1077218"/>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a:t>
            </a:r>
            <a:r>
              <a:rPr lang="en-US" smtClean="0">
                <a:solidFill>
                  <a:srgbClr val="002060"/>
                </a:solidFill>
                <a:latin typeface="Arial" panose="020B0604020202020204" pitchFamily="34" charset="0"/>
                <a:cs typeface="Arial" panose="020B0604020202020204" pitchFamily="34" charset="0"/>
              </a:rPr>
              <a:t>tập cơ </a:t>
            </a:r>
            <a:r>
              <a:rPr lang="en-US">
                <a:solidFill>
                  <a:srgbClr val="002060"/>
                </a:solidFill>
                <a:latin typeface="Arial" panose="020B0604020202020204" pitchFamily="34" charset="0"/>
                <a:cs typeface="Arial" panose="020B0604020202020204" pitchFamily="34" charset="0"/>
              </a:rPr>
              <a:t>hô hấp cho người bệnh thở máy</a:t>
            </a:r>
          </a:p>
          <a:p>
            <a:pPr marL="285750" indent="-285750">
              <a:buFont typeface="Arial" panose="020B0604020202020204" pitchFamily="34" charset="0"/>
              <a:buChar char="•"/>
            </a:pPr>
            <a:r>
              <a:rPr lang="en-US" sz="1400">
                <a:solidFill>
                  <a:srgbClr val="002060"/>
                </a:solidFill>
                <a:latin typeface="Arial" panose="020B0604020202020204" pitchFamily="34" charset="0"/>
                <a:cs typeface="Arial" panose="020B0604020202020204" pitchFamily="34" charset="0"/>
              </a:rPr>
              <a:t>Kháng lực = 50%MIP, NIF</a:t>
            </a:r>
          </a:p>
          <a:p>
            <a:pPr marL="285750" indent="-285750">
              <a:buFont typeface="Arial" panose="020B0604020202020204" pitchFamily="34" charset="0"/>
              <a:buChar char="•"/>
            </a:pPr>
            <a:r>
              <a:rPr lang="en-US" sz="1400">
                <a:solidFill>
                  <a:srgbClr val="002060"/>
                </a:solidFill>
                <a:latin typeface="Arial" panose="020B0604020202020204" pitchFamily="34" charset="0"/>
                <a:cs typeface="Arial" panose="020B0604020202020204" pitchFamily="34" charset="0"/>
              </a:rPr>
              <a:t>6 nhịp hít/lần x 5 lần/buổi</a:t>
            </a:r>
          </a:p>
        </p:txBody>
      </p:sp>
      <p:sp>
        <p:nvSpPr>
          <p:cNvPr id="15" name="TextBox 14">
            <a:extLst>
              <a:ext uri="{FF2B5EF4-FFF2-40B4-BE49-F238E27FC236}">
                <a16:creationId xmlns:a16="http://schemas.microsoft.com/office/drawing/2014/main" xmlns="" id="{6C39BEAF-E6E4-4177-A355-B0E685524E4C}"/>
              </a:ext>
            </a:extLst>
          </p:cNvPr>
          <p:cNvSpPr txBox="1"/>
          <p:nvPr/>
        </p:nvSpPr>
        <p:spPr>
          <a:xfrm>
            <a:off x="4180217" y="4830791"/>
            <a:ext cx="3928613"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tập thở với dụng cụ</a:t>
            </a:r>
          </a:p>
        </p:txBody>
      </p:sp>
      <p:sp>
        <p:nvSpPr>
          <p:cNvPr id="17" name="TextBox 16">
            <a:extLst>
              <a:ext uri="{FF2B5EF4-FFF2-40B4-BE49-F238E27FC236}">
                <a16:creationId xmlns:a16="http://schemas.microsoft.com/office/drawing/2014/main" xmlns="" id="{04650E34-99E7-4F7E-873C-442EB4D68775}"/>
              </a:ext>
            </a:extLst>
          </p:cNvPr>
          <p:cNvSpPr txBox="1"/>
          <p:nvPr/>
        </p:nvSpPr>
        <p:spPr>
          <a:xfrm>
            <a:off x="7979928" y="4816588"/>
            <a:ext cx="4212072"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Kỹ thuật thở có kháng trở</a:t>
            </a:r>
          </a:p>
        </p:txBody>
      </p:sp>
      <p:pic>
        <p:nvPicPr>
          <p:cNvPr id="8" name="Picture 7">
            <a:extLst>
              <a:ext uri="{FF2B5EF4-FFF2-40B4-BE49-F238E27FC236}">
                <a16:creationId xmlns:a16="http://schemas.microsoft.com/office/drawing/2014/main" xmlns="" id="{5ADCD4B0-77E0-4AED-8B91-42F1CA1CC36D}"/>
              </a:ext>
            </a:extLst>
          </p:cNvPr>
          <p:cNvPicPr>
            <a:picLocks noChangeAspect="1"/>
          </p:cNvPicPr>
          <p:nvPr/>
        </p:nvPicPr>
        <p:blipFill>
          <a:blip r:embed="rId2"/>
          <a:stretch>
            <a:fillRect/>
          </a:stretch>
        </p:blipFill>
        <p:spPr>
          <a:xfrm>
            <a:off x="983411" y="2275428"/>
            <a:ext cx="3003648" cy="2012649"/>
          </a:xfrm>
          <a:prstGeom prst="rect">
            <a:avLst/>
          </a:prstGeom>
        </p:spPr>
      </p:pic>
      <p:pic>
        <p:nvPicPr>
          <p:cNvPr id="9" name="Picture 8">
            <a:extLst>
              <a:ext uri="{FF2B5EF4-FFF2-40B4-BE49-F238E27FC236}">
                <a16:creationId xmlns:a16="http://schemas.microsoft.com/office/drawing/2014/main" xmlns="" id="{38AE2A21-D117-48D2-ABA0-FB76E1CBBC24}"/>
              </a:ext>
            </a:extLst>
          </p:cNvPr>
          <p:cNvPicPr>
            <a:picLocks noChangeAspect="1"/>
          </p:cNvPicPr>
          <p:nvPr/>
        </p:nvPicPr>
        <p:blipFill>
          <a:blip r:embed="rId3"/>
          <a:stretch>
            <a:fillRect/>
          </a:stretch>
        </p:blipFill>
        <p:spPr>
          <a:xfrm>
            <a:off x="4331365" y="2288480"/>
            <a:ext cx="2981454" cy="2281039"/>
          </a:xfrm>
          <a:prstGeom prst="rect">
            <a:avLst/>
          </a:prstGeom>
        </p:spPr>
      </p:pic>
      <p:pic>
        <p:nvPicPr>
          <p:cNvPr id="11" name="Picture 10">
            <a:extLst>
              <a:ext uri="{FF2B5EF4-FFF2-40B4-BE49-F238E27FC236}">
                <a16:creationId xmlns:a16="http://schemas.microsoft.com/office/drawing/2014/main" xmlns="" id="{94020653-4412-44F8-843D-B652660AB465}"/>
              </a:ext>
            </a:extLst>
          </p:cNvPr>
          <p:cNvPicPr>
            <a:picLocks noChangeAspect="1"/>
          </p:cNvPicPr>
          <p:nvPr/>
        </p:nvPicPr>
        <p:blipFill>
          <a:blip r:embed="rId4"/>
          <a:stretch>
            <a:fillRect/>
          </a:stretch>
        </p:blipFill>
        <p:spPr>
          <a:xfrm>
            <a:off x="8357507" y="1835844"/>
            <a:ext cx="2228850" cy="2733675"/>
          </a:xfrm>
          <a:prstGeom prst="rect">
            <a:avLst/>
          </a:prstGeom>
        </p:spPr>
      </p:pic>
    </p:spTree>
    <p:extLst>
      <p:ext uri="{BB962C8B-B14F-4D97-AF65-F5344CB8AC3E}">
        <p14:creationId xmlns:p14="http://schemas.microsoft.com/office/powerpoint/2010/main" val="257836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ĐƠN VỊ ICU VÀ CÁC KHOA ĐIỀU TRỊ LÂM SÀNG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242867"/>
            <a:ext cx="10515600" cy="4211015"/>
          </a:xfrm>
        </p:spPr>
        <p:txBody>
          <a:bodyPr/>
          <a:lstStyle/>
          <a:p>
            <a:pPr>
              <a:lnSpc>
                <a:spcPct val="150000"/>
              </a:lnSpc>
            </a:pPr>
            <a:r>
              <a:rPr lang="en-US">
                <a:solidFill>
                  <a:srgbClr val="0070C0"/>
                </a:solidFill>
                <a:latin typeface="Arial" panose="020B0604020202020204" pitchFamily="34" charset="0"/>
                <a:cs typeface="Arial" panose="020B0604020202020204" pitchFamily="34" charset="0"/>
              </a:rPr>
              <a:t>Kỹ thuật xoa bóp vùng</a:t>
            </a:r>
          </a:p>
          <a:p>
            <a:pPr>
              <a:lnSpc>
                <a:spcPct val="150000"/>
              </a:lnSpc>
            </a:pPr>
            <a:r>
              <a:rPr lang="en-US" smtClean="0">
                <a:solidFill>
                  <a:srgbClr val="0070C0"/>
                </a:solidFill>
                <a:latin typeface="Arial" panose="020B0604020202020204" pitchFamily="34" charset="0"/>
                <a:cs typeface="Arial" panose="020B0604020202020204" pitchFamily="34" charset="0"/>
              </a:rPr>
              <a:t>Kỹ </a:t>
            </a:r>
            <a:r>
              <a:rPr lang="en-US">
                <a:solidFill>
                  <a:srgbClr val="0070C0"/>
                </a:solidFill>
                <a:latin typeface="Arial" panose="020B0604020202020204" pitchFamily="34" charset="0"/>
                <a:cs typeface="Arial" panose="020B0604020202020204" pitchFamily="34" charset="0"/>
              </a:rPr>
              <a:t>thuật giãn sườn</a:t>
            </a:r>
          </a:p>
          <a:p>
            <a:endParaRPr lang="en-US">
              <a:solidFill>
                <a:srgbClr val="0070C0"/>
              </a:solidFill>
              <a:latin typeface="Arial" panose="020B0604020202020204" pitchFamily="34" charset="0"/>
              <a:cs typeface="Arial" panose="020B0604020202020204" pitchFamily="34" charset="0"/>
            </a:endParaRPr>
          </a:p>
          <a:p>
            <a:endParaRPr lang="en-US">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66158" y="1588780"/>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GIÃN CƠ</a:t>
            </a:r>
          </a:p>
        </p:txBody>
      </p:sp>
    </p:spTree>
    <p:extLst>
      <p:ext uri="{BB962C8B-B14F-4D97-AF65-F5344CB8AC3E}">
        <p14:creationId xmlns:p14="http://schemas.microsoft.com/office/powerpoint/2010/main" val="264254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ĐƠN VỊ ICU VÀ CÁC KHOA ĐIỀU TRỊ LÂM SÀNG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242867"/>
            <a:ext cx="10515600" cy="4211015"/>
          </a:xfrm>
        </p:spPr>
        <p:txBody>
          <a:bodyPr/>
          <a:lstStyle/>
          <a:p>
            <a:pPr>
              <a:lnSpc>
                <a:spcPct val="150000"/>
              </a:lnSpc>
            </a:pPr>
            <a:r>
              <a:rPr lang="en-US">
                <a:solidFill>
                  <a:srgbClr val="0070C0"/>
                </a:solidFill>
                <a:latin typeface="Arial" panose="020B0604020202020204" pitchFamily="34" charset="0"/>
                <a:cs typeface="Arial" panose="020B0604020202020204" pitchFamily="34" charset="0"/>
              </a:rPr>
              <a:t>Đối với người bệnh không có khả năng phối hợp tập luyện</a:t>
            </a:r>
          </a:p>
          <a:p>
            <a:pPr lvl="1">
              <a:lnSpc>
                <a:spcPct val="150000"/>
              </a:lnSpc>
            </a:pPr>
            <a:r>
              <a:rPr lang="en-US">
                <a:solidFill>
                  <a:srgbClr val="0070C0"/>
                </a:solidFill>
                <a:latin typeface="Arial" panose="020B0604020202020204" pitchFamily="34" charset="0"/>
                <a:cs typeface="Arial" panose="020B0604020202020204" pitchFamily="34" charset="0"/>
              </a:rPr>
              <a:t>Tập vận động thụ động</a:t>
            </a:r>
          </a:p>
          <a:p>
            <a:pPr lvl="1">
              <a:lnSpc>
                <a:spcPct val="150000"/>
              </a:lnSpc>
            </a:pPr>
            <a:r>
              <a:rPr lang="en-US">
                <a:solidFill>
                  <a:srgbClr val="0070C0"/>
                </a:solidFill>
                <a:latin typeface="Arial" panose="020B0604020202020204" pitchFamily="34" charset="0"/>
                <a:cs typeface="Arial" panose="020B0604020202020204" pitchFamily="34" charset="0"/>
              </a:rPr>
              <a:t>Tập vận động có trợ giúp</a:t>
            </a:r>
          </a:p>
          <a:p>
            <a:pPr lvl="1">
              <a:lnSpc>
                <a:spcPct val="150000"/>
              </a:lnSpc>
            </a:pPr>
            <a:r>
              <a:rPr lang="en-US">
                <a:solidFill>
                  <a:srgbClr val="0070C0"/>
                </a:solidFill>
                <a:latin typeface="Arial" panose="020B0604020202020204" pitchFamily="34" charset="0"/>
                <a:cs typeface="Arial" panose="020B0604020202020204" pitchFamily="34" charset="0"/>
              </a:rPr>
              <a:t>Tập với xe đạp: xe đạp có động cơ tự quay</a:t>
            </a:r>
          </a:p>
          <a:p>
            <a:pPr lvl="1">
              <a:lnSpc>
                <a:spcPct val="150000"/>
              </a:lnSpc>
            </a:pPr>
            <a:r>
              <a:rPr lang="en-US">
                <a:solidFill>
                  <a:srgbClr val="0070C0"/>
                </a:solidFill>
                <a:latin typeface="Arial" panose="020B0604020202020204" pitchFamily="34" charset="0"/>
                <a:cs typeface="Arial" panose="020B0604020202020204" pitchFamily="34" charset="0"/>
              </a:rPr>
              <a:t>Kỹ thuật kích thích điện thần kinh cơ</a:t>
            </a:r>
          </a:p>
          <a:p>
            <a:endParaRPr lang="en-US">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83411" y="1519888"/>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TẬP VẬN ĐỘNG VÀ DI CHUYỂN</a:t>
            </a:r>
          </a:p>
        </p:txBody>
      </p:sp>
    </p:spTree>
    <p:extLst>
      <p:ext uri="{BB962C8B-B14F-4D97-AF65-F5344CB8AC3E}">
        <p14:creationId xmlns:p14="http://schemas.microsoft.com/office/powerpoint/2010/main" val="1035566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ĐƠN VỊ ICU VÀ CÁC KHOA ĐIỀU TRỊ LÂM SÀNG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242867"/>
            <a:ext cx="10515600" cy="4211015"/>
          </a:xfrm>
        </p:spPr>
        <p:txBody>
          <a:bodyPr/>
          <a:lstStyle/>
          <a:p>
            <a:pPr>
              <a:lnSpc>
                <a:spcPct val="150000"/>
              </a:lnSpc>
            </a:pPr>
            <a:r>
              <a:rPr lang="en-US">
                <a:solidFill>
                  <a:srgbClr val="0070C0"/>
                </a:solidFill>
                <a:latin typeface="Arial" panose="020B0604020202020204" pitchFamily="34" charset="0"/>
                <a:cs typeface="Arial" panose="020B0604020202020204" pitchFamily="34" charset="0"/>
              </a:rPr>
              <a:t>Đối với người bệnh có khả năng phối hợp tập luyện</a:t>
            </a:r>
          </a:p>
          <a:p>
            <a:pPr lvl="1">
              <a:lnSpc>
                <a:spcPct val="150000"/>
              </a:lnSpc>
            </a:pPr>
            <a:r>
              <a:rPr lang="en-US">
                <a:solidFill>
                  <a:srgbClr val="0070C0"/>
                </a:solidFill>
                <a:latin typeface="Arial" panose="020B0604020202020204" pitchFamily="34" charset="0"/>
                <a:cs typeface="Arial" panose="020B0604020202020204" pitchFamily="34" charset="0"/>
              </a:rPr>
              <a:t>Tập vận động tự do tứ chi</a:t>
            </a:r>
          </a:p>
          <a:p>
            <a:pPr lvl="1">
              <a:lnSpc>
                <a:spcPct val="150000"/>
              </a:lnSpc>
            </a:pPr>
            <a:r>
              <a:rPr lang="en-US">
                <a:solidFill>
                  <a:srgbClr val="0070C0"/>
                </a:solidFill>
                <a:latin typeface="Arial" panose="020B0604020202020204" pitchFamily="34" charset="0"/>
                <a:cs typeface="Arial" panose="020B0604020202020204" pitchFamily="34" charset="0"/>
              </a:rPr>
              <a:t>Tập vận động chủ động</a:t>
            </a:r>
          </a:p>
          <a:p>
            <a:pPr lvl="1">
              <a:lnSpc>
                <a:spcPct val="150000"/>
              </a:lnSpc>
            </a:pPr>
            <a:r>
              <a:rPr lang="en-US">
                <a:solidFill>
                  <a:srgbClr val="0070C0"/>
                </a:solidFill>
                <a:latin typeface="Arial" panose="020B0604020202020204" pitchFamily="34" charset="0"/>
                <a:cs typeface="Arial" panose="020B0604020202020204" pitchFamily="34" charset="0"/>
              </a:rPr>
              <a:t>Tập vận động có kháng trở</a:t>
            </a:r>
          </a:p>
          <a:p>
            <a:pPr lvl="1">
              <a:lnSpc>
                <a:spcPct val="150000"/>
              </a:lnSpc>
            </a:pPr>
            <a:r>
              <a:rPr lang="en-US">
                <a:solidFill>
                  <a:srgbClr val="0070C0"/>
                </a:solidFill>
                <a:latin typeface="Arial" panose="020B0604020202020204" pitchFamily="34" charset="0"/>
                <a:cs typeface="Arial" panose="020B0604020202020204" pitchFamily="34" charset="0"/>
              </a:rPr>
              <a:t>Kỹ thuật tập sức mạnh sức bền chi với dụng cụ (tạ, băng chun…)</a:t>
            </a:r>
          </a:p>
          <a:p>
            <a:pPr lvl="1">
              <a:lnSpc>
                <a:spcPct val="150000"/>
              </a:lnSpc>
            </a:pPr>
            <a:r>
              <a:rPr lang="en-US">
                <a:solidFill>
                  <a:srgbClr val="0070C0"/>
                </a:solidFill>
                <a:latin typeface="Arial" panose="020B0604020202020204" pitchFamily="34" charset="0"/>
                <a:cs typeface="Arial" panose="020B0604020202020204" pitchFamily="34" charset="0"/>
              </a:rPr>
              <a:t>Tập với xe đạp (tại giường)</a:t>
            </a: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83411" y="1519888"/>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TẬP VẬN ĐỘNG VÀ DI CHUYỂN</a:t>
            </a:r>
          </a:p>
        </p:txBody>
      </p:sp>
    </p:spTree>
    <p:extLst>
      <p:ext uri="{BB962C8B-B14F-4D97-AF65-F5344CB8AC3E}">
        <p14:creationId xmlns:p14="http://schemas.microsoft.com/office/powerpoint/2010/main" val="137040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ĐƠN VỊ ICU VÀ CÁC KHOA ĐIỀU TRỊ LÂM SÀNG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242867"/>
            <a:ext cx="10515600" cy="4211015"/>
          </a:xfrm>
        </p:spPr>
        <p:txBody>
          <a:bodyPr/>
          <a:lstStyle/>
          <a:p>
            <a:pPr>
              <a:lnSpc>
                <a:spcPct val="150000"/>
              </a:lnSpc>
            </a:pPr>
            <a:r>
              <a:rPr lang="en-US">
                <a:solidFill>
                  <a:srgbClr val="0070C0"/>
                </a:solidFill>
                <a:latin typeface="Arial" panose="020B0604020202020204" pitchFamily="34" charset="0"/>
                <a:cs typeface="Arial" panose="020B0604020202020204" pitchFamily="34" charset="0"/>
              </a:rPr>
              <a:t>Đối với người bệnh có khả năng phối hợp tập luyện</a:t>
            </a:r>
          </a:p>
          <a:p>
            <a:pPr lvl="1">
              <a:lnSpc>
                <a:spcPct val="150000"/>
              </a:lnSpc>
            </a:pPr>
            <a:r>
              <a:rPr lang="en-US">
                <a:solidFill>
                  <a:srgbClr val="0070C0"/>
                </a:solidFill>
                <a:latin typeface="Arial" panose="020B0604020202020204" pitchFamily="34" charset="0"/>
                <a:cs typeface="Arial" panose="020B0604020202020204" pitchFamily="34" charset="0"/>
              </a:rPr>
              <a:t>Kỹ thuật tập di chuyển</a:t>
            </a:r>
          </a:p>
          <a:p>
            <a:pPr marL="914400" lvl="2" indent="0">
              <a:lnSpc>
                <a:spcPct val="150000"/>
              </a:lnSpc>
              <a:buNone/>
            </a:pPr>
            <a:r>
              <a:rPr lang="en-US">
                <a:solidFill>
                  <a:srgbClr val="0070C0"/>
                </a:solidFill>
                <a:latin typeface="Arial" panose="020B0604020202020204" pitchFamily="34" charset="0"/>
                <a:cs typeface="Arial" panose="020B0604020202020204" pitchFamily="34" charset="0"/>
              </a:rPr>
              <a:t>T</a:t>
            </a:r>
            <a:r>
              <a:rPr lang="vi-VN">
                <a:solidFill>
                  <a:srgbClr val="0070C0"/>
                </a:solidFill>
                <a:latin typeface="Arial" panose="020B0604020202020204" pitchFamily="34" charset="0"/>
                <a:cs typeface="Arial" panose="020B0604020202020204" pitchFamily="34" charset="0"/>
              </a:rPr>
              <a:t>ập ngồi tại giường </a:t>
            </a:r>
            <a:r>
              <a:rPr lang="en-US">
                <a:solidFill>
                  <a:srgbClr val="0070C0"/>
                </a:solidFill>
                <a:latin typeface="Arial" panose="020B0604020202020204" pitchFamily="34" charset="0"/>
                <a:cs typeface="Arial" panose="020B0604020202020204" pitchFamily="34" charset="0"/>
                <a:sym typeface="Wingdings" panose="05000000000000000000" pitchFamily="2" charset="2"/>
              </a:rPr>
              <a:t></a:t>
            </a:r>
            <a:r>
              <a:rPr lang="vi-VN">
                <a:solidFill>
                  <a:srgbClr val="0070C0"/>
                </a:solidFill>
                <a:latin typeface="Arial" panose="020B0604020202020204" pitchFamily="34" charset="0"/>
                <a:cs typeface="Arial" panose="020B0604020202020204" pitchFamily="34" charset="0"/>
              </a:rPr>
              <a:t> Tập ngồi ở thành giường hai b</a:t>
            </a:r>
            <a:r>
              <a:rPr lang="en-US">
                <a:solidFill>
                  <a:srgbClr val="0070C0"/>
                </a:solidFill>
                <a:latin typeface="Arial" panose="020B0604020202020204" pitchFamily="34" charset="0"/>
                <a:cs typeface="Arial" panose="020B0604020202020204" pitchFamily="34" charset="0"/>
              </a:rPr>
              <a:t>à</a:t>
            </a:r>
            <a:r>
              <a:rPr lang="vi-VN">
                <a:solidFill>
                  <a:srgbClr val="0070C0"/>
                </a:solidFill>
                <a:latin typeface="Arial" panose="020B0604020202020204" pitchFamily="34" charset="0"/>
                <a:cs typeface="Arial" panose="020B0604020202020204" pitchFamily="34" charset="0"/>
              </a:rPr>
              <a:t>n chân chạm đất </a:t>
            </a:r>
            <a:r>
              <a:rPr lang="en-US">
                <a:solidFill>
                  <a:srgbClr val="0070C0"/>
                </a:solidFill>
                <a:latin typeface="Arial" panose="020B0604020202020204" pitchFamily="34" charset="0"/>
                <a:cs typeface="Arial" panose="020B0604020202020204" pitchFamily="34" charset="0"/>
                <a:sym typeface="Wingdings" panose="05000000000000000000" pitchFamily="2" charset="2"/>
              </a:rPr>
              <a:t></a:t>
            </a:r>
            <a:r>
              <a:rPr lang="vi-VN">
                <a:solidFill>
                  <a:srgbClr val="0070C0"/>
                </a:solidFill>
                <a:latin typeface="Arial" panose="020B0604020202020204" pitchFamily="34" charset="0"/>
                <a:cs typeface="Arial" panose="020B0604020202020204" pitchFamily="34" charset="0"/>
              </a:rPr>
              <a:t> Tập đứng </a:t>
            </a:r>
            <a:r>
              <a:rPr lang="en-US">
                <a:solidFill>
                  <a:srgbClr val="0070C0"/>
                </a:solidFill>
                <a:latin typeface="Arial" panose="020B0604020202020204" pitchFamily="34" charset="0"/>
                <a:cs typeface="Arial" panose="020B0604020202020204" pitchFamily="34" charset="0"/>
                <a:sym typeface="Wingdings" panose="05000000000000000000" pitchFamily="2" charset="2"/>
              </a:rPr>
              <a:t></a:t>
            </a:r>
            <a:r>
              <a:rPr lang="vi-VN">
                <a:solidFill>
                  <a:srgbClr val="0070C0"/>
                </a:solidFill>
                <a:latin typeface="Arial" panose="020B0604020202020204" pitchFamily="34" charset="0"/>
                <a:cs typeface="Arial" panose="020B0604020202020204" pitchFamily="34" charset="0"/>
              </a:rPr>
              <a:t> Tập bước chân tại chỗ </a:t>
            </a:r>
            <a:r>
              <a:rPr lang="en-US">
                <a:solidFill>
                  <a:srgbClr val="0070C0"/>
                </a:solidFill>
                <a:latin typeface="Arial" panose="020B0604020202020204" pitchFamily="34" charset="0"/>
                <a:cs typeface="Arial" panose="020B0604020202020204" pitchFamily="34" charset="0"/>
                <a:sym typeface="Wingdings" panose="05000000000000000000" pitchFamily="2" charset="2"/>
              </a:rPr>
              <a:t></a:t>
            </a:r>
            <a:r>
              <a:rPr lang="vi-VN">
                <a:solidFill>
                  <a:srgbClr val="0070C0"/>
                </a:solidFill>
                <a:latin typeface="Arial" panose="020B0604020202020204" pitchFamily="34" charset="0"/>
                <a:cs typeface="Arial" panose="020B0604020202020204" pitchFamily="34" charset="0"/>
              </a:rPr>
              <a:t>Tập bước đi trong phòng bệnh hoặc hành lang</a:t>
            </a:r>
            <a:endParaRPr lang="en-US">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83411" y="1519888"/>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TẬP VẬN ĐỘNG VÀ DI CHUYỂN</a:t>
            </a:r>
          </a:p>
        </p:txBody>
      </p:sp>
    </p:spTree>
    <p:extLst>
      <p:ext uri="{BB962C8B-B14F-4D97-AF65-F5344CB8AC3E}">
        <p14:creationId xmlns:p14="http://schemas.microsoft.com/office/powerpoint/2010/main" val="30254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400" b="1" smtClean="0">
                <a:solidFill>
                  <a:srgbClr val="FF0000"/>
                </a:solidFill>
                <a:latin typeface="Times New Roman" pitchFamily="18" charset="0"/>
                <a:cs typeface="Times New Roman" pitchFamily="18" charset="0"/>
              </a:rPr>
              <a:t>Di chứng lâu dài của COVID-19</a:t>
            </a:r>
            <a:endParaRPr lang="vi-VN" sz="3400" b="1" smtClean="0">
              <a:solidFill>
                <a:srgbClr val="FF0000"/>
              </a:solidFill>
              <a:cs typeface="Times New Roman" pitchFamily="18" charset="0"/>
            </a:endParaRPr>
          </a:p>
        </p:txBody>
      </p:sp>
      <p:pic>
        <p:nvPicPr>
          <p:cNvPr id="4099"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90234" y="1353258"/>
            <a:ext cx="7407558" cy="4910585"/>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Rectangle 4"/>
          <p:cNvSpPr>
            <a:spLocks noChangeArrowheads="1"/>
          </p:cNvSpPr>
          <p:nvPr/>
        </p:nvSpPr>
        <p:spPr bwMode="auto">
          <a:xfrm>
            <a:off x="406400" y="6278563"/>
            <a:ext cx="955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200">
                <a:latin typeface="Arial" charset="0"/>
              </a:rPr>
              <a:t>H.Cook. Long Covid-mechanisms, risk factors, and management.  </a:t>
            </a:r>
          </a:p>
          <a:p>
            <a:r>
              <a:rPr lang="en-GB" sz="1200">
                <a:latin typeface="Arial" charset="0"/>
              </a:rPr>
              <a:t>BMJ 2021;374:n1648 / doi: 10.1136/bmj.n1648</a:t>
            </a:r>
          </a:p>
        </p:txBody>
      </p:sp>
    </p:spTree>
    <p:extLst>
      <p:ext uri="{BB962C8B-B14F-4D97-AF65-F5344CB8AC3E}">
        <p14:creationId xmlns:p14="http://schemas.microsoft.com/office/powerpoint/2010/main" val="2655516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KHOA PHỤC HỒI CHỨC NĂNG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242867"/>
            <a:ext cx="10515600" cy="4211015"/>
          </a:xfrm>
        </p:spPr>
        <p:txBody>
          <a:bodyPr/>
          <a:lstStyle/>
          <a:p>
            <a:pPr>
              <a:lnSpc>
                <a:spcPct val="150000"/>
              </a:lnSpc>
            </a:pPr>
            <a:r>
              <a:rPr lang="en-US">
                <a:solidFill>
                  <a:srgbClr val="0070C0"/>
                </a:solidFill>
                <a:latin typeface="Arial" panose="020B0604020202020204" pitchFamily="34" charset="0"/>
                <a:cs typeface="Arial" panose="020B0604020202020204" pitchFamily="34" charset="0"/>
              </a:rPr>
              <a:t>Tập các kiểu thở (tập thở cơ </a:t>
            </a:r>
            <a:r>
              <a:rPr lang="en-US" smtClean="0">
                <a:solidFill>
                  <a:srgbClr val="0070C0"/>
                </a:solidFill>
                <a:latin typeface="Arial" panose="020B0604020202020204" pitchFamily="34" charset="0"/>
                <a:cs typeface="Arial" panose="020B0604020202020204" pitchFamily="34" charset="0"/>
              </a:rPr>
              <a:t>hoành</a:t>
            </a:r>
            <a:r>
              <a:rPr lang="en-US">
                <a:solidFill>
                  <a:srgbClr val="0070C0"/>
                </a:solidFill>
                <a:latin typeface="Arial" panose="020B0604020202020204" pitchFamily="34" charset="0"/>
                <a:cs typeface="Arial" panose="020B0604020202020204" pitchFamily="34" charset="0"/>
              </a:rPr>
              <a:t>, thở chúm môi)</a:t>
            </a:r>
          </a:p>
          <a:p>
            <a:pPr>
              <a:lnSpc>
                <a:spcPct val="150000"/>
              </a:lnSpc>
            </a:pPr>
            <a:r>
              <a:rPr lang="en-US">
                <a:solidFill>
                  <a:srgbClr val="0070C0"/>
                </a:solidFill>
                <a:latin typeface="Arial" panose="020B0604020202020204" pitchFamily="34" charset="0"/>
                <a:cs typeface="Arial" panose="020B0604020202020204" pitchFamily="34" charset="0"/>
              </a:rPr>
              <a:t>Tập thở với dụng cụ (Spiroball)</a:t>
            </a: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66158" y="1565902"/>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TẬP THỞ</a:t>
            </a:r>
          </a:p>
        </p:txBody>
      </p:sp>
    </p:spTree>
    <p:extLst>
      <p:ext uri="{BB962C8B-B14F-4D97-AF65-F5344CB8AC3E}">
        <p14:creationId xmlns:p14="http://schemas.microsoft.com/office/powerpoint/2010/main" val="129940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KHOA PHỤC HỒI CHỨC NĂNG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242867"/>
            <a:ext cx="10515600" cy="4211015"/>
          </a:xfrm>
        </p:spPr>
        <p:txBody>
          <a:bodyPr>
            <a:normAutofit fontScale="85000" lnSpcReduction="20000"/>
          </a:bodyPr>
          <a:lstStyle/>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dẫn lưu tư thế</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vỗ rung lồng ngực</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nhún sườn</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thở có trợ giúp</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vỗ rung lồng ngực với máy</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T</a:t>
            </a:r>
            <a:r>
              <a:rPr lang="vi-VN">
                <a:solidFill>
                  <a:srgbClr val="0070C0"/>
                </a:solidFill>
                <a:latin typeface="Arial" panose="020B0604020202020204" pitchFamily="34" charset="0"/>
                <a:cs typeface="Arial" panose="020B0604020202020204" pitchFamily="34" charset="0"/>
              </a:rPr>
              <a:t>ập ho có trợ giúp</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thở chu kỳ chủ động.</a:t>
            </a:r>
            <a:endParaRPr lang="en-US">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66158" y="1565902"/>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TỐNG THẢI ĐỜM</a:t>
            </a:r>
          </a:p>
        </p:txBody>
      </p:sp>
    </p:spTree>
    <p:extLst>
      <p:ext uri="{BB962C8B-B14F-4D97-AF65-F5344CB8AC3E}">
        <p14:creationId xmlns:p14="http://schemas.microsoft.com/office/powerpoint/2010/main" val="235025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KHOA PHỤC HỒI CHỨC NĂNG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242867"/>
            <a:ext cx="10515600" cy="4211015"/>
          </a:xfrm>
        </p:spPr>
        <p:txBody>
          <a:bodyPr>
            <a:normAutofit/>
          </a:bodyPr>
          <a:lstStyle/>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giãn sườn</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xoa bóp vùng</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T</a:t>
            </a:r>
            <a:r>
              <a:rPr lang="vi-VN">
                <a:solidFill>
                  <a:srgbClr val="0070C0"/>
                </a:solidFill>
                <a:latin typeface="Arial" panose="020B0604020202020204" pitchFamily="34" charset="0"/>
                <a:cs typeface="Arial" panose="020B0604020202020204" pitchFamily="34" charset="0"/>
              </a:rPr>
              <a:t>ập với thang tường</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T</a:t>
            </a:r>
            <a:r>
              <a:rPr lang="vi-VN">
                <a:solidFill>
                  <a:srgbClr val="0070C0"/>
                </a:solidFill>
                <a:latin typeface="Arial" panose="020B0604020202020204" pitchFamily="34" charset="0"/>
                <a:cs typeface="Arial" panose="020B0604020202020204" pitchFamily="34" charset="0"/>
              </a:rPr>
              <a:t>ập với ròng rọc</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Đ</a:t>
            </a:r>
            <a:r>
              <a:rPr lang="vi-VN">
                <a:solidFill>
                  <a:srgbClr val="0070C0"/>
                </a:solidFill>
                <a:latin typeface="Arial" panose="020B0604020202020204" pitchFamily="34" charset="0"/>
                <a:cs typeface="Arial" panose="020B0604020202020204" pitchFamily="34" charset="0"/>
              </a:rPr>
              <a:t>iều trị bằng tia hồng ngoại nhân tạo.</a:t>
            </a:r>
            <a:endParaRPr lang="en-US">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66158" y="1634914"/>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GIÃN CƠ</a:t>
            </a:r>
          </a:p>
        </p:txBody>
      </p:sp>
    </p:spTree>
    <p:extLst>
      <p:ext uri="{BB962C8B-B14F-4D97-AF65-F5344CB8AC3E}">
        <p14:creationId xmlns:p14="http://schemas.microsoft.com/office/powerpoint/2010/main" val="2076808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KHOA PHỤC HỒI CHỨC NĂNG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242867"/>
            <a:ext cx="10515600" cy="4211015"/>
          </a:xfrm>
        </p:spPr>
        <p:txBody>
          <a:bodyPr>
            <a:normAutofit/>
          </a:bodyPr>
          <a:lstStyle/>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thở có kháng trở</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K</a:t>
            </a:r>
            <a:r>
              <a:rPr lang="vi-VN">
                <a:solidFill>
                  <a:srgbClr val="0070C0"/>
                </a:solidFill>
                <a:latin typeface="Arial" panose="020B0604020202020204" pitchFamily="34" charset="0"/>
                <a:cs typeface="Arial" panose="020B0604020202020204" pitchFamily="34" charset="0"/>
              </a:rPr>
              <a:t>ỹ thuật tập thở với dụng cụ (dụng cụ Orygen Dual Vales, dụng cụ Threshold IMT)</a:t>
            </a:r>
            <a:endParaRPr lang="en-US">
              <a:solidFill>
                <a:srgbClr val="0070C0"/>
              </a:solidFill>
              <a:latin typeface="Arial" panose="020B0604020202020204" pitchFamily="34" charset="0"/>
              <a:cs typeface="Arial" panose="020B0604020202020204" pitchFamily="34" charset="0"/>
            </a:endParaRPr>
          </a:p>
          <a:p>
            <a:pPr lvl="1">
              <a:lnSpc>
                <a:spcPct val="150000"/>
              </a:lnSpc>
            </a:pPr>
            <a:r>
              <a:rPr lang="en-US">
                <a:solidFill>
                  <a:srgbClr val="0070C0"/>
                </a:solidFill>
                <a:latin typeface="Arial" panose="020B0604020202020204" pitchFamily="34" charset="0"/>
                <a:cs typeface="Arial" panose="020B0604020202020204" pitchFamily="34" charset="0"/>
              </a:rPr>
              <a:t>Cường độ: 40-70% MIP, MEP x 30 nhịp hít/lần</a:t>
            </a: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66158" y="1634914"/>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TẬP CƠ HÔ HẤP</a:t>
            </a:r>
          </a:p>
        </p:txBody>
      </p:sp>
      <p:pic>
        <p:nvPicPr>
          <p:cNvPr id="2050" name="Picture 2" descr="D:\Folder\PHCn kich ban COVID\IMTPEP-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71472" y="3979573"/>
            <a:ext cx="1575004" cy="209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30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KHOA PHỤC HỒI CHỨC NĂNG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180817"/>
            <a:ext cx="10515600" cy="4211015"/>
          </a:xfrm>
        </p:spPr>
        <p:txBody>
          <a:bodyPr>
            <a:normAutofit fontScale="92500"/>
          </a:bodyPr>
          <a:lstStyle/>
          <a:p>
            <a:pPr>
              <a:lnSpc>
                <a:spcPct val="150000"/>
              </a:lnSpc>
            </a:pPr>
            <a:r>
              <a:rPr lang="vi-VN">
                <a:solidFill>
                  <a:srgbClr val="0070C0"/>
                </a:solidFill>
                <a:latin typeface="Arial" panose="020B0604020202020204" pitchFamily="34" charset="0"/>
                <a:cs typeface="Arial" panose="020B0604020202020204" pitchFamily="34" charset="0"/>
              </a:rPr>
              <a:t>Tập tăng sực mạnh cơ: Tập vận động có kháng trở, kỹ thuật tập tăng sức mạnh sức bền chi với dụng cụ (tập với tạ), tập với ghế tập mạnh cơ tứ đầu đùi</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T</a:t>
            </a:r>
            <a:r>
              <a:rPr lang="vi-VN">
                <a:solidFill>
                  <a:srgbClr val="0070C0"/>
                </a:solidFill>
                <a:latin typeface="Arial" panose="020B0604020202020204" pitchFamily="34" charset="0"/>
                <a:cs typeface="Arial" panose="020B0604020202020204" pitchFamily="34" charset="0"/>
              </a:rPr>
              <a:t>rọng lượng của tạ bằng 30-80% của 1-RM (trọng lượng tối đa cho 1 lần nâng), tập 8 -15 lần nâng cho mỗi nhóm cơ. Mỗi ngày tập 1-2 lần. Tăng khối lượng của tạ lên khoảng 0,5 kg sau mỗi tuần</a:t>
            </a:r>
            <a:endParaRPr lang="en-US">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66158" y="1634914"/>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TẬP CƠ NGOẠI VI</a:t>
            </a:r>
          </a:p>
        </p:txBody>
      </p:sp>
    </p:spTree>
    <p:extLst>
      <p:ext uri="{BB962C8B-B14F-4D97-AF65-F5344CB8AC3E}">
        <p14:creationId xmlns:p14="http://schemas.microsoft.com/office/powerpoint/2010/main" val="4249733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VẬT LÝ TRỊ LIỆU</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TẠI KHOA PHỤC HỒI CHỨC NĂNG</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2180817"/>
            <a:ext cx="10515600" cy="4211015"/>
          </a:xfrm>
        </p:spPr>
        <p:txBody>
          <a:bodyPr>
            <a:normAutofit/>
          </a:bodyPr>
          <a:lstStyle/>
          <a:p>
            <a:pPr>
              <a:lnSpc>
                <a:spcPct val="150000"/>
              </a:lnSpc>
            </a:pPr>
            <a:r>
              <a:rPr lang="vi-VN">
                <a:solidFill>
                  <a:srgbClr val="0070C0"/>
                </a:solidFill>
                <a:latin typeface="Arial" panose="020B0604020202020204" pitchFamily="34" charset="0"/>
                <a:cs typeface="Arial" panose="020B0604020202020204" pitchFamily="34" charset="0"/>
              </a:rPr>
              <a:t>Tập tăng sức bền cơ: Kỹ thuật tập đi trên máy thảm lăn (treadmill), tập với xe đạp tập</a:t>
            </a:r>
            <a:endParaRPr lang="en-US">
              <a:solidFill>
                <a:srgbClr val="0070C0"/>
              </a:solidFill>
              <a:latin typeface="Arial" panose="020B0604020202020204" pitchFamily="34" charset="0"/>
              <a:cs typeface="Arial" panose="020B0604020202020204" pitchFamily="34" charset="0"/>
            </a:endParaRPr>
          </a:p>
          <a:p>
            <a:pPr>
              <a:lnSpc>
                <a:spcPct val="150000"/>
              </a:lnSpc>
            </a:pPr>
            <a:r>
              <a:rPr lang="en-US">
                <a:solidFill>
                  <a:srgbClr val="0070C0"/>
                </a:solidFill>
                <a:latin typeface="Arial" panose="020B0604020202020204" pitchFamily="34" charset="0"/>
                <a:cs typeface="Arial" panose="020B0604020202020204" pitchFamily="34" charset="0"/>
              </a:rPr>
              <a:t>T</a:t>
            </a:r>
            <a:r>
              <a:rPr lang="vi-VN">
                <a:solidFill>
                  <a:srgbClr val="0070C0"/>
                </a:solidFill>
                <a:latin typeface="Arial" panose="020B0604020202020204" pitchFamily="34" charset="0"/>
                <a:cs typeface="Arial" panose="020B0604020202020204" pitchFamily="34" charset="0"/>
              </a:rPr>
              <a:t>ập luyện liên tục hoặc ngắt quãng với mức độ khó thở/mệt mỏi theo thang điểm Borg là 4-6 điểm, SpO2 &gt; 88%. Tăng dần thời gian tập luyện để đạt được tổng thời gian tập luyện là 30 – 60 phút/ngày. </a:t>
            </a:r>
            <a:endParaRPr lang="en-US">
              <a:solidFill>
                <a:srgbClr val="0070C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C9C9A563-0E46-49C3-8D07-1E1B390180B7}"/>
              </a:ext>
            </a:extLst>
          </p:cNvPr>
          <p:cNvSpPr txBox="1"/>
          <p:nvPr/>
        </p:nvSpPr>
        <p:spPr>
          <a:xfrm>
            <a:off x="966158" y="1634914"/>
            <a:ext cx="7125419" cy="369332"/>
          </a:xfrm>
          <a:prstGeom prst="rect">
            <a:avLst/>
          </a:prstGeom>
          <a:noFill/>
        </p:spPr>
        <p:txBody>
          <a:bodyPr wrap="square" rtlCol="0">
            <a:spAutoFit/>
          </a:bodyPr>
          <a:lstStyle/>
          <a:p>
            <a:r>
              <a:rPr lang="en-US" b="1">
                <a:solidFill>
                  <a:srgbClr val="FF0000"/>
                </a:solidFill>
                <a:latin typeface="Arial" panose="020B0604020202020204" pitchFamily="34" charset="0"/>
                <a:cs typeface="Arial" panose="020B0604020202020204" pitchFamily="34" charset="0"/>
              </a:rPr>
              <a:t>NHÓM KỸ THUẬT TẬP CƠ NGOẠI VI</a:t>
            </a:r>
          </a:p>
        </p:txBody>
      </p:sp>
    </p:spTree>
    <p:extLst>
      <p:ext uri="{BB962C8B-B14F-4D97-AF65-F5344CB8AC3E}">
        <p14:creationId xmlns:p14="http://schemas.microsoft.com/office/powerpoint/2010/main" val="3808905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HOẠT ĐỘNG TRỊ LIỆU</a:t>
            </a:r>
          </a:p>
        </p:txBody>
      </p:sp>
      <p:sp>
        <p:nvSpPr>
          <p:cNvPr id="4" name="Content Placeholder 3">
            <a:extLst>
              <a:ext uri="{FF2B5EF4-FFF2-40B4-BE49-F238E27FC236}">
                <a16:creationId xmlns:a16="http://schemas.microsoft.com/office/drawing/2014/main" xmlns="" id="{CFB4C84D-5AE1-4890-8FCB-1974CC2B2F2E}"/>
              </a:ext>
            </a:extLst>
          </p:cNvPr>
          <p:cNvSpPr>
            <a:spLocks noGrp="1"/>
          </p:cNvSpPr>
          <p:nvPr>
            <p:ph idx="1"/>
          </p:nvPr>
        </p:nvSpPr>
        <p:spPr>
          <a:xfrm>
            <a:off x="838200" y="1362974"/>
            <a:ext cx="10515600" cy="5028859"/>
          </a:xfrm>
        </p:spPr>
        <p:txBody>
          <a:bodyPr>
            <a:normAutofit fontScale="92500"/>
          </a:bodyPr>
          <a:lstStyle/>
          <a:p>
            <a:pPr>
              <a:lnSpc>
                <a:spcPct val="150000"/>
              </a:lnSpc>
            </a:pPr>
            <a:r>
              <a:rPr lang="en-US" sz="2800" b="1">
                <a:solidFill>
                  <a:srgbClr val="0070C0"/>
                </a:solidFill>
                <a:latin typeface="Arial" panose="020B0604020202020204" pitchFamily="34" charset="0"/>
                <a:cs typeface="Arial" panose="020B0604020202020204" pitchFamily="34" charset="0"/>
              </a:rPr>
              <a:t>K</a:t>
            </a:r>
            <a:r>
              <a:rPr lang="vi-VN" sz="2800" b="1">
                <a:solidFill>
                  <a:srgbClr val="0070C0"/>
                </a:solidFill>
                <a:latin typeface="Arial" panose="020B0604020202020204" pitchFamily="34" charset="0"/>
                <a:cs typeface="Arial" panose="020B0604020202020204" pitchFamily="34" charset="0"/>
              </a:rPr>
              <a:t>ỹ năng tự chăm sóc</a:t>
            </a:r>
            <a:r>
              <a:rPr lang="en-US" sz="2800" b="1">
                <a:solidFill>
                  <a:srgbClr val="0070C0"/>
                </a:solidFill>
                <a:latin typeface="Arial" panose="020B0604020202020204" pitchFamily="34" charset="0"/>
                <a:cs typeface="Arial" panose="020B0604020202020204" pitchFamily="34" charset="0"/>
              </a:rPr>
              <a:t>:</a:t>
            </a:r>
            <a:r>
              <a:rPr lang="vi-VN" sz="2800" b="1">
                <a:solidFill>
                  <a:srgbClr val="0070C0"/>
                </a:solidFill>
                <a:latin typeface="Arial" panose="020B0604020202020204" pitchFamily="34" charset="0"/>
                <a:cs typeface="Arial" panose="020B0604020202020204" pitchFamily="34" charset="0"/>
              </a:rPr>
              <a:t> </a:t>
            </a:r>
            <a:r>
              <a:rPr lang="vi-VN" sz="2800">
                <a:solidFill>
                  <a:srgbClr val="0070C0"/>
                </a:solidFill>
                <a:latin typeface="Arial" panose="020B0604020202020204" pitchFamily="34" charset="0"/>
                <a:cs typeface="Arial" panose="020B0604020202020204" pitchFamily="34" charset="0"/>
              </a:rPr>
              <a:t>tắm, thay quần áo, chải tóc, tự đi vệ sinh, tự ăn uống</a:t>
            </a:r>
            <a:r>
              <a:rPr lang="en-US" sz="2800">
                <a:solidFill>
                  <a:srgbClr val="0070C0"/>
                </a:solidFill>
                <a:latin typeface="Arial" panose="020B0604020202020204" pitchFamily="34" charset="0"/>
                <a:cs typeface="Arial" panose="020B0604020202020204" pitchFamily="34" charset="0"/>
              </a:rPr>
              <a:t>…</a:t>
            </a:r>
          </a:p>
          <a:p>
            <a:pPr>
              <a:lnSpc>
                <a:spcPct val="150000"/>
              </a:lnSpc>
            </a:pPr>
            <a:r>
              <a:rPr lang="en-US" sz="2800" b="1">
                <a:solidFill>
                  <a:srgbClr val="0070C0"/>
                </a:solidFill>
                <a:latin typeface="Arial" panose="020B0604020202020204" pitchFamily="34" charset="0"/>
                <a:cs typeface="Arial" panose="020B0604020202020204" pitchFamily="34" charset="0"/>
              </a:rPr>
              <a:t>K</a:t>
            </a:r>
            <a:r>
              <a:rPr lang="vi-VN" sz="2800" b="1">
                <a:solidFill>
                  <a:srgbClr val="0070C0"/>
                </a:solidFill>
                <a:latin typeface="Arial" panose="020B0604020202020204" pitchFamily="34" charset="0"/>
                <a:cs typeface="Arial" panose="020B0604020202020204" pitchFamily="34" charset="0"/>
              </a:rPr>
              <a:t>ỹ năng tự di chuyển</a:t>
            </a:r>
            <a:r>
              <a:rPr lang="en-US" sz="2800" b="1">
                <a:solidFill>
                  <a:srgbClr val="0070C0"/>
                </a:solidFill>
                <a:latin typeface="Arial" panose="020B0604020202020204" pitchFamily="34" charset="0"/>
                <a:cs typeface="Arial" panose="020B0604020202020204" pitchFamily="34" charset="0"/>
              </a:rPr>
              <a:t>:</a:t>
            </a:r>
            <a:r>
              <a:rPr lang="vi-VN" sz="2800" b="1">
                <a:solidFill>
                  <a:srgbClr val="0070C0"/>
                </a:solidFill>
                <a:latin typeface="Arial" panose="020B0604020202020204" pitchFamily="34" charset="0"/>
                <a:cs typeface="Arial" panose="020B0604020202020204" pitchFamily="34" charset="0"/>
              </a:rPr>
              <a:t> </a:t>
            </a:r>
            <a:r>
              <a:rPr lang="vi-VN" sz="2800">
                <a:solidFill>
                  <a:srgbClr val="0070C0"/>
                </a:solidFill>
                <a:latin typeface="Arial" panose="020B0604020202020204" pitchFamily="34" charset="0"/>
                <a:cs typeface="Arial" panose="020B0604020202020204" pitchFamily="34" charset="0"/>
              </a:rPr>
              <a:t>di chuyển đến nhà tắm, đến nhà vệ sinh, di chuyển lấy các đồ vật từ sàn nhà, trong tủ, hoặc trên kệ cao… </a:t>
            </a:r>
            <a:endParaRPr lang="en-US" sz="2800">
              <a:solidFill>
                <a:srgbClr val="0070C0"/>
              </a:solidFill>
              <a:latin typeface="Arial" panose="020B0604020202020204" pitchFamily="34" charset="0"/>
              <a:cs typeface="Arial" panose="020B0604020202020204" pitchFamily="34" charset="0"/>
            </a:endParaRPr>
          </a:p>
          <a:p>
            <a:pPr>
              <a:lnSpc>
                <a:spcPct val="150000"/>
              </a:lnSpc>
            </a:pPr>
            <a:r>
              <a:rPr lang="en-US" sz="2800" b="1">
                <a:solidFill>
                  <a:srgbClr val="0070C0"/>
                </a:solidFill>
                <a:latin typeface="Arial" panose="020B0604020202020204" pitchFamily="34" charset="0"/>
                <a:cs typeface="Arial" panose="020B0604020202020204" pitchFamily="34" charset="0"/>
              </a:rPr>
              <a:t>C</a:t>
            </a:r>
            <a:r>
              <a:rPr lang="vi-VN" sz="2800" b="1">
                <a:solidFill>
                  <a:srgbClr val="0070C0"/>
                </a:solidFill>
                <a:latin typeface="Arial" panose="020B0604020202020204" pitchFamily="34" charset="0"/>
                <a:cs typeface="Arial" panose="020B0604020202020204" pitchFamily="34" charset="0"/>
              </a:rPr>
              <a:t>ác hoạt động tại nhà khác</a:t>
            </a:r>
            <a:r>
              <a:rPr lang="en-US" sz="2800" b="1">
                <a:solidFill>
                  <a:srgbClr val="0070C0"/>
                </a:solidFill>
                <a:latin typeface="Arial" panose="020B0604020202020204" pitchFamily="34" charset="0"/>
                <a:cs typeface="Arial" panose="020B0604020202020204" pitchFamily="34" charset="0"/>
              </a:rPr>
              <a:t>:</a:t>
            </a:r>
            <a:r>
              <a:rPr lang="vi-VN" sz="2800" b="1">
                <a:solidFill>
                  <a:srgbClr val="0070C0"/>
                </a:solidFill>
                <a:latin typeface="Arial" panose="020B0604020202020204" pitchFamily="34" charset="0"/>
                <a:cs typeface="Arial" panose="020B0604020202020204" pitchFamily="34" charset="0"/>
              </a:rPr>
              <a:t> </a:t>
            </a:r>
            <a:r>
              <a:rPr lang="vi-VN" sz="2800">
                <a:solidFill>
                  <a:srgbClr val="0070C0"/>
                </a:solidFill>
                <a:latin typeface="Arial" panose="020B0604020202020204" pitchFamily="34" charset="0"/>
                <a:cs typeface="Arial" panose="020B0604020202020204" pitchFamily="34" charset="0"/>
              </a:rPr>
              <a:t>chuẩn bị bữa ăn, đóng mở cửa, ngăn kéo, bật tắt các thiết bị điện, sử dụng điều khiển từ xa, sử dụng điện thoại, quản lý tiền bạc…</a:t>
            </a:r>
            <a:endParaRPr lang="vi-VN"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22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993476" y="2862472"/>
            <a:ext cx="10515600" cy="566528"/>
          </a:xfrm>
        </p:spPr>
        <p:txBody>
          <a:bodyPr>
            <a:normAutofit fontScale="90000"/>
          </a:bodyPr>
          <a:lstStyle/>
          <a:p>
            <a:pPr algn="ctr"/>
            <a:r>
              <a:rPr lang="en-US" b="1">
                <a:solidFill>
                  <a:srgbClr val="00B050"/>
                </a:solidFill>
                <a:latin typeface="Arial" panose="020B0604020202020204" pitchFamily="34" charset="0"/>
                <a:cs typeface="Arial" panose="020B0604020202020204" pitchFamily="34" charset="0"/>
              </a:rPr>
              <a:t>TRÂN TRỌNG CẢM ƠN!</a:t>
            </a:r>
          </a:p>
        </p:txBody>
      </p:sp>
    </p:spTree>
    <p:extLst>
      <p:ext uri="{BB962C8B-B14F-4D97-AF65-F5344CB8AC3E}">
        <p14:creationId xmlns:p14="http://schemas.microsoft.com/office/powerpoint/2010/main" val="231074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4000" y="365126"/>
            <a:ext cx="11099800" cy="1325563"/>
          </a:xfrm>
        </p:spPr>
        <p:txBody>
          <a:bodyPr/>
          <a:lstStyle/>
          <a:p>
            <a:pPr eaLnBrk="1" hangingPunct="1"/>
            <a:r>
              <a:rPr lang="en-US" altLang="vi-VN" sz="3400" b="1" smtClean="0">
                <a:solidFill>
                  <a:srgbClr val="FF0000"/>
                </a:solidFill>
                <a:latin typeface="Times New Roman" pitchFamily="18" charset="0"/>
                <a:cs typeface="Times New Roman" pitchFamily="18" charset="0"/>
              </a:rPr>
              <a:t>Các biểu hiện kéo dài ở ng</a:t>
            </a:r>
            <a:r>
              <a:rPr lang="vi-VN" altLang="vi-VN" sz="3400" b="1" smtClean="0">
                <a:solidFill>
                  <a:srgbClr val="FF0000"/>
                </a:solidFill>
                <a:cs typeface="Times New Roman" pitchFamily="18" charset="0"/>
              </a:rPr>
              <a:t>ư</a:t>
            </a:r>
            <a:r>
              <a:rPr lang="en-US" altLang="vi-VN" sz="3400" b="1" smtClean="0">
                <a:solidFill>
                  <a:srgbClr val="FF0000"/>
                </a:solidFill>
                <a:latin typeface="Times New Roman" pitchFamily="18" charset="0"/>
                <a:cs typeface="Times New Roman" pitchFamily="18" charset="0"/>
              </a:rPr>
              <a:t>ời nhiễm COVID -19</a:t>
            </a:r>
            <a:endParaRPr lang="vi-VN" sz="3400" smtClean="0">
              <a:solidFill>
                <a:srgbClr val="FF0000"/>
              </a:solidFill>
              <a:cs typeface="Times New Roman" pitchFamily="18" charset="0"/>
            </a:endParaRPr>
          </a:p>
        </p:txBody>
      </p:sp>
      <p:sp>
        <p:nvSpPr>
          <p:cNvPr id="4" name="TextBox 3"/>
          <p:cNvSpPr txBox="1"/>
          <p:nvPr/>
        </p:nvSpPr>
        <p:spPr>
          <a:xfrm>
            <a:off x="0" y="6391275"/>
            <a:ext cx="12192000" cy="261938"/>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a:defRPr/>
            </a:pPr>
            <a:r>
              <a:rPr lang="en-US" sz="1100" b="1" spc="-1">
                <a:solidFill>
                  <a:srgbClr val="0054A6"/>
                </a:solidFill>
                <a:latin typeface="Arial"/>
              </a:rPr>
              <a:t>Journal of Medical Virology, Volume: 93, Issue: 2, Pages: 1013-1022, First published: 30 July 2020, DOI: (10.1002/jmv.26368) </a:t>
            </a:r>
            <a:endParaRPr lang="en-US" sz="1100" spc="-1">
              <a:solidFill>
                <a:srgbClr val="000000"/>
              </a:solidFill>
              <a:latin typeface="Arial"/>
            </a:endParaRPr>
          </a:p>
        </p:txBody>
      </p:sp>
      <p:pic>
        <p:nvPicPr>
          <p:cNvPr id="5124" name="Main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10668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32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B050"/>
                </a:solidFill>
              </a:rPr>
              <a:t>Mục tiêu PHCN</a:t>
            </a:r>
            <a:endParaRPr lang="vi-VN">
              <a:solidFill>
                <a:srgbClr val="00B050"/>
              </a:solidFill>
            </a:endParaRPr>
          </a:p>
        </p:txBody>
      </p:sp>
      <p:sp>
        <p:nvSpPr>
          <p:cNvPr id="3" name="Content Placeholder 2"/>
          <p:cNvSpPr>
            <a:spLocks noGrp="1"/>
          </p:cNvSpPr>
          <p:nvPr>
            <p:ph idx="1"/>
          </p:nvPr>
        </p:nvSpPr>
        <p:spPr>
          <a:xfrm>
            <a:off x="695459" y="1825625"/>
            <a:ext cx="10658341" cy="4351338"/>
          </a:xfrm>
        </p:spPr>
        <p:txBody>
          <a:bodyPr/>
          <a:lstStyle/>
          <a:p>
            <a:pPr marL="0" indent="0">
              <a:spcAft>
                <a:spcPts val="600"/>
              </a:spcAft>
              <a:buNone/>
            </a:pPr>
            <a:r>
              <a:rPr lang="en-US" smtClean="0">
                <a:solidFill>
                  <a:srgbClr val="0070C0"/>
                </a:solidFill>
                <a:latin typeface="Arrial"/>
              </a:rPr>
              <a:t>PHCN cho NB sau nhiễm COVID-19 là một can thiệp đa chuyên ngành nhằm giảm thiểu khuyết tật, phục hồi lại chức năng độc lập và cải thiện khả năng thực hiện chức năng sinh hoạt hàng ngày. </a:t>
            </a:r>
          </a:p>
          <a:p>
            <a:pPr>
              <a:spcAft>
                <a:spcPts val="600"/>
              </a:spcAft>
            </a:pPr>
            <a:r>
              <a:rPr lang="en-US" sz="2400" smtClean="0">
                <a:solidFill>
                  <a:srgbClr val="0070C0"/>
                </a:solidFill>
                <a:latin typeface="Arrial"/>
              </a:rPr>
              <a:t>Cải thiện năng lực chức năng</a:t>
            </a:r>
          </a:p>
          <a:p>
            <a:pPr>
              <a:spcAft>
                <a:spcPts val="600"/>
              </a:spcAft>
            </a:pPr>
            <a:r>
              <a:rPr lang="en-US" sz="2400" smtClean="0">
                <a:solidFill>
                  <a:srgbClr val="0070C0"/>
                </a:solidFill>
                <a:latin typeface="Arrial"/>
              </a:rPr>
              <a:t>Cải thiện triệu chứng: giảm mệt mỏi, khó thở, cahasn ăn...</a:t>
            </a:r>
          </a:p>
          <a:p>
            <a:pPr>
              <a:spcAft>
                <a:spcPts val="600"/>
              </a:spcAft>
            </a:pPr>
            <a:r>
              <a:rPr lang="en-US" sz="2400" smtClean="0">
                <a:solidFill>
                  <a:srgbClr val="0070C0"/>
                </a:solidFill>
                <a:latin typeface="Arrial"/>
              </a:rPr>
              <a:t>Cải thiện CN sinh hoạt hàng ngày</a:t>
            </a:r>
          </a:p>
          <a:p>
            <a:pPr>
              <a:spcAft>
                <a:spcPts val="600"/>
              </a:spcAft>
            </a:pPr>
            <a:r>
              <a:rPr lang="en-US" sz="2400" smtClean="0">
                <a:solidFill>
                  <a:srgbClr val="0070C0"/>
                </a:solidFill>
                <a:latin typeface="Arrial"/>
              </a:rPr>
              <a:t>Cải thiện CLCS</a:t>
            </a:r>
          </a:p>
          <a:p>
            <a:pPr>
              <a:spcAft>
                <a:spcPts val="600"/>
              </a:spcAft>
            </a:pPr>
            <a:r>
              <a:rPr lang="en-US" sz="2400" smtClean="0">
                <a:solidFill>
                  <a:srgbClr val="0070C0"/>
                </a:solidFill>
                <a:latin typeface="Arrial"/>
              </a:rPr>
              <a:t>Tái hòa nhập XH sau khi ra viện</a:t>
            </a:r>
            <a:endParaRPr lang="vi-VN" sz="2400">
              <a:solidFill>
                <a:srgbClr val="0070C0"/>
              </a:solidFill>
              <a:latin typeface="Arrial"/>
            </a:endParaRPr>
          </a:p>
        </p:txBody>
      </p:sp>
    </p:spTree>
    <p:extLst>
      <p:ext uri="{BB962C8B-B14F-4D97-AF65-F5344CB8AC3E}">
        <p14:creationId xmlns:p14="http://schemas.microsoft.com/office/powerpoint/2010/main" val="289415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NGUYÊN TẮC PHCN</a:t>
            </a:r>
          </a:p>
        </p:txBody>
      </p:sp>
      <p:sp>
        <p:nvSpPr>
          <p:cNvPr id="4" name="Content Placeholder 3">
            <a:extLst>
              <a:ext uri="{FF2B5EF4-FFF2-40B4-BE49-F238E27FC236}">
                <a16:creationId xmlns:a16="http://schemas.microsoft.com/office/drawing/2014/main" xmlns="" id="{89604CC4-B742-4A8F-B18C-B4175CC1CCCA}"/>
              </a:ext>
            </a:extLst>
          </p:cNvPr>
          <p:cNvSpPr>
            <a:spLocks noGrp="1"/>
          </p:cNvSpPr>
          <p:nvPr>
            <p:ph idx="1"/>
          </p:nvPr>
        </p:nvSpPr>
        <p:spPr>
          <a:xfrm>
            <a:off x="838200" y="1449238"/>
            <a:ext cx="10515600" cy="5151259"/>
          </a:xfrm>
        </p:spPr>
        <p:txBody>
          <a:bodyPr/>
          <a:lstStyle/>
          <a:p>
            <a:pPr>
              <a:lnSpc>
                <a:spcPct val="150000"/>
              </a:lnSpc>
            </a:pPr>
            <a:r>
              <a:rPr lang="en-US">
                <a:solidFill>
                  <a:srgbClr val="0070C0"/>
                </a:solidFill>
                <a:latin typeface="Arial" panose="020B0604020202020204" pitchFamily="34" charset="0"/>
                <a:cs typeface="Arial" panose="020B0604020202020204" pitchFamily="34" charset="0"/>
              </a:rPr>
              <a:t>Tuân thủ quy trình kiểm soát nhiễm khuẩn tránh lây nhiễm</a:t>
            </a:r>
          </a:p>
          <a:p>
            <a:pPr>
              <a:lnSpc>
                <a:spcPct val="150000"/>
              </a:lnSpc>
            </a:pPr>
            <a:r>
              <a:rPr lang="en-US">
                <a:solidFill>
                  <a:srgbClr val="0070C0"/>
                </a:solidFill>
                <a:latin typeface="Arial" panose="020B0604020202020204" pitchFamily="34" charset="0"/>
                <a:cs typeface="Arial" panose="020B0604020202020204" pitchFamily="34" charset="0"/>
              </a:rPr>
              <a:t>Phối hợp đa chuyên khoa trong việc điều trị và chăm sóc</a:t>
            </a:r>
          </a:p>
          <a:p>
            <a:pPr>
              <a:lnSpc>
                <a:spcPct val="150000"/>
              </a:lnSpc>
            </a:pPr>
            <a:r>
              <a:rPr lang="en-US">
                <a:solidFill>
                  <a:srgbClr val="0070C0"/>
                </a:solidFill>
                <a:latin typeface="Arial" panose="020B0604020202020204" pitchFamily="34" charset="0"/>
                <a:cs typeface="Arial" panose="020B0604020202020204" pitchFamily="34" charset="0"/>
              </a:rPr>
              <a:t>Thời gian của chương trình phục hồi chức năng cho người bệnh hậu COVID: 6-8 </a:t>
            </a:r>
            <a:r>
              <a:rPr lang="en-US" smtClean="0">
                <a:solidFill>
                  <a:srgbClr val="0070C0"/>
                </a:solidFill>
                <a:latin typeface="Arial" panose="020B0604020202020204" pitchFamily="34" charset="0"/>
                <a:cs typeface="Arial" panose="020B0604020202020204" pitchFamily="34" charset="0"/>
              </a:rPr>
              <a:t>tuần</a:t>
            </a:r>
          </a:p>
          <a:p>
            <a:pPr>
              <a:lnSpc>
                <a:spcPct val="150000"/>
              </a:lnSpc>
            </a:pPr>
            <a:r>
              <a:rPr lang="en-US" smtClean="0">
                <a:solidFill>
                  <a:srgbClr val="0070C0"/>
                </a:solidFill>
                <a:latin typeface="Arial" panose="020B0604020202020204" pitchFamily="34" charset="0"/>
                <a:cs typeface="Arial" panose="020B0604020202020204" pitchFamily="34" charset="0"/>
              </a:rPr>
              <a:t>Bổ </a:t>
            </a:r>
            <a:r>
              <a:rPr lang="en-US">
                <a:solidFill>
                  <a:srgbClr val="0070C0"/>
                </a:solidFill>
                <a:latin typeface="Arial" panose="020B0604020202020204" pitchFamily="34" charset="0"/>
                <a:cs typeface="Arial" panose="020B0604020202020204" pitchFamily="34" charset="0"/>
              </a:rPr>
              <a:t>sung oxy trong quá trình tập vận động khi cần</a:t>
            </a:r>
          </a:p>
        </p:txBody>
      </p:sp>
    </p:spTree>
    <p:extLst>
      <p:ext uri="{BB962C8B-B14F-4D97-AF65-F5344CB8AC3E}">
        <p14:creationId xmlns:p14="http://schemas.microsoft.com/office/powerpoint/2010/main" val="244865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NGUYÊN TẮC PHCN</a:t>
            </a:r>
          </a:p>
        </p:txBody>
      </p:sp>
      <p:sp>
        <p:nvSpPr>
          <p:cNvPr id="4" name="Content Placeholder 3">
            <a:extLst>
              <a:ext uri="{FF2B5EF4-FFF2-40B4-BE49-F238E27FC236}">
                <a16:creationId xmlns:a16="http://schemas.microsoft.com/office/drawing/2014/main" xmlns="" id="{89604CC4-B742-4A8F-B18C-B4175CC1CCCA}"/>
              </a:ext>
            </a:extLst>
          </p:cNvPr>
          <p:cNvSpPr>
            <a:spLocks noGrp="1"/>
          </p:cNvSpPr>
          <p:nvPr>
            <p:ph idx="1"/>
          </p:nvPr>
        </p:nvSpPr>
        <p:spPr>
          <a:xfrm>
            <a:off x="838200" y="1274618"/>
            <a:ext cx="10515600" cy="5325879"/>
          </a:xfrm>
        </p:spPr>
        <p:txBody>
          <a:bodyPr>
            <a:normAutofit/>
          </a:bodyPr>
          <a:lstStyle/>
          <a:p>
            <a:pPr>
              <a:lnSpc>
                <a:spcPct val="150000"/>
              </a:lnSpc>
            </a:pPr>
            <a:r>
              <a:rPr lang="en-US" sz="2400" smtClean="0">
                <a:solidFill>
                  <a:srgbClr val="0070C0"/>
                </a:solidFill>
                <a:latin typeface="Arial" panose="020B0604020202020204" pitchFamily="34" charset="0"/>
                <a:cs typeface="Arial" panose="020B0604020202020204" pitchFamily="34" charset="0"/>
              </a:rPr>
              <a:t>Hướng dẫn, hỗ trợ tự điều trị và PHCN</a:t>
            </a:r>
          </a:p>
          <a:p>
            <a:pPr>
              <a:lnSpc>
                <a:spcPct val="150000"/>
              </a:lnSpc>
            </a:pPr>
            <a:r>
              <a:rPr lang="en-US" sz="2400" smtClean="0">
                <a:solidFill>
                  <a:srgbClr val="0070C0"/>
                </a:solidFill>
                <a:latin typeface="Arial" panose="020B0604020202020204" pitchFamily="34" charset="0"/>
                <a:cs typeface="Arial" panose="020B0604020202020204" pitchFamily="34" charset="0"/>
              </a:rPr>
              <a:t>Mức </a:t>
            </a:r>
            <a:r>
              <a:rPr lang="en-US" sz="2400" smtClean="0">
                <a:solidFill>
                  <a:srgbClr val="0070C0"/>
                </a:solidFill>
                <a:latin typeface="Arial" panose="020B0604020202020204" pitchFamily="34" charset="0"/>
                <a:cs typeface="Arial" panose="020B0604020202020204" pitchFamily="34" charset="0"/>
              </a:rPr>
              <a:t>độ hỗ trợ và PHCN cần được sự đồng thuận của NB-gia đình, bao gồm cả HD tự kiểm soát TC và thăm khám CK</a:t>
            </a:r>
          </a:p>
          <a:p>
            <a:pPr>
              <a:lnSpc>
                <a:spcPct val="150000"/>
              </a:lnSpc>
            </a:pPr>
            <a:r>
              <a:rPr lang="en-US" sz="2400" smtClean="0">
                <a:solidFill>
                  <a:srgbClr val="0070C0"/>
                </a:solidFill>
                <a:latin typeface="Arial" panose="020B0604020202020204" pitchFamily="34" charset="0"/>
                <a:cs typeface="Arial" panose="020B0604020202020204" pitchFamily="34" charset="0"/>
              </a:rPr>
              <a:t>PHCN cần được cá thể hóa và tùy thuộc vào tình trạng và điều kiện NB, vì vậy cần có mục tiêu cụ thể, rõ ràng giúp cải thiện TC</a:t>
            </a:r>
          </a:p>
          <a:p>
            <a:pPr>
              <a:lnSpc>
                <a:spcPct val="150000"/>
              </a:lnSpc>
            </a:pPr>
            <a:r>
              <a:rPr lang="en-US" sz="2400" smtClean="0">
                <a:solidFill>
                  <a:srgbClr val="0070C0"/>
                </a:solidFill>
                <a:latin typeface="Arial" panose="020B0604020202020204" pitchFamily="34" charset="0"/>
                <a:cs typeface="Arial" panose="020B0604020202020204" pitchFamily="34" charset="0"/>
              </a:rPr>
              <a:t>Người lớn tuổi cần hỗ trợ thêm về các vấn đề CS y tế và XH</a:t>
            </a:r>
          </a:p>
          <a:p>
            <a:pPr>
              <a:lnSpc>
                <a:spcPct val="150000"/>
              </a:lnSpc>
            </a:pPr>
            <a:r>
              <a:rPr lang="en-US" sz="2400" smtClean="0">
                <a:solidFill>
                  <a:srgbClr val="0070C0"/>
                </a:solidFill>
                <a:latin typeface="Arial" panose="020B0604020202020204" pitchFamily="34" charset="0"/>
                <a:cs typeface="Arial" panose="020B0604020202020204" pitchFamily="34" charset="0"/>
              </a:rPr>
              <a:t>PHCN được tổ chức thực hiện tùy theo ĐK tại chỗ, nguồn lực y tế, khả năng cung cấp dịch vụ và phối hợp đa CK</a:t>
            </a:r>
            <a:endParaRPr lang="en-US" sz="2400">
              <a:solidFill>
                <a:srgbClr val="0070C0"/>
              </a:solidFill>
              <a:latin typeface="Arial" panose="020B0604020202020204" pitchFamily="34" charset="0"/>
              <a:cs typeface="Arial" panose="020B0604020202020204" pitchFamily="34" charset="0"/>
            </a:endParaRPr>
          </a:p>
        </p:txBody>
      </p:sp>
      <p:sp>
        <p:nvSpPr>
          <p:cNvPr id="3" name="Rectangle 2"/>
          <p:cNvSpPr/>
          <p:nvPr/>
        </p:nvSpPr>
        <p:spPr>
          <a:xfrm>
            <a:off x="609598" y="6406930"/>
            <a:ext cx="10977093" cy="307777"/>
          </a:xfrm>
          <a:prstGeom prst="rect">
            <a:avLst/>
          </a:prstGeom>
        </p:spPr>
        <p:txBody>
          <a:bodyPr wrap="square">
            <a:spAutoFit/>
          </a:bodyPr>
          <a:lstStyle/>
          <a:p>
            <a:pPr algn="ctr"/>
            <a:r>
              <a:rPr lang="en-US" sz="1400" smtClean="0">
                <a:latin typeface="Times New Roman" panose="02020603050405020304" pitchFamily="18" charset="0"/>
                <a:cs typeface="Times New Roman" panose="02020603050405020304" pitchFamily="18" charset="0"/>
              </a:rPr>
              <a:t>NICE. Summary of joint guideline on the management of long COVID. 2021; </a:t>
            </a:r>
            <a:r>
              <a:rPr lang="en-US" sz="1400">
                <a:latin typeface="Times New Roman" panose="02020603050405020304" pitchFamily="18" charset="0"/>
                <a:cs typeface="Times New Roman" panose="02020603050405020304" pitchFamily="18" charset="0"/>
              </a:rPr>
              <a:t>Published 2021 </a:t>
            </a:r>
            <a:r>
              <a:rPr lang="en-US" sz="1400" smtClean="0">
                <a:latin typeface="Times New Roman" panose="02020603050405020304" pitchFamily="18" charset="0"/>
                <a:cs typeface="Times New Roman" panose="02020603050405020304" pitchFamily="18" charset="0"/>
              </a:rPr>
              <a:t>Sep 15</a:t>
            </a:r>
            <a:r>
              <a:rPr lang="en-US" sz="14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297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89954678"/>
              </p:ext>
            </p:extLst>
          </p:nvPr>
        </p:nvGraphicFramePr>
        <p:xfrm>
          <a:off x="838200" y="1482627"/>
          <a:ext cx="105156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Title 1"/>
          <p:cNvSpPr>
            <a:spLocks noGrp="1"/>
          </p:cNvSpPr>
          <p:nvPr>
            <p:ph type="title"/>
          </p:nvPr>
        </p:nvSpPr>
        <p:spPr>
          <a:xfrm>
            <a:off x="254000" y="365126"/>
            <a:ext cx="11099800" cy="1325563"/>
          </a:xfrm>
        </p:spPr>
        <p:txBody>
          <a:bodyPr/>
          <a:lstStyle/>
          <a:p>
            <a:pPr eaLnBrk="1" hangingPunct="1"/>
            <a:r>
              <a:rPr lang="en-US" sz="3600" b="1" smtClean="0">
                <a:solidFill>
                  <a:srgbClr val="00B050"/>
                </a:solidFill>
                <a:latin typeface="Times New Roman" pitchFamily="18" charset="0"/>
                <a:cs typeface="Times New Roman" pitchFamily="18" charset="0"/>
              </a:rPr>
              <a:t>Các phương pháp Phục hồi chức năng</a:t>
            </a:r>
            <a:endParaRPr lang="vi-VN" sz="3600" smtClean="0">
              <a:solidFill>
                <a:srgbClr val="00B050"/>
              </a:solidFill>
              <a:cs typeface="Times New Roman" pitchFamily="18" charset="0"/>
            </a:endParaRPr>
          </a:p>
        </p:txBody>
      </p:sp>
      <p:sp>
        <p:nvSpPr>
          <p:cNvPr id="4" name="TextBox 3"/>
          <p:cNvSpPr txBox="1"/>
          <p:nvPr/>
        </p:nvSpPr>
        <p:spPr>
          <a:xfrm>
            <a:off x="0" y="6391275"/>
            <a:ext cx="12192000" cy="261938"/>
          </a:xfrm>
          <a:prstGeom prst="rect">
            <a:avLst/>
          </a:prstGeom>
          <a:ln>
            <a:noFill/>
          </a:ln>
        </p:spPr>
        <p:style>
          <a:lnRef idx="1">
            <a:schemeClr val="dk1"/>
          </a:lnRef>
          <a:fillRef idx="2">
            <a:schemeClr val="dk1"/>
          </a:fillRef>
          <a:effectRef idx="1">
            <a:schemeClr val="dk1"/>
          </a:effectRef>
          <a:fontRef idx="minor">
            <a:schemeClr val="dk1"/>
          </a:fontRef>
        </p:style>
        <p:txBody>
          <a:bodyPr>
            <a:spAutoFit/>
          </a:bodyPr>
          <a:lstStyle/>
          <a:p>
            <a:pPr algn="ctr">
              <a:defRPr/>
            </a:pPr>
            <a:r>
              <a:rPr lang="vi-VN" sz="1100" b="1">
                <a:latin typeface="+mj-lt"/>
              </a:rPr>
              <a:t>Rehabilitation after COVID-19: an evidence-based approach</a:t>
            </a:r>
          </a:p>
        </p:txBody>
      </p:sp>
    </p:spTree>
    <p:extLst>
      <p:ext uri="{BB962C8B-B14F-4D97-AF65-F5344CB8AC3E}">
        <p14:creationId xmlns:p14="http://schemas.microsoft.com/office/powerpoint/2010/main" val="2398005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8E4EC-58E1-4514-84A3-544836B71646}"/>
              </a:ext>
            </a:extLst>
          </p:cNvPr>
          <p:cNvSpPr>
            <a:spLocks noGrp="1"/>
          </p:cNvSpPr>
          <p:nvPr>
            <p:ph type="title"/>
          </p:nvPr>
        </p:nvSpPr>
        <p:spPr>
          <a:xfrm>
            <a:off x="838200" y="257503"/>
            <a:ext cx="10515600" cy="566528"/>
          </a:xfrm>
        </p:spPr>
        <p:txBody>
          <a:bodyPr>
            <a:normAutofit fontScale="90000"/>
          </a:bodyPr>
          <a:lstStyle/>
          <a:p>
            <a:r>
              <a:rPr lang="en-US" b="1">
                <a:solidFill>
                  <a:srgbClr val="00B050"/>
                </a:solidFill>
                <a:latin typeface="Arial" panose="020B0604020202020204" pitchFamily="34" charset="0"/>
                <a:cs typeface="Arial" panose="020B0604020202020204" pitchFamily="34" charset="0"/>
              </a:rPr>
              <a:t>KHÁM LƯỢNG GIÁ PHCN</a:t>
            </a:r>
          </a:p>
        </p:txBody>
      </p:sp>
      <p:sp>
        <p:nvSpPr>
          <p:cNvPr id="5" name="TextBox 4">
            <a:extLst>
              <a:ext uri="{FF2B5EF4-FFF2-40B4-BE49-F238E27FC236}">
                <a16:creationId xmlns:a16="http://schemas.microsoft.com/office/drawing/2014/main" xmlns="" id="{308DA5D5-8AB0-4158-878D-2B2143D7A9B2}"/>
              </a:ext>
            </a:extLst>
          </p:cNvPr>
          <p:cNvSpPr txBox="1"/>
          <p:nvPr/>
        </p:nvSpPr>
        <p:spPr>
          <a:xfrm>
            <a:off x="838200" y="996678"/>
            <a:ext cx="8133272" cy="461665"/>
          </a:xfrm>
          <a:prstGeom prst="rect">
            <a:avLst/>
          </a:prstGeom>
          <a:noFill/>
        </p:spPr>
        <p:txBody>
          <a:bodyPr wrap="square" rtlCol="0">
            <a:spAutoFit/>
          </a:bodyPr>
          <a:lstStyle/>
          <a:p>
            <a:r>
              <a:rPr lang="en-US" sz="2400" b="1">
                <a:solidFill>
                  <a:srgbClr val="C00000"/>
                </a:solidFill>
                <a:latin typeface="Arial" panose="020B0604020202020204" pitchFamily="34" charset="0"/>
                <a:cs typeface="Arial" panose="020B0604020202020204" pitchFamily="34" charset="0"/>
              </a:rPr>
              <a:t>KHÁM TOÀN THÂN</a:t>
            </a:r>
          </a:p>
        </p:txBody>
      </p:sp>
      <p:sp>
        <p:nvSpPr>
          <p:cNvPr id="6" name="Content Placeholder 5">
            <a:extLst>
              <a:ext uri="{FF2B5EF4-FFF2-40B4-BE49-F238E27FC236}">
                <a16:creationId xmlns:a16="http://schemas.microsoft.com/office/drawing/2014/main" xmlns="" id="{DF07B77A-5AFC-4077-AC03-331C4AF91A2C}"/>
              </a:ext>
            </a:extLst>
          </p:cNvPr>
          <p:cNvSpPr>
            <a:spLocks noGrp="1"/>
          </p:cNvSpPr>
          <p:nvPr>
            <p:ph idx="1"/>
          </p:nvPr>
        </p:nvSpPr>
        <p:spPr>
          <a:xfrm>
            <a:off x="838200" y="1630990"/>
            <a:ext cx="10515600" cy="4683546"/>
          </a:xfrm>
        </p:spPr>
        <p:txBody>
          <a:bodyPr>
            <a:noAutofit/>
          </a:bodyPr>
          <a:lstStyle/>
          <a:p>
            <a:pPr algn="just">
              <a:lnSpc>
                <a:spcPct val="150000"/>
              </a:lnSpc>
              <a:spcAft>
                <a:spcPts val="800"/>
              </a:spcAft>
            </a:pPr>
            <a:r>
              <a:rPr lang="en-US" sz="2200">
                <a:solidFill>
                  <a:srgbClr val="0070C0"/>
                </a:solidFill>
                <a:effectLst/>
                <a:latin typeface="Arial" panose="020B0604020202020204" pitchFamily="34" charset="0"/>
                <a:ea typeface="Calibri" panose="020F0502020204030204" pitchFamily="34" charset="0"/>
                <a:cs typeface="Arial" panose="020B0604020202020204" pitchFamily="34" charset="0"/>
              </a:rPr>
              <a:t>Người bệnh hậu COVID nằm điều trị tại ICU, hoặc các khoa lâm sàng:</a:t>
            </a:r>
          </a:p>
          <a:p>
            <a:pPr lvl="1" algn="just">
              <a:lnSpc>
                <a:spcPct val="150000"/>
              </a:lnSpc>
              <a:spcAft>
                <a:spcPts val="800"/>
              </a:spcAft>
            </a:pPr>
            <a:r>
              <a:rPr lang="en-US" sz="1800">
                <a:solidFill>
                  <a:srgbClr val="0070C0"/>
                </a:solidFill>
                <a:effectLst/>
                <a:latin typeface="Arial" panose="020B0604020202020204" pitchFamily="34" charset="0"/>
                <a:ea typeface="Calibri" panose="020F0502020204030204" pitchFamily="34" charset="0"/>
                <a:cs typeface="Arial" panose="020B0604020202020204" pitchFamily="34" charset="0"/>
              </a:rPr>
              <a:t>Ý thức: tỉnh, lơ mơ, hôn mê?, khả năng phối hợp với nhân viên y tế trong thực hiện một số kỹ thuật phục hồi chức năng và chăm sóc</a:t>
            </a:r>
          </a:p>
          <a:p>
            <a:pPr lvl="1" algn="just">
              <a:lnSpc>
                <a:spcPct val="150000"/>
              </a:lnSpc>
              <a:spcAft>
                <a:spcPts val="800"/>
              </a:spcAft>
            </a:pPr>
            <a:r>
              <a:rPr lang="en-US" sz="1800">
                <a:solidFill>
                  <a:srgbClr val="0070C0"/>
                </a:solidFill>
                <a:effectLst/>
                <a:latin typeface="Arial" panose="020B0604020202020204" pitchFamily="34" charset="0"/>
                <a:ea typeface="Calibri" panose="020F0502020204030204" pitchFamily="34" charset="0"/>
                <a:cs typeface="Arial" panose="020B0604020202020204" pitchFamily="34" charset="0"/>
              </a:rPr>
              <a:t>Tình trạng hỗ trợ hô hấp: thở máy xâm nhập, thở máy không xâm nhập? thở oxy?...</a:t>
            </a:r>
          </a:p>
          <a:p>
            <a:pPr lvl="1" algn="just">
              <a:lnSpc>
                <a:spcPct val="150000"/>
              </a:lnSpc>
              <a:spcAft>
                <a:spcPts val="800"/>
              </a:spcAft>
            </a:pPr>
            <a:r>
              <a:rPr lang="en-US" sz="1800">
                <a:solidFill>
                  <a:srgbClr val="0070C0"/>
                </a:solidFill>
                <a:effectLst/>
                <a:latin typeface="Arial" panose="020B0604020202020204" pitchFamily="34" charset="0"/>
                <a:ea typeface="Calibri" panose="020F0502020204030204" pitchFamily="34" charset="0"/>
                <a:cs typeface="Arial" panose="020B0604020202020204" pitchFamily="34" charset="0"/>
              </a:rPr>
              <a:t>Tình trạng sond dẫn lưu, catheter, đường truyền…</a:t>
            </a:r>
          </a:p>
          <a:p>
            <a:pPr algn="just">
              <a:lnSpc>
                <a:spcPct val="150000"/>
              </a:lnSpc>
              <a:spcAft>
                <a:spcPts val="800"/>
              </a:spcAft>
            </a:pPr>
            <a:r>
              <a:rPr lang="en-US" sz="2200">
                <a:solidFill>
                  <a:srgbClr val="0070C0"/>
                </a:solidFill>
                <a:effectLst/>
                <a:latin typeface="Arial" panose="020B0604020202020204" pitchFamily="34" charset="0"/>
                <a:ea typeface="Calibri" panose="020F0502020204030204" pitchFamily="34" charset="0"/>
                <a:cs typeface="Arial" panose="020B0604020202020204" pitchFamily="34" charset="0"/>
              </a:rPr>
              <a:t>Các chỉ số sinh tồn: mạch, nhiệt độ, huyết áp, SPO2…</a:t>
            </a:r>
          </a:p>
          <a:p>
            <a:endParaRPr lang="en-US" sz="22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950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2534</Words>
  <Application>Microsoft Office PowerPoint</Application>
  <PresentationFormat>Custom</PresentationFormat>
  <Paragraphs>298</Paragraphs>
  <Slides>37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Bitmap Image</vt:lpstr>
      <vt:lpstr>PHỤC HỒI CHỨC NĂNG  CHO NGƯỜI BỆNH HẬU COVID-19</vt:lpstr>
      <vt:lpstr>NỘI DUNG</vt:lpstr>
      <vt:lpstr>Di chứng lâu dài của COVID-19</vt:lpstr>
      <vt:lpstr>Các biểu hiện kéo dài ở người nhiễm COVID -19</vt:lpstr>
      <vt:lpstr>Mục tiêu PHCN</vt:lpstr>
      <vt:lpstr>NGUYÊN TẮC PHCN</vt:lpstr>
      <vt:lpstr>NGUYÊN TẮC PHCN</vt:lpstr>
      <vt:lpstr>Các phương pháp Phục hồi chức năng</vt:lpstr>
      <vt:lpstr>KHÁM LƯỢNG GIÁ PHCN</vt:lpstr>
      <vt:lpstr>KHÁM LƯỢNG GIÁ PHCN</vt:lpstr>
      <vt:lpstr>KHÁM LƯỢNG GIÁ PHCN</vt:lpstr>
      <vt:lpstr>KHÁM LƯỢNG GIÁ PHCN</vt:lpstr>
      <vt:lpstr>KHÁM LƯỢNG GIÁ PHCN</vt:lpstr>
      <vt:lpstr>KHÁM LƯỢNG GIÁ PHCN</vt:lpstr>
      <vt:lpstr>KHÁM LƯỢNG GIÁ PHCN</vt:lpstr>
      <vt:lpstr>KHÁM LƯỢNG GIÁ PHCN</vt:lpstr>
      <vt:lpstr>KHÁM LƯỢNG GIÁ PHCN</vt:lpstr>
      <vt:lpstr>KHÁM LƯỢNG GIÁ PHCN</vt:lpstr>
      <vt:lpstr>TƯ VẤN GIÁO DỤC SỨC KHỎE</vt:lpstr>
      <vt:lpstr>TƯ VẤN GIÁO DỤC SỨC KHỎE</vt:lpstr>
      <vt:lpstr>TƯ VẤN GIÁO DỤC SỨC KHỎE</vt:lpstr>
      <vt:lpstr>VẬT LÝ TRỊ LIỆU</vt:lpstr>
      <vt:lpstr>VẬT LÝ TRỊ LIỆU</vt:lpstr>
      <vt:lpstr>VẬT LÝ TRỊ LIỆU</vt:lpstr>
      <vt:lpstr>VẬT LÝ TRỊ LIỆU</vt:lpstr>
      <vt:lpstr>VẬT LÝ TRỊ LIỆU</vt:lpstr>
      <vt:lpstr>VẬT LÝ TRỊ LIỆU</vt:lpstr>
      <vt:lpstr>VẬT LÝ TRỊ LIỆU</vt:lpstr>
      <vt:lpstr>VẬT LÝ TRỊ LIỆU</vt:lpstr>
      <vt:lpstr>VẬT LÝ TRỊ LIỆU</vt:lpstr>
      <vt:lpstr>VẬT LÝ TRỊ LIỆU</vt:lpstr>
      <vt:lpstr>VẬT LÝ TRỊ LIỆU</vt:lpstr>
      <vt:lpstr>VẬT LÝ TRỊ LIỆU</vt:lpstr>
      <vt:lpstr>VẬT LÝ TRỊ LIỆU</vt:lpstr>
      <vt:lpstr>VẬT LÝ TRỊ LIỆU</vt:lpstr>
      <vt:lpstr>HOẠT ĐỘNG TRỊ LIỆU</vt:lpstr>
      <vt:lpstr>TRÂN TRỌNG CẢM ƠN!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PHỤC HỒI CHỨC NĂNG HÔ HẤP CHO NGƯỜI BỆNH HẬU COVID-19</dc:title>
  <dc:creator>dinhtai85@outlook.com.vn</dc:creator>
  <cp:lastModifiedBy>A</cp:lastModifiedBy>
  <cp:revision>27</cp:revision>
  <cp:lastPrinted>2022-05-30T08:44:17Z</cp:lastPrinted>
  <dcterms:created xsi:type="dcterms:W3CDTF">2022-03-15T09:53:06Z</dcterms:created>
  <dcterms:modified xsi:type="dcterms:W3CDTF">2022-05-31T02:10:35Z</dcterms:modified>
</cp:coreProperties>
</file>