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346" r:id="rId3"/>
    <p:sldId id="380" r:id="rId4"/>
    <p:sldId id="381" r:id="rId5"/>
    <p:sldId id="378" r:id="rId6"/>
    <p:sldId id="428" r:id="rId7"/>
    <p:sldId id="429" r:id="rId8"/>
    <p:sldId id="300" r:id="rId9"/>
    <p:sldId id="287" r:id="rId10"/>
    <p:sldId id="387" r:id="rId11"/>
    <p:sldId id="452" r:id="rId12"/>
    <p:sldId id="453" r:id="rId13"/>
    <p:sldId id="454" r:id="rId14"/>
    <p:sldId id="455" r:id="rId15"/>
    <p:sldId id="449" r:id="rId16"/>
    <p:sldId id="456" r:id="rId17"/>
    <p:sldId id="458" r:id="rId18"/>
    <p:sldId id="459" r:id="rId19"/>
    <p:sldId id="464" r:id="rId20"/>
    <p:sldId id="465" r:id="rId21"/>
    <p:sldId id="403" r:id="rId22"/>
    <p:sldId id="414" r:id="rId23"/>
    <p:sldId id="474" r:id="rId24"/>
    <p:sldId id="475" r:id="rId25"/>
    <p:sldId id="476" r:id="rId26"/>
    <p:sldId id="477" r:id="rId27"/>
    <p:sldId id="478" r:id="rId28"/>
    <p:sldId id="479" r:id="rId29"/>
    <p:sldId id="480" r:id="rId30"/>
    <p:sldId id="481" r:id="rId31"/>
    <p:sldId id="482" r:id="rId32"/>
    <p:sldId id="483" r:id="rId33"/>
    <p:sldId id="484" r:id="rId34"/>
    <p:sldId id="485" r:id="rId35"/>
    <p:sldId id="486" r:id="rId36"/>
    <p:sldId id="487" r:id="rId37"/>
    <p:sldId id="488" r:id="rId38"/>
    <p:sldId id="489" r:id="rId39"/>
    <p:sldId id="490" r:id="rId40"/>
    <p:sldId id="491" r:id="rId41"/>
    <p:sldId id="492" r:id="rId42"/>
    <p:sldId id="493" r:id="rId43"/>
    <p:sldId id="494" r:id="rId44"/>
    <p:sldId id="495" r:id="rId45"/>
    <p:sldId id="496" r:id="rId46"/>
    <p:sldId id="497" r:id="rId47"/>
    <p:sldId id="274" r:id="rId48"/>
    <p:sldId id="309" r:id="rId4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48" autoAdjust="0"/>
  </p:normalViewPr>
  <p:slideViewPr>
    <p:cSldViewPr>
      <p:cViewPr varScale="1">
        <p:scale>
          <a:sx n="150" d="100"/>
          <a:sy n="150" d="100"/>
        </p:scale>
        <p:origin x="-420" y="-84"/>
      </p:cViewPr>
      <p:guideLst>
        <p:guide orient="horz" pos="2160"/>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355C90-2577-4C04-A9F1-8B628468C5BA}" type="datetimeFigureOut">
              <a:rPr lang="en-US" smtClean="0"/>
              <a:t>5/31/2022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9B9999-50A0-40E1-B3C0-D903A0F4814D}" type="slidenum">
              <a:rPr lang="en-US" smtClean="0"/>
              <a:t>‹#›</a:t>
            </a:fld>
            <a:endParaRPr lang="en-US"/>
          </a:p>
        </p:txBody>
      </p:sp>
    </p:spTree>
    <p:extLst>
      <p:ext uri="{BB962C8B-B14F-4D97-AF65-F5344CB8AC3E}">
        <p14:creationId xmlns:p14="http://schemas.microsoft.com/office/powerpoint/2010/main" val="231802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9B9999-50A0-40E1-B3C0-D903A0F4814D}" type="slidenum">
              <a:rPr lang="en-US" smtClean="0"/>
              <a:t>5</a:t>
            </a:fld>
            <a:endParaRPr lang="en-US"/>
          </a:p>
        </p:txBody>
      </p:sp>
    </p:spTree>
    <p:extLst>
      <p:ext uri="{BB962C8B-B14F-4D97-AF65-F5344CB8AC3E}">
        <p14:creationId xmlns:p14="http://schemas.microsoft.com/office/powerpoint/2010/main" val="132303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9B9999-50A0-40E1-B3C0-D903A0F4814D}" type="slidenum">
              <a:rPr lang="en-US" smtClean="0"/>
              <a:t>10</a:t>
            </a:fld>
            <a:endParaRPr lang="en-US"/>
          </a:p>
        </p:txBody>
      </p:sp>
    </p:spTree>
    <p:extLst>
      <p:ext uri="{BB962C8B-B14F-4D97-AF65-F5344CB8AC3E}">
        <p14:creationId xmlns:p14="http://schemas.microsoft.com/office/powerpoint/2010/main" val="340686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34BC8DA-6F11-40EB-837A-88516C7FBB16}"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4233938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4BC8DA-6F11-40EB-837A-88516C7FBB16}"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3239092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4BC8DA-6F11-40EB-837A-88516C7FBB16}"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3061267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4BC8DA-6F11-40EB-837A-88516C7FBB16}"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33172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4BC8DA-6F11-40EB-837A-88516C7FBB16}" type="datetimeFigureOut">
              <a:rPr lang="en-US" smtClean="0"/>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116528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34BC8DA-6F11-40EB-837A-88516C7FBB16}"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21187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4BC8DA-6F11-40EB-837A-88516C7FBB16}" type="datetimeFigureOut">
              <a:rPr lang="en-US" smtClean="0"/>
              <a:t>5/31/2022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429068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34BC8DA-6F11-40EB-837A-88516C7FBB16}" type="datetimeFigureOut">
              <a:rPr lang="en-US" smtClean="0"/>
              <a:t>5/31/2022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803977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BC8DA-6F11-40EB-837A-88516C7FBB16}" type="datetimeFigureOut">
              <a:rPr lang="en-US" smtClean="0"/>
              <a:t>5/31/2022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2126466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4BC8DA-6F11-40EB-837A-88516C7FBB16}"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1344935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4BC8DA-6F11-40EB-837A-88516C7FBB16}" type="datetimeFigureOut">
              <a:rPr lang="en-US" smtClean="0"/>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60E8F-71D5-44DC-831A-3041AC31B4D0}" type="slidenum">
              <a:rPr lang="en-US" smtClean="0"/>
              <a:t>‹#›</a:t>
            </a:fld>
            <a:endParaRPr lang="en-US"/>
          </a:p>
        </p:txBody>
      </p:sp>
    </p:spTree>
    <p:extLst>
      <p:ext uri="{BB962C8B-B14F-4D97-AF65-F5344CB8AC3E}">
        <p14:creationId xmlns:p14="http://schemas.microsoft.com/office/powerpoint/2010/main" val="1201219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34BC8DA-6F11-40EB-837A-88516C7FBB16}" type="datetimeFigureOut">
              <a:rPr lang="en-US" smtClean="0"/>
              <a:t>5/31/2022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8C60E8F-71D5-44DC-831A-3041AC31B4D0}" type="slidenum">
              <a:rPr lang="en-US" smtClean="0"/>
              <a:t>‹#›</a:t>
            </a:fld>
            <a:endParaRPr lang="en-US"/>
          </a:p>
        </p:txBody>
      </p:sp>
    </p:spTree>
    <p:extLst>
      <p:ext uri="{BB962C8B-B14F-4D97-AF65-F5344CB8AC3E}">
        <p14:creationId xmlns:p14="http://schemas.microsoft.com/office/powerpoint/2010/main" val="70221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translate.google.com/translate?hl=vi&amp;prev=_t&amp;sl=en&amp;tl=vi&amp;u=https://www.parkinsons.va.gov/resources/MOCA-Test-English.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71550"/>
            <a:ext cx="8001000" cy="1559719"/>
          </a:xfrm>
        </p:spPr>
        <p:style>
          <a:lnRef idx="0">
            <a:schemeClr val="accent4"/>
          </a:lnRef>
          <a:fillRef idx="3">
            <a:schemeClr val="accent4"/>
          </a:fillRef>
          <a:effectRef idx="3">
            <a:schemeClr val="accent4"/>
          </a:effectRef>
          <a:fontRef idx="minor">
            <a:schemeClr val="lt1"/>
          </a:fontRef>
        </p:style>
        <p:txBody>
          <a:bodyPr>
            <a:noAutofit/>
          </a:bodyPr>
          <a:lstStyle/>
          <a:p>
            <a:r>
              <a:rPr lang="en-US" sz="3600" dirty="0"/>
              <a:t>PHỤC HỒI CHỨC NĂNG </a:t>
            </a:r>
            <a:br>
              <a:rPr lang="en-US" sz="3600" dirty="0"/>
            </a:br>
            <a:r>
              <a:rPr lang="en-US" sz="3600" dirty="0" err="1"/>
              <a:t>cho</a:t>
            </a:r>
            <a:r>
              <a:rPr lang="en-US" sz="3600" dirty="0"/>
              <a:t> </a:t>
            </a:r>
            <a:r>
              <a:rPr lang="en-US" sz="3600" dirty="0" err="1"/>
              <a:t>người</a:t>
            </a:r>
            <a:r>
              <a:rPr lang="en-US" sz="3600" dirty="0"/>
              <a:t> </a:t>
            </a:r>
            <a:r>
              <a:rPr lang="en-US" sz="3600" dirty="0" err="1"/>
              <a:t>bệnh</a:t>
            </a:r>
            <a:r>
              <a:rPr lang="en-US" sz="3600" dirty="0"/>
              <a:t> </a:t>
            </a:r>
            <a:r>
              <a:rPr lang="en-US" sz="3600" dirty="0" err="1" smtClean="0"/>
              <a:t>sau</a:t>
            </a:r>
            <a:r>
              <a:rPr lang="en-US" sz="3600" dirty="0" smtClean="0"/>
              <a:t> </a:t>
            </a:r>
            <a:r>
              <a:rPr lang="en-US" sz="3600" dirty="0" err="1" smtClean="0"/>
              <a:t>mắc</a:t>
            </a:r>
            <a:r>
              <a:rPr lang="en-US" sz="3600" dirty="0" smtClean="0"/>
              <a:t> </a:t>
            </a:r>
            <a:r>
              <a:rPr lang="en-US" sz="3600" dirty="0" err="1"/>
              <a:t>Covid</a:t>
            </a:r>
            <a:r>
              <a:rPr lang="en-US" sz="3600" dirty="0"/>
              <a:t> 19</a:t>
            </a:r>
          </a:p>
        </p:txBody>
      </p:sp>
      <p:sp>
        <p:nvSpPr>
          <p:cNvPr id="3" name="Subtitle 2"/>
          <p:cNvSpPr>
            <a:spLocks noGrp="1"/>
          </p:cNvSpPr>
          <p:nvPr>
            <p:ph type="subTitle" idx="1"/>
          </p:nvPr>
        </p:nvSpPr>
        <p:spPr>
          <a:xfrm>
            <a:off x="1371600" y="3257550"/>
            <a:ext cx="6400800" cy="971550"/>
          </a:xfrm>
        </p:spPr>
        <p:txBody>
          <a:bodyPr>
            <a:noAutofit/>
          </a:bodyPr>
          <a:lstStyle/>
          <a:p>
            <a:r>
              <a:rPr lang="en-US" sz="2400" dirty="0">
                <a:solidFill>
                  <a:schemeClr val="tx1"/>
                </a:solidFill>
              </a:rPr>
              <a:t>PGS.TS. </a:t>
            </a:r>
            <a:r>
              <a:rPr lang="en-US" sz="2400" dirty="0" err="1">
                <a:solidFill>
                  <a:schemeClr val="tx1"/>
                </a:solidFill>
              </a:rPr>
              <a:t>Đỗ</a:t>
            </a:r>
            <a:r>
              <a:rPr lang="en-US" sz="2400" dirty="0">
                <a:solidFill>
                  <a:schemeClr val="tx1"/>
                </a:solidFill>
              </a:rPr>
              <a:t> </a:t>
            </a:r>
            <a:r>
              <a:rPr lang="en-US" sz="2400" dirty="0" err="1">
                <a:solidFill>
                  <a:schemeClr val="tx1"/>
                </a:solidFill>
              </a:rPr>
              <a:t>Đào</a:t>
            </a:r>
            <a:r>
              <a:rPr lang="en-US" sz="2400" dirty="0">
                <a:solidFill>
                  <a:schemeClr val="tx1"/>
                </a:solidFill>
              </a:rPr>
              <a:t> </a:t>
            </a:r>
            <a:r>
              <a:rPr lang="en-US" sz="2400" dirty="0" err="1" smtClean="0">
                <a:solidFill>
                  <a:schemeClr val="tx1"/>
                </a:solidFill>
              </a:rPr>
              <a:t>Vũ</a:t>
            </a:r>
            <a:endParaRPr lang="en-US" sz="2400" dirty="0" smtClean="0">
              <a:solidFill>
                <a:schemeClr val="tx1"/>
              </a:solidFill>
            </a:endParaRPr>
          </a:p>
          <a:p>
            <a:r>
              <a:rPr lang="en-US" sz="1100" dirty="0" smtClean="0">
                <a:solidFill>
                  <a:schemeClr val="tx1"/>
                </a:solidFill>
              </a:rPr>
              <a:t>Mobil: 0982041278</a:t>
            </a:r>
          </a:p>
          <a:p>
            <a:r>
              <a:rPr lang="en-US" sz="1100" dirty="0" smtClean="0">
                <a:solidFill>
                  <a:schemeClr val="tx1"/>
                </a:solidFill>
              </a:rPr>
              <a:t>Mai</a:t>
            </a:r>
            <a:r>
              <a:rPr lang="en-US" sz="1100" dirty="0" smtClean="0">
                <a:solidFill>
                  <a:schemeClr val="tx1"/>
                </a:solidFill>
              </a:rPr>
              <a:t>l: dodaovu@bachmai.edu.vn</a:t>
            </a:r>
            <a:endParaRPr lang="en-US" sz="1100" dirty="0">
              <a:solidFill>
                <a:schemeClr val="tx1"/>
              </a:solidFill>
            </a:endParaRPr>
          </a:p>
        </p:txBody>
      </p:sp>
    </p:spTree>
    <p:extLst>
      <p:ext uri="{BB962C8B-B14F-4D97-AF65-F5344CB8AC3E}">
        <p14:creationId xmlns:p14="http://schemas.microsoft.com/office/powerpoint/2010/main" val="4207272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514350"/>
          </a:xfrm>
        </p:spPr>
        <p:txBody>
          <a:bodyPr>
            <a:noAutofit/>
          </a:bodyPr>
          <a:lstStyle/>
          <a:p>
            <a:pPr marL="0" marR="0" algn="just">
              <a:lnSpc>
                <a:spcPct val="150000"/>
              </a:lnSpc>
              <a:spcBef>
                <a:spcPts val="0"/>
              </a:spcBef>
              <a:spcAft>
                <a:spcPts val="0"/>
              </a:spcAft>
            </a:pPr>
            <a:r>
              <a:rPr lang="en-US" sz="1800" i="1" dirty="0" err="1" smtClean="0">
                <a:latin typeface="Times New Roman" panose="02020603050405020304" pitchFamily="18" charset="0"/>
                <a:ea typeface="Times New Roman" panose="02020603050405020304" pitchFamily="18" charset="0"/>
              </a:rPr>
              <a:t>Bảng</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câu</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hỏi</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sàng</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lọc</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nhu</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cầu</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phục</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hồi</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chức</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năng</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sau</a:t>
            </a:r>
            <a:r>
              <a:rPr lang="en-US" sz="1800" i="1" dirty="0" smtClean="0">
                <a:latin typeface="Times New Roman" panose="02020603050405020304" pitchFamily="18" charset="0"/>
                <a:ea typeface="Times New Roman" panose="02020603050405020304" pitchFamily="18" charset="0"/>
              </a:rPr>
              <a:t> </a:t>
            </a:r>
            <a:r>
              <a:rPr lang="en-US" sz="1800" i="1" dirty="0" err="1" smtClean="0">
                <a:latin typeface="Times New Roman" panose="02020603050405020304" pitchFamily="18" charset="0"/>
                <a:ea typeface="Times New Roman" panose="02020603050405020304" pitchFamily="18" charset="0"/>
              </a:rPr>
              <a:t>mắc</a:t>
            </a:r>
            <a:r>
              <a:rPr lang="en-US" sz="1800" i="1" dirty="0" smtClean="0">
                <a:latin typeface="Times New Roman" panose="02020603050405020304" pitchFamily="18" charset="0"/>
                <a:ea typeface="Times New Roman" panose="02020603050405020304" pitchFamily="18" charset="0"/>
              </a:rPr>
              <a:t> COVID 19</a:t>
            </a:r>
            <a:endParaRPr lang="en-US" sz="1800" dirty="0">
              <a:effectLst/>
              <a:latin typeface="Times New Roman" panose="02020603050405020304" pitchFamily="18" charset="0"/>
              <a:ea typeface="Calibri" panose="020F05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3036222"/>
              </p:ext>
            </p:extLst>
          </p:nvPr>
        </p:nvGraphicFramePr>
        <p:xfrm>
          <a:off x="533400" y="590550"/>
          <a:ext cx="8229600" cy="4328160"/>
        </p:xfrm>
        <a:graphic>
          <a:graphicData uri="http://schemas.openxmlformats.org/drawingml/2006/table">
            <a:tbl>
              <a:tblPr firstRow="1" bandRow="1">
                <a:tableStyleId>{5C22544A-7EE6-4342-B048-85BDC9FD1C3A}</a:tableStyleId>
              </a:tblPr>
              <a:tblGrid>
                <a:gridCol w="8229600">
                  <a:extLst>
                    <a:ext uri="{9D8B030D-6E8A-4147-A177-3AD203B41FA5}">
                      <a16:colId xmlns="" xmlns:a16="http://schemas.microsoft.com/office/drawing/2014/main" val="20000"/>
                    </a:ext>
                  </a:extLst>
                </a:gridCol>
              </a:tblGrid>
              <a:tr h="370840">
                <a:tc>
                  <a:txBody>
                    <a:bodyPr/>
                    <a:lstStyle/>
                    <a:p>
                      <a:r>
                        <a:rPr lang="vi-VN" sz="1100" b="1" i="1" kern="1200" dirty="0">
                          <a:solidFill>
                            <a:schemeClr val="lt1"/>
                          </a:solidFill>
                          <a:effectLst/>
                          <a:latin typeface="Arial" panose="020B0604020202020204" pitchFamily="34" charset="0"/>
                          <a:ea typeface="+mn-ea"/>
                          <a:cs typeface="Arial" panose="020B0604020202020204" pitchFamily="34" charset="0"/>
                        </a:rPr>
                        <a:t>I. Câu </a:t>
                      </a:r>
                      <a:r>
                        <a:rPr lang="vi-VN" sz="1100" b="1" i="1" kern="1200" dirty="0" err="1">
                          <a:solidFill>
                            <a:schemeClr val="lt1"/>
                          </a:solidFill>
                          <a:effectLst/>
                          <a:latin typeface="Arial" panose="020B0604020202020204" pitchFamily="34" charset="0"/>
                          <a:ea typeface="+mn-ea"/>
                          <a:cs typeface="Arial" panose="020B0604020202020204" pitchFamily="34" charset="0"/>
                        </a:rPr>
                        <a:t>hỏi</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đầu</a:t>
                      </a:r>
                      <a:r>
                        <a:rPr lang="vi-VN" sz="1100" b="1" i="1" kern="1200" dirty="0">
                          <a:solidFill>
                            <a:schemeClr val="lt1"/>
                          </a:solidFill>
                          <a:effectLst/>
                          <a:latin typeface="Arial" panose="020B0604020202020204" pitchFamily="34" charset="0"/>
                          <a:ea typeface="+mn-ea"/>
                          <a:cs typeface="Arial" panose="020B0604020202020204" pitchFamily="34" charset="0"/>
                        </a:rPr>
                        <a:t> tiên:</a:t>
                      </a:r>
                      <a:endParaRPr lang="en-US" sz="1100" b="1" kern="1200" dirty="0">
                        <a:solidFill>
                          <a:schemeClr val="lt1"/>
                        </a:solidFill>
                        <a:effectLst/>
                        <a:latin typeface="Arial" panose="020B0604020202020204" pitchFamily="34" charset="0"/>
                        <a:ea typeface="+mn-ea"/>
                        <a:cs typeface="Arial" panose="020B0604020202020204" pitchFamily="34" charset="0"/>
                      </a:endParaRPr>
                    </a:p>
                    <a:p>
                      <a:r>
                        <a:rPr lang="vi-VN" sz="1100" b="1" i="1" kern="1200" dirty="0">
                          <a:solidFill>
                            <a:schemeClr val="lt1"/>
                          </a:solidFill>
                          <a:effectLst/>
                          <a:latin typeface="Arial" panose="020B0604020202020204" pitchFamily="34" charset="0"/>
                          <a:ea typeface="+mn-ea"/>
                          <a:cs typeface="Arial" panose="020B0604020202020204" pitchFamily="34" charset="0"/>
                        </a:rPr>
                        <a:t>So </a:t>
                      </a:r>
                      <a:r>
                        <a:rPr lang="vi-VN" sz="1100" b="1" i="1" kern="1200" dirty="0" err="1">
                          <a:solidFill>
                            <a:schemeClr val="lt1"/>
                          </a:solidFill>
                          <a:effectLst/>
                          <a:latin typeface="Arial" panose="020B0604020202020204" pitchFamily="34" charset="0"/>
                          <a:ea typeface="+mn-ea"/>
                          <a:cs typeface="Arial" panose="020B0604020202020204" pitchFamily="34" charset="0"/>
                        </a:rPr>
                        <a:t>với</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trước</a:t>
                      </a:r>
                      <a:r>
                        <a:rPr lang="vi-VN" sz="1100" b="1" i="1" kern="1200" dirty="0">
                          <a:solidFill>
                            <a:schemeClr val="lt1"/>
                          </a:solidFill>
                          <a:effectLst/>
                          <a:latin typeface="Arial" panose="020B0604020202020204" pitchFamily="34" charset="0"/>
                          <a:ea typeface="+mn-ea"/>
                          <a:cs typeface="Arial" panose="020B0604020202020204" pitchFamily="34" charset="0"/>
                        </a:rPr>
                        <a:t> khi </a:t>
                      </a:r>
                      <a:r>
                        <a:rPr lang="vi-VN" sz="1100" b="1" i="1" kern="1200" dirty="0" err="1">
                          <a:solidFill>
                            <a:schemeClr val="lt1"/>
                          </a:solidFill>
                          <a:effectLst/>
                          <a:latin typeface="Arial" panose="020B0604020202020204" pitchFamily="34" charset="0"/>
                          <a:ea typeface="+mn-ea"/>
                          <a:cs typeface="Arial" panose="020B0604020202020204" pitchFamily="34" charset="0"/>
                        </a:rPr>
                        <a:t>bị</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mắc</a:t>
                      </a:r>
                      <a:r>
                        <a:rPr lang="vi-VN" sz="1100" b="1" i="1" kern="1200" dirty="0">
                          <a:solidFill>
                            <a:schemeClr val="lt1"/>
                          </a:solidFill>
                          <a:effectLst/>
                          <a:latin typeface="Arial" panose="020B0604020202020204" pitchFamily="34" charset="0"/>
                          <a:ea typeface="+mn-ea"/>
                          <a:cs typeface="Arial" panose="020B0604020202020204" pitchFamily="34" charset="0"/>
                        </a:rPr>
                        <a:t> COVID-19, ông/</a:t>
                      </a:r>
                      <a:r>
                        <a:rPr lang="vi-VN" sz="1100" b="1" i="1" kern="1200" dirty="0" err="1">
                          <a:solidFill>
                            <a:schemeClr val="lt1"/>
                          </a:solidFill>
                          <a:effectLst/>
                          <a:latin typeface="Arial" panose="020B0604020202020204" pitchFamily="34" charset="0"/>
                          <a:ea typeface="+mn-ea"/>
                          <a:cs typeface="Arial" panose="020B0604020202020204" pitchFamily="34" charset="0"/>
                        </a:rPr>
                        <a:t>bà</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có</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bất</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kỳ</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vấn</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đề</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hoặc</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triệu</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chứng</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mới</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nào</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ảnh</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hưởng</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đến</a:t>
                      </a:r>
                      <a:r>
                        <a:rPr lang="vi-VN" sz="1100" b="1" i="1" kern="1200" dirty="0">
                          <a:solidFill>
                            <a:schemeClr val="lt1"/>
                          </a:solidFill>
                          <a:effectLst/>
                          <a:latin typeface="Arial" panose="020B0604020202020204" pitchFamily="34" charset="0"/>
                          <a:ea typeface="+mn-ea"/>
                          <a:cs typeface="Arial" panose="020B0604020202020204" pitchFamily="34" charset="0"/>
                        </a:rPr>
                        <a:t> </a:t>
                      </a:r>
                      <a:r>
                        <a:rPr lang="vi-VN" sz="1100" b="1" i="1" kern="1200" dirty="0" err="1">
                          <a:solidFill>
                            <a:schemeClr val="lt1"/>
                          </a:solidFill>
                          <a:effectLst/>
                          <a:latin typeface="Arial" panose="020B0604020202020204" pitchFamily="34" charset="0"/>
                          <a:ea typeface="+mn-ea"/>
                          <a:cs typeface="Arial" panose="020B0604020202020204" pitchFamily="34" charset="0"/>
                        </a:rPr>
                        <a:t>mình</a:t>
                      </a:r>
                      <a:r>
                        <a:rPr lang="vi-VN" sz="1100" b="1" i="1" kern="1200" dirty="0">
                          <a:solidFill>
                            <a:schemeClr val="lt1"/>
                          </a:solidFill>
                          <a:effectLst/>
                          <a:latin typeface="Arial" panose="020B0604020202020204" pitchFamily="34" charset="0"/>
                          <a:ea typeface="+mn-ea"/>
                          <a:cs typeface="Arial" panose="020B0604020202020204" pitchFamily="34" charset="0"/>
                        </a:rPr>
                        <a:t> không?</a:t>
                      </a:r>
                      <a:endParaRPr lang="en-US" sz="1100" b="1" kern="1200" dirty="0">
                        <a:solidFill>
                          <a:schemeClr val="lt1"/>
                        </a:solidFill>
                        <a:effectLst/>
                        <a:latin typeface="Arial" panose="020B0604020202020204" pitchFamily="34" charset="0"/>
                        <a:ea typeface="+mn-ea"/>
                        <a:cs typeface="Arial" panose="020B0604020202020204" pitchFamily="34" charset="0"/>
                      </a:endParaRPr>
                    </a:p>
                    <a:p>
                      <a:endParaRPr lang="vi-VN"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0"/>
                  </a:ext>
                </a:extLst>
              </a:tr>
              <a:tr h="381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100" b="1" i="1" kern="1200" dirty="0">
                          <a:solidFill>
                            <a:schemeClr val="dk1"/>
                          </a:solidFill>
                          <a:effectLst/>
                          <a:latin typeface="Arial" panose="020B0604020202020204" pitchFamily="34" charset="0"/>
                          <a:ea typeface="+mn-ea"/>
                          <a:cs typeface="Arial" panose="020B0604020202020204" pitchFamily="34" charset="0"/>
                        </a:rPr>
                        <a:t>II. </a:t>
                      </a:r>
                      <a:r>
                        <a:rPr lang="vi-VN" sz="1100" b="1" i="1" kern="1200" dirty="0" err="1">
                          <a:solidFill>
                            <a:schemeClr val="dk1"/>
                          </a:solidFill>
                          <a:effectLst/>
                          <a:latin typeface="Arial" panose="020B0604020202020204" pitchFamily="34" charset="0"/>
                          <a:ea typeface="+mn-ea"/>
                          <a:cs typeface="Arial" panose="020B0604020202020204" pitchFamily="34" charset="0"/>
                        </a:rPr>
                        <a:t>Lĩnh</a:t>
                      </a:r>
                      <a:r>
                        <a:rPr lang="vi-VN" sz="1100" b="1" i="1" kern="1200" dirty="0">
                          <a:solidFill>
                            <a:schemeClr val="dk1"/>
                          </a:solidFill>
                          <a:effectLst/>
                          <a:latin typeface="Arial" panose="020B0604020202020204" pitchFamily="34" charset="0"/>
                          <a:ea typeface="+mn-ea"/>
                          <a:cs typeface="Arial" panose="020B0604020202020204" pitchFamily="34" charset="0"/>
                        </a:rPr>
                        <a:t> </a:t>
                      </a:r>
                      <a:r>
                        <a:rPr lang="vi-VN" sz="1100" b="1" i="1" kern="1200" dirty="0" err="1">
                          <a:solidFill>
                            <a:schemeClr val="dk1"/>
                          </a:solidFill>
                          <a:effectLst/>
                          <a:latin typeface="Arial" panose="020B0604020202020204" pitchFamily="34" charset="0"/>
                          <a:ea typeface="+mn-ea"/>
                          <a:cs typeface="Arial" panose="020B0604020202020204" pitchFamily="34" charset="0"/>
                        </a:rPr>
                        <a:t>vực</a:t>
                      </a:r>
                      <a:r>
                        <a:rPr lang="vi-VN" sz="1100" b="1" i="1" kern="1200" dirty="0">
                          <a:solidFill>
                            <a:schemeClr val="dk1"/>
                          </a:solidFill>
                          <a:effectLst/>
                          <a:latin typeface="Arial" panose="020B0604020202020204" pitchFamily="34" charset="0"/>
                          <a:ea typeface="+mn-ea"/>
                          <a:cs typeface="Arial" panose="020B0604020202020204" pitchFamily="34" charset="0"/>
                        </a:rPr>
                        <a:t> </a:t>
                      </a:r>
                      <a:r>
                        <a:rPr lang="vi-VN" sz="1100" b="1" i="1" kern="1200" dirty="0" err="1">
                          <a:solidFill>
                            <a:schemeClr val="dk1"/>
                          </a:solidFill>
                          <a:effectLst/>
                          <a:latin typeface="Arial" panose="020B0604020202020204" pitchFamily="34" charset="0"/>
                          <a:ea typeface="+mn-ea"/>
                          <a:cs typeface="Arial" panose="020B0604020202020204" pitchFamily="34" charset="0"/>
                        </a:rPr>
                        <a:t>hoạt</a:t>
                      </a:r>
                      <a:r>
                        <a:rPr lang="vi-VN" sz="1100" b="1" i="1" kern="1200" dirty="0">
                          <a:solidFill>
                            <a:schemeClr val="dk1"/>
                          </a:solidFill>
                          <a:effectLst/>
                          <a:latin typeface="Arial" panose="020B0604020202020204" pitchFamily="34" charset="0"/>
                          <a:ea typeface="+mn-ea"/>
                          <a:cs typeface="Arial" panose="020B0604020202020204" pitchFamily="34" charset="0"/>
                        </a:rPr>
                        <a:t> </a:t>
                      </a:r>
                      <a:r>
                        <a:rPr lang="vi-VN" sz="1100" b="1" i="1" kern="1200" dirty="0" err="1">
                          <a:solidFill>
                            <a:schemeClr val="dk1"/>
                          </a:solidFill>
                          <a:effectLst/>
                          <a:latin typeface="Arial" panose="020B0604020202020204" pitchFamily="34" charset="0"/>
                          <a:ea typeface="+mn-ea"/>
                          <a:cs typeface="Arial" panose="020B0604020202020204" pitchFamily="34" charset="0"/>
                        </a:rPr>
                        <a:t>động</a:t>
                      </a:r>
                      <a:r>
                        <a:rPr lang="vi-VN" sz="1100" b="1" i="1"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vi-VN" sz="1100" kern="1200" dirty="0">
                          <a:solidFill>
                            <a:schemeClr val="dk1"/>
                          </a:solidFill>
                          <a:effectLst/>
                          <a:latin typeface="Arial" panose="020B0604020202020204" pitchFamily="34" charset="0"/>
                          <a:ea typeface="+mn-ea"/>
                          <a:cs typeface="Arial" panose="020B0604020202020204" pitchFamily="34" charset="0"/>
                        </a:rPr>
                        <a:t>Ông/</a:t>
                      </a:r>
                      <a:r>
                        <a:rPr lang="vi-VN" sz="1100" kern="1200" dirty="0" err="1">
                          <a:solidFill>
                            <a:schemeClr val="dk1"/>
                          </a:solidFill>
                          <a:effectLst/>
                          <a:latin typeface="Arial" panose="020B0604020202020204" pitchFamily="34" charset="0"/>
                          <a:ea typeface="+mn-ea"/>
                          <a:cs typeface="Arial" panose="020B0604020202020204" pitchFamily="34" charset="0"/>
                        </a:rPr>
                        <a:t>bà</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có</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thể</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thực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hiện</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các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và</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mức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thực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hiện</a:t>
                      </a:r>
                      <a:r>
                        <a:rPr lang="vi-VN" sz="1100" kern="1200" dirty="0">
                          <a:solidFill>
                            <a:schemeClr val="dk1"/>
                          </a:solidFill>
                          <a:effectLst/>
                          <a:latin typeface="Arial" panose="020B0604020202020204" pitchFamily="34" charset="0"/>
                          <a:ea typeface="+mn-ea"/>
                          <a:cs typeface="Arial" panose="020B0604020202020204" pitchFamily="34" charset="0"/>
                        </a:rPr>
                        <a:t> như mong </a:t>
                      </a:r>
                      <a:r>
                        <a:rPr lang="vi-VN" sz="1100" kern="1200" dirty="0" err="1">
                          <a:solidFill>
                            <a:schemeClr val="dk1"/>
                          </a:solidFill>
                          <a:effectLst/>
                          <a:latin typeface="Arial" panose="020B0604020202020204" pitchFamily="34" charset="0"/>
                          <a:ea typeface="+mn-ea"/>
                          <a:cs typeface="Arial" panose="020B0604020202020204" pitchFamily="34" charset="0"/>
                        </a:rPr>
                        <a:t>đợi</a:t>
                      </a:r>
                      <a:r>
                        <a:rPr lang="vi-VN" sz="1100"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vi-VN" sz="1100" kern="1200" dirty="0" err="1">
                          <a:solidFill>
                            <a:schemeClr val="dk1"/>
                          </a:solidFill>
                          <a:effectLst/>
                          <a:latin typeface="Arial" panose="020B0604020202020204" pitchFamily="34" charset="0"/>
                          <a:ea typeface="+mn-ea"/>
                          <a:cs typeface="Arial" panose="020B0604020202020204" pitchFamily="34" charset="0"/>
                        </a:rPr>
                        <a:t>Các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lĩnh</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vực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cần</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hỏi</a:t>
                      </a:r>
                      <a:r>
                        <a:rPr lang="vi-VN" sz="1100" kern="1200" dirty="0">
                          <a:solidFill>
                            <a:schemeClr val="dk1"/>
                          </a:solidFill>
                          <a:effectLst/>
                          <a:latin typeface="Arial" panose="020B0604020202020204" pitchFamily="34" charset="0"/>
                          <a:ea typeface="+mn-ea"/>
                          <a:cs typeface="Arial" panose="020B0604020202020204" pitchFamily="34" charset="0"/>
                        </a:rPr>
                        <a:t> bao </a:t>
                      </a:r>
                      <a:r>
                        <a:rPr lang="vi-VN" sz="1100" kern="1200" dirty="0" err="1">
                          <a:solidFill>
                            <a:schemeClr val="dk1"/>
                          </a:solidFill>
                          <a:effectLst/>
                          <a:latin typeface="Arial" panose="020B0604020202020204" pitchFamily="34" charset="0"/>
                          <a:ea typeface="+mn-ea"/>
                          <a:cs typeface="Arial" panose="020B0604020202020204" pitchFamily="34" charset="0"/>
                        </a:rPr>
                        <a:t>gồm</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a:solidFill>
                            <a:schemeClr val="dk1"/>
                          </a:solidFill>
                          <a:effectLst/>
                          <a:latin typeface="Arial" panose="020B0604020202020204" pitchFamily="34" charset="0"/>
                          <a:ea typeface="+mn-ea"/>
                          <a:cs typeface="Arial" panose="020B0604020202020204" pitchFamily="34" charset="0"/>
                        </a:rPr>
                        <a:t>(</a:t>
                      </a:r>
                      <a:r>
                        <a:rPr lang="vi-VN" sz="1100" i="1" kern="1200" dirty="0" err="1">
                          <a:solidFill>
                            <a:schemeClr val="dk1"/>
                          </a:solidFill>
                          <a:effectLst/>
                          <a:latin typeface="Arial" panose="020B0604020202020204" pitchFamily="34" charset="0"/>
                          <a:ea typeface="+mn-ea"/>
                          <a:cs typeface="Arial" panose="020B0604020202020204" pitchFamily="34" charset="0"/>
                        </a:rPr>
                        <a:t>Chỉ</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hỏi</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về</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những</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điều</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thích</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hợp</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với</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người</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đó</a:t>
                      </a:r>
                      <a:r>
                        <a:rPr lang="vi-VN" sz="1100" i="1"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r>
                        <a:rPr lang="vi-VN" sz="1100" kern="1200" dirty="0">
                          <a:solidFill>
                            <a:schemeClr val="dk1"/>
                          </a:solidFill>
                          <a:effectLst/>
                          <a:latin typeface="Arial" panose="020B0604020202020204" pitchFamily="34" charset="0"/>
                          <a:ea typeface="+mn-ea"/>
                          <a:cs typeface="Arial" panose="020B0604020202020204" pitchFamily="34" charset="0"/>
                        </a:rPr>
                        <a:t>1. </a:t>
                      </a:r>
                      <a:r>
                        <a:rPr lang="vi-VN" sz="1100" kern="1200" dirty="0" err="1">
                          <a:solidFill>
                            <a:schemeClr val="dk1"/>
                          </a:solidFill>
                          <a:effectLst/>
                          <a:latin typeface="Arial" panose="020B0604020202020204" pitchFamily="34" charset="0"/>
                          <a:ea typeface="+mn-ea"/>
                          <a:cs typeface="Arial" panose="020B0604020202020204" pitchFamily="34" charset="0"/>
                        </a:rPr>
                        <a:t>Các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nghề</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nghiệp</a:t>
                      </a:r>
                      <a:r>
                        <a:rPr lang="vi-VN" sz="1100" kern="1200" dirty="0">
                          <a:solidFill>
                            <a:schemeClr val="dk1"/>
                          </a:solidFill>
                          <a:effectLst/>
                          <a:latin typeface="Arial" panose="020B0604020202020204" pitchFamily="34" charset="0"/>
                          <a:ea typeface="+mn-ea"/>
                          <a:cs typeface="Arial" panose="020B0604020202020204" pitchFamily="34" charset="0"/>
                        </a:rPr>
                        <a:t> (công </a:t>
                      </a:r>
                      <a:r>
                        <a:rPr lang="vi-VN" sz="1100" kern="1200" dirty="0" err="1">
                          <a:solidFill>
                            <a:schemeClr val="dk1"/>
                          </a:solidFill>
                          <a:effectLst/>
                          <a:latin typeface="Arial" panose="020B0604020202020204" pitchFamily="34" charset="0"/>
                          <a:ea typeface="+mn-ea"/>
                          <a:cs typeface="Arial" panose="020B0604020202020204" pitchFamily="34" charset="0"/>
                        </a:rPr>
                        <a:t>việc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giáo</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dục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nghề</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nghiệp</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khác</a:t>
                      </a:r>
                      <a:r>
                        <a:rPr lang="vi-VN" sz="1100"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vi-VN" sz="1100" i="1" kern="1200" dirty="0" err="1">
                          <a:solidFill>
                            <a:schemeClr val="dk1"/>
                          </a:solidFill>
                          <a:effectLst/>
                          <a:latin typeface="Arial" panose="020B0604020202020204" pitchFamily="34" charset="0"/>
                          <a:ea typeface="+mn-ea"/>
                          <a:cs typeface="Arial" panose="020B0604020202020204" pitchFamily="34" charset="0"/>
                        </a:rPr>
                        <a:t>Nếu</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trở</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lại</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làm</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việc</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toàn</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thời</a:t>
                      </a:r>
                      <a:r>
                        <a:rPr lang="vi-VN" sz="1100" i="1" kern="1200" dirty="0">
                          <a:solidFill>
                            <a:schemeClr val="dk1"/>
                          </a:solidFill>
                          <a:effectLst/>
                          <a:latin typeface="Arial" panose="020B0604020202020204" pitchFamily="34" charset="0"/>
                          <a:ea typeface="+mn-ea"/>
                          <a:cs typeface="Arial" panose="020B0604020202020204" pitchFamily="34" charset="0"/>
                        </a:rPr>
                        <a:t> gian, </a:t>
                      </a:r>
                      <a:r>
                        <a:rPr lang="en-US" sz="1100" i="1" kern="1200" dirty="0" err="1">
                          <a:solidFill>
                            <a:schemeClr val="dk1"/>
                          </a:solidFill>
                          <a:effectLst/>
                          <a:latin typeface="Arial" panose="020B0604020202020204" pitchFamily="34" charset="0"/>
                          <a:ea typeface="+mn-ea"/>
                          <a:cs typeface="Arial" panose="020B0604020202020204" pitchFamily="34" charset="0"/>
                        </a:rPr>
                        <a:t>ông</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bà</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có</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khó</a:t>
                      </a:r>
                      <a:r>
                        <a:rPr lang="vi-VN" sz="1100" i="1" kern="1200" dirty="0">
                          <a:solidFill>
                            <a:schemeClr val="dk1"/>
                          </a:solidFill>
                          <a:effectLst/>
                          <a:latin typeface="Arial" panose="020B0604020202020204" pitchFamily="34" charset="0"/>
                          <a:ea typeface="+mn-ea"/>
                          <a:cs typeface="Arial" panose="020B0604020202020204" pitchFamily="34" charset="0"/>
                        </a:rPr>
                        <a:t> khăn </a:t>
                      </a:r>
                      <a:r>
                        <a:rPr lang="vi-VN" sz="1100" i="1" kern="1200" dirty="0" err="1">
                          <a:solidFill>
                            <a:schemeClr val="dk1"/>
                          </a:solidFill>
                          <a:effectLst/>
                          <a:latin typeface="Arial" panose="020B0604020202020204" pitchFamily="34" charset="0"/>
                          <a:ea typeface="+mn-ea"/>
                          <a:cs typeface="Arial" panose="020B0604020202020204" pitchFamily="34" charset="0"/>
                        </a:rPr>
                        <a:t>gì</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không</a:t>
                      </a:r>
                      <a:r>
                        <a:rPr lang="vi-VN" sz="1100" i="1"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r>
                        <a:rPr lang="vi-VN" sz="1100" kern="1200" dirty="0">
                          <a:solidFill>
                            <a:schemeClr val="dk1"/>
                          </a:solidFill>
                          <a:effectLst/>
                          <a:latin typeface="Arial" panose="020B0604020202020204" pitchFamily="34" charset="0"/>
                          <a:ea typeface="+mn-ea"/>
                          <a:cs typeface="Arial" panose="020B0604020202020204" pitchFamily="34" charset="0"/>
                        </a:rPr>
                        <a:t>2.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giải</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trí</a:t>
                      </a:r>
                      <a:r>
                        <a:rPr lang="vi-VN" sz="1100"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en-US" sz="1100" i="1" kern="1200" dirty="0" err="1">
                          <a:solidFill>
                            <a:schemeClr val="dk1"/>
                          </a:solidFill>
                          <a:effectLst/>
                          <a:latin typeface="Arial" panose="020B0604020202020204" pitchFamily="34" charset="0"/>
                          <a:ea typeface="+mn-ea"/>
                          <a:cs typeface="Arial" panose="020B0604020202020204" pitchFamily="34" charset="0"/>
                        </a:rPr>
                        <a:t>Việc</a:t>
                      </a:r>
                      <a:r>
                        <a:rPr lang="en-US" sz="1100" i="1" kern="1200" dirty="0">
                          <a:solidFill>
                            <a:schemeClr val="dk1"/>
                          </a:solidFill>
                          <a:effectLst/>
                          <a:latin typeface="Arial" panose="020B0604020202020204" pitchFamily="34" charset="0"/>
                          <a:ea typeface="+mn-ea"/>
                          <a:cs typeface="Arial" panose="020B0604020202020204" pitchFamily="34" charset="0"/>
                        </a:rPr>
                        <a:t> l</a:t>
                      </a:r>
                      <a:r>
                        <a:rPr lang="vi-VN" sz="1100" i="1" kern="1200" dirty="0" err="1">
                          <a:solidFill>
                            <a:schemeClr val="dk1"/>
                          </a:solidFill>
                          <a:effectLst/>
                          <a:latin typeface="Arial" panose="020B0604020202020204" pitchFamily="34" charset="0"/>
                          <a:ea typeface="+mn-ea"/>
                          <a:cs typeface="Arial" panose="020B0604020202020204" pitchFamily="34" charset="0"/>
                        </a:rPr>
                        <a:t>àm</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vườn</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đọc</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sách</a:t>
                      </a:r>
                      <a:r>
                        <a:rPr lang="vi-VN" sz="1100" i="1" kern="1200" dirty="0">
                          <a:solidFill>
                            <a:schemeClr val="dk1"/>
                          </a:solidFill>
                          <a:effectLst/>
                          <a:latin typeface="Arial" panose="020B0604020202020204" pitchFamily="34" charset="0"/>
                          <a:ea typeface="+mn-ea"/>
                          <a:cs typeface="Arial" panose="020B0604020202020204" pitchFamily="34" charset="0"/>
                        </a:rPr>
                        <a:t>, giao lưu </a:t>
                      </a:r>
                      <a:r>
                        <a:rPr lang="vi-VN" sz="1100" i="1" kern="1200" dirty="0" err="1">
                          <a:solidFill>
                            <a:schemeClr val="dk1"/>
                          </a:solidFill>
                          <a:effectLst/>
                          <a:latin typeface="Arial" panose="020B0604020202020204" pitchFamily="34" charset="0"/>
                          <a:ea typeface="+mn-ea"/>
                          <a:cs typeface="Arial" panose="020B0604020202020204" pitchFamily="34" charset="0"/>
                        </a:rPr>
                        <a:t>có</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những</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khó</a:t>
                      </a:r>
                      <a:r>
                        <a:rPr lang="vi-VN" sz="1100" i="1" kern="1200" dirty="0">
                          <a:solidFill>
                            <a:schemeClr val="dk1"/>
                          </a:solidFill>
                          <a:effectLst/>
                          <a:latin typeface="Arial" panose="020B0604020202020204" pitchFamily="34" charset="0"/>
                          <a:ea typeface="+mn-ea"/>
                          <a:cs typeface="Arial" panose="020B0604020202020204" pitchFamily="34" charset="0"/>
                        </a:rPr>
                        <a:t> khăn </a:t>
                      </a:r>
                      <a:r>
                        <a:rPr lang="vi-VN" sz="1100" i="1" kern="1200" dirty="0" err="1">
                          <a:solidFill>
                            <a:schemeClr val="dk1"/>
                          </a:solidFill>
                          <a:effectLst/>
                          <a:latin typeface="Arial" panose="020B0604020202020204" pitchFamily="34" charset="0"/>
                          <a:ea typeface="+mn-ea"/>
                          <a:cs typeface="Arial" panose="020B0604020202020204" pitchFamily="34" charset="0"/>
                        </a:rPr>
                        <a:t>gì</a:t>
                      </a:r>
                      <a:r>
                        <a:rPr lang="vi-VN" sz="1100" i="1"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r>
                        <a:rPr lang="vi-VN" sz="1100" kern="1200" dirty="0">
                          <a:solidFill>
                            <a:schemeClr val="dk1"/>
                          </a:solidFill>
                          <a:effectLst/>
                          <a:latin typeface="Arial" panose="020B0604020202020204" pitchFamily="34" charset="0"/>
                          <a:ea typeface="+mn-ea"/>
                          <a:cs typeface="Arial" panose="020B0604020202020204" pitchFamily="34" charset="0"/>
                        </a:rPr>
                        <a:t>3. Mua </a:t>
                      </a:r>
                      <a:r>
                        <a:rPr lang="vi-VN" sz="1100" kern="1200" dirty="0" err="1">
                          <a:solidFill>
                            <a:schemeClr val="dk1"/>
                          </a:solidFill>
                          <a:effectLst/>
                          <a:latin typeface="Arial" panose="020B0604020202020204" pitchFamily="34" charset="0"/>
                          <a:ea typeface="+mn-ea"/>
                          <a:cs typeface="Arial" panose="020B0604020202020204" pitchFamily="34" charset="0"/>
                        </a:rPr>
                        <a:t>sắm</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và</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các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cộng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đồng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khác</a:t>
                      </a:r>
                      <a:r>
                        <a:rPr lang="vi-VN" sz="1100"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vi-VN" sz="1100" i="1" kern="1200" dirty="0" err="1">
                          <a:solidFill>
                            <a:schemeClr val="dk1"/>
                          </a:solidFill>
                          <a:effectLst/>
                          <a:latin typeface="Arial" panose="020B0604020202020204" pitchFamily="34" charset="0"/>
                          <a:ea typeface="+mn-ea"/>
                          <a:cs typeface="Arial" panose="020B0604020202020204" pitchFamily="34" charset="0"/>
                        </a:rPr>
                        <a:t>Việc</a:t>
                      </a:r>
                      <a:r>
                        <a:rPr lang="vi-VN" sz="1100" i="1" kern="1200" dirty="0">
                          <a:solidFill>
                            <a:schemeClr val="dk1"/>
                          </a:solidFill>
                          <a:effectLst/>
                          <a:latin typeface="Arial" panose="020B0604020202020204" pitchFamily="34" charset="0"/>
                          <a:ea typeface="+mn-ea"/>
                          <a:cs typeface="Arial" panose="020B0604020202020204" pitchFamily="34" charset="0"/>
                        </a:rPr>
                        <a:t> ghi </a:t>
                      </a:r>
                      <a:r>
                        <a:rPr lang="vi-VN" sz="1100" i="1" kern="1200" dirty="0" err="1">
                          <a:solidFill>
                            <a:schemeClr val="dk1"/>
                          </a:solidFill>
                          <a:effectLst/>
                          <a:latin typeface="Arial" panose="020B0604020202020204" pitchFamily="34" charset="0"/>
                          <a:ea typeface="+mn-ea"/>
                          <a:cs typeface="Arial" panose="020B0604020202020204" pitchFamily="34" charset="0"/>
                        </a:rPr>
                        <a:t>nhớ</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và</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tổ</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chức</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đi</a:t>
                      </a:r>
                      <a:r>
                        <a:rPr lang="vi-VN" sz="1100" i="1" kern="1200" dirty="0">
                          <a:solidFill>
                            <a:schemeClr val="dk1"/>
                          </a:solidFill>
                          <a:effectLst/>
                          <a:latin typeface="Arial" panose="020B0604020202020204" pitchFamily="34" charset="0"/>
                          <a:ea typeface="+mn-ea"/>
                          <a:cs typeface="Arial" panose="020B0604020202020204" pitchFamily="34" charset="0"/>
                        </a:rPr>
                        <a:t> mua </a:t>
                      </a:r>
                      <a:r>
                        <a:rPr lang="vi-VN" sz="1100" i="1" kern="1200" dirty="0" err="1">
                          <a:solidFill>
                            <a:schemeClr val="dk1"/>
                          </a:solidFill>
                          <a:effectLst/>
                          <a:latin typeface="Arial" panose="020B0604020202020204" pitchFamily="34" charset="0"/>
                          <a:ea typeface="+mn-ea"/>
                          <a:cs typeface="Arial" panose="020B0604020202020204" pitchFamily="34" charset="0"/>
                        </a:rPr>
                        <a:t>sắm</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hoặc</a:t>
                      </a:r>
                      <a:r>
                        <a:rPr lang="vi-VN" sz="1100" i="1" kern="1200" dirty="0">
                          <a:solidFill>
                            <a:schemeClr val="dk1"/>
                          </a:solidFill>
                          <a:effectLst/>
                          <a:latin typeface="Arial" panose="020B0604020202020204" pitchFamily="34" charset="0"/>
                          <a:ea typeface="+mn-ea"/>
                          <a:cs typeface="Arial" panose="020B0604020202020204" pitchFamily="34" charset="0"/>
                        </a:rPr>
                        <a:t> du </a:t>
                      </a:r>
                      <a:r>
                        <a:rPr lang="vi-VN" sz="1100" i="1" kern="1200" dirty="0" err="1">
                          <a:solidFill>
                            <a:schemeClr val="dk1"/>
                          </a:solidFill>
                          <a:effectLst/>
                          <a:latin typeface="Arial" panose="020B0604020202020204" pitchFamily="34" charset="0"/>
                          <a:ea typeface="+mn-ea"/>
                          <a:cs typeface="Arial" panose="020B0604020202020204" pitchFamily="34" charset="0"/>
                        </a:rPr>
                        <a:t>lịch</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có</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khó</a:t>
                      </a:r>
                      <a:r>
                        <a:rPr lang="vi-VN" sz="1100" i="1" kern="1200" dirty="0">
                          <a:solidFill>
                            <a:schemeClr val="dk1"/>
                          </a:solidFill>
                          <a:effectLst/>
                          <a:latin typeface="Arial" panose="020B0604020202020204" pitchFamily="34" charset="0"/>
                          <a:ea typeface="+mn-ea"/>
                          <a:cs typeface="Arial" panose="020B0604020202020204" pitchFamily="34" charset="0"/>
                        </a:rPr>
                        <a:t> khăn </a:t>
                      </a:r>
                      <a:r>
                        <a:rPr lang="vi-VN" sz="1100" i="1" kern="1200" dirty="0" err="1">
                          <a:solidFill>
                            <a:schemeClr val="dk1"/>
                          </a:solidFill>
                          <a:effectLst/>
                          <a:latin typeface="Arial" panose="020B0604020202020204" pitchFamily="34" charset="0"/>
                          <a:ea typeface="+mn-ea"/>
                          <a:cs typeface="Arial" panose="020B0604020202020204" pitchFamily="34" charset="0"/>
                        </a:rPr>
                        <a:t>gì</a:t>
                      </a:r>
                      <a:r>
                        <a:rPr lang="vi-VN" sz="1100" i="1"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4"/>
                  </a:ext>
                </a:extLst>
              </a:tr>
              <a:tr h="218440">
                <a:tc>
                  <a:txBody>
                    <a:bodyPr/>
                    <a:lstStyle/>
                    <a:p>
                      <a:r>
                        <a:rPr lang="vi-VN" sz="1100" kern="1200" dirty="0">
                          <a:solidFill>
                            <a:schemeClr val="dk1"/>
                          </a:solidFill>
                          <a:effectLst/>
                          <a:latin typeface="Arial" panose="020B0604020202020204" pitchFamily="34" charset="0"/>
                          <a:ea typeface="+mn-ea"/>
                          <a:cs typeface="Arial" panose="020B0604020202020204" pitchFamily="34" charset="0"/>
                        </a:rPr>
                        <a:t>4. </a:t>
                      </a:r>
                      <a:r>
                        <a:rPr lang="vi-VN" sz="1100" kern="1200" dirty="0" err="1">
                          <a:solidFill>
                            <a:schemeClr val="dk1"/>
                          </a:solidFill>
                          <a:effectLst/>
                          <a:latin typeface="Arial" panose="020B0604020202020204" pitchFamily="34" charset="0"/>
                          <a:ea typeface="+mn-ea"/>
                          <a:cs typeface="Arial" panose="020B0604020202020204" pitchFamily="34" charset="0"/>
                        </a:rPr>
                        <a:t>Các</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động</a:t>
                      </a:r>
                      <a:r>
                        <a:rPr lang="vi-VN" sz="1100" kern="1200" dirty="0">
                          <a:solidFill>
                            <a:schemeClr val="dk1"/>
                          </a:solidFill>
                          <a:effectLst/>
                          <a:latin typeface="Arial" panose="020B0604020202020204" pitchFamily="34" charset="0"/>
                          <a:ea typeface="+mn-ea"/>
                          <a:cs typeface="Arial" panose="020B0604020202020204" pitchFamily="34" charset="0"/>
                        </a:rPr>
                        <a:t> trong gia </a:t>
                      </a:r>
                      <a:r>
                        <a:rPr lang="vi-VN" sz="1100" kern="1200" dirty="0" err="1">
                          <a:solidFill>
                            <a:schemeClr val="dk1"/>
                          </a:solidFill>
                          <a:effectLst/>
                          <a:latin typeface="Arial" panose="020B0604020202020204" pitchFamily="34" charset="0"/>
                          <a:ea typeface="+mn-ea"/>
                          <a:cs typeface="Arial" panose="020B0604020202020204" pitchFamily="34" charset="0"/>
                        </a:rPr>
                        <a:t>đình</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và</a:t>
                      </a:r>
                      <a:r>
                        <a:rPr lang="vi-VN" sz="1100" kern="1200" dirty="0">
                          <a:solidFill>
                            <a:schemeClr val="dk1"/>
                          </a:solidFill>
                          <a:effectLst/>
                          <a:latin typeface="Arial" panose="020B0604020202020204" pitchFamily="34" charset="0"/>
                          <a:ea typeface="+mn-ea"/>
                          <a:cs typeface="Arial" panose="020B0604020202020204" pitchFamily="34" charset="0"/>
                        </a:rPr>
                        <a:t> sinh </a:t>
                      </a:r>
                      <a:r>
                        <a:rPr lang="vi-VN" sz="1100" kern="1200" dirty="0" err="1">
                          <a:solidFill>
                            <a:schemeClr val="dk1"/>
                          </a:solidFill>
                          <a:effectLst/>
                          <a:latin typeface="Arial" panose="020B0604020202020204" pitchFamily="34" charset="0"/>
                          <a:ea typeface="+mn-ea"/>
                          <a:cs typeface="Arial" panose="020B0604020202020204" pitchFamily="34" charset="0"/>
                        </a:rPr>
                        <a:t>hoạt</a:t>
                      </a:r>
                      <a:r>
                        <a:rPr lang="vi-VN" sz="1100" kern="1200" dirty="0">
                          <a:solidFill>
                            <a:schemeClr val="dk1"/>
                          </a:solidFill>
                          <a:effectLst/>
                          <a:latin typeface="Arial" panose="020B0604020202020204" pitchFamily="34" charset="0"/>
                          <a:ea typeface="+mn-ea"/>
                          <a:cs typeface="Arial" panose="020B0604020202020204" pitchFamily="34" charset="0"/>
                        </a:rPr>
                        <a:t> trong </a:t>
                      </a:r>
                      <a:r>
                        <a:rPr lang="vi-VN" sz="1100" kern="1200" dirty="0" err="1">
                          <a:solidFill>
                            <a:schemeClr val="dk1"/>
                          </a:solidFill>
                          <a:effectLst/>
                          <a:latin typeface="Arial" panose="020B0604020202020204" pitchFamily="34" charset="0"/>
                          <a:ea typeface="+mn-ea"/>
                          <a:cs typeface="Arial" panose="020B0604020202020204" pitchFamily="34" charset="0"/>
                        </a:rPr>
                        <a:t>nhà</a:t>
                      </a:r>
                      <a:r>
                        <a:rPr lang="vi-VN" sz="1100" kern="1200" dirty="0">
                          <a:solidFill>
                            <a:schemeClr val="dk1"/>
                          </a:solidFill>
                          <a:effectLst/>
                          <a:latin typeface="Arial" panose="020B0604020202020204" pitchFamily="34" charset="0"/>
                          <a:ea typeface="+mn-ea"/>
                          <a:cs typeface="Arial" panose="020B0604020202020204" pitchFamily="34" charset="0"/>
                        </a:rPr>
                        <a:t>?</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en-US" sz="1100" i="1" kern="1200" dirty="0" err="1">
                          <a:solidFill>
                            <a:schemeClr val="dk1"/>
                          </a:solidFill>
                          <a:effectLst/>
                          <a:latin typeface="Arial" panose="020B0604020202020204" pitchFamily="34" charset="0"/>
                          <a:ea typeface="+mn-ea"/>
                          <a:cs typeface="Arial" panose="020B0604020202020204" pitchFamily="34" charset="0"/>
                        </a:rPr>
                        <a:t>Việc</a:t>
                      </a:r>
                      <a:r>
                        <a:rPr lang="en-US" sz="1100" i="1" kern="1200" dirty="0">
                          <a:solidFill>
                            <a:schemeClr val="dk1"/>
                          </a:solidFill>
                          <a:effectLst/>
                          <a:latin typeface="Arial" panose="020B0604020202020204" pitchFamily="34" charset="0"/>
                          <a:ea typeface="+mn-ea"/>
                          <a:cs typeface="Arial" panose="020B0604020202020204" pitchFamily="34" charset="0"/>
                        </a:rPr>
                        <a:t> n</a:t>
                      </a:r>
                      <a:r>
                        <a:rPr lang="vi-VN" sz="1100" i="1" kern="1200" dirty="0" err="1">
                          <a:solidFill>
                            <a:schemeClr val="dk1"/>
                          </a:solidFill>
                          <a:effectLst/>
                          <a:latin typeface="Arial" panose="020B0604020202020204" pitchFamily="34" charset="0"/>
                          <a:ea typeface="+mn-ea"/>
                          <a:cs typeface="Arial" panose="020B0604020202020204" pitchFamily="34" charset="0"/>
                        </a:rPr>
                        <a:t>ấu</a:t>
                      </a:r>
                      <a:r>
                        <a:rPr lang="vi-VN" sz="1100" i="1" kern="1200" dirty="0">
                          <a:solidFill>
                            <a:schemeClr val="dk1"/>
                          </a:solidFill>
                          <a:effectLst/>
                          <a:latin typeface="Arial" panose="020B0604020202020204" pitchFamily="34" charset="0"/>
                          <a:ea typeface="+mn-ea"/>
                          <a:cs typeface="Arial" panose="020B0604020202020204" pitchFamily="34" charset="0"/>
                        </a:rPr>
                        <a:t> ăn, </a:t>
                      </a:r>
                      <a:r>
                        <a:rPr lang="vi-VN" sz="1100" i="1" kern="1200" dirty="0" err="1">
                          <a:solidFill>
                            <a:schemeClr val="dk1"/>
                          </a:solidFill>
                          <a:effectLst/>
                          <a:latin typeface="Arial" panose="020B0604020202020204" pitchFamily="34" charset="0"/>
                          <a:ea typeface="+mn-ea"/>
                          <a:cs typeface="Arial" panose="020B0604020202020204" pitchFamily="34" charset="0"/>
                        </a:rPr>
                        <a:t>nội</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trợ</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sửa</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chữa</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đồ</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dùng</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hàng</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ngày</a:t>
                      </a:r>
                      <a:r>
                        <a:rPr lang="vi-VN" sz="1100" i="1" kern="1200" dirty="0">
                          <a:solidFill>
                            <a:schemeClr val="dk1"/>
                          </a:solidFill>
                          <a:effectLst/>
                          <a:latin typeface="Arial" panose="020B0604020202020204" pitchFamily="34" charset="0"/>
                          <a:ea typeface="+mn-ea"/>
                          <a:cs typeface="Arial" panose="020B0604020202020204" pitchFamily="34" charset="0"/>
                        </a:rPr>
                        <a:t> trong </a:t>
                      </a:r>
                      <a:r>
                        <a:rPr lang="vi-VN" sz="1100" i="1" kern="1200" dirty="0" err="1">
                          <a:solidFill>
                            <a:schemeClr val="dk1"/>
                          </a:solidFill>
                          <a:effectLst/>
                          <a:latin typeface="Arial" panose="020B0604020202020204" pitchFamily="34" charset="0"/>
                          <a:ea typeface="+mn-ea"/>
                          <a:cs typeface="Arial" panose="020B0604020202020204" pitchFamily="34" charset="0"/>
                        </a:rPr>
                        <a:t>nhà</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có</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khó</a:t>
                      </a:r>
                      <a:r>
                        <a:rPr lang="vi-VN" sz="1100" i="1" kern="1200" dirty="0">
                          <a:solidFill>
                            <a:schemeClr val="dk1"/>
                          </a:solidFill>
                          <a:effectLst/>
                          <a:latin typeface="Arial" panose="020B0604020202020204" pitchFamily="34" charset="0"/>
                          <a:ea typeface="+mn-ea"/>
                          <a:cs typeface="Arial" panose="020B0604020202020204" pitchFamily="34" charset="0"/>
                        </a:rPr>
                        <a:t> khăn </a:t>
                      </a:r>
                      <a:r>
                        <a:rPr lang="vi-VN" sz="1100" i="1" kern="1200" dirty="0" err="1">
                          <a:solidFill>
                            <a:schemeClr val="dk1"/>
                          </a:solidFill>
                          <a:effectLst/>
                          <a:latin typeface="Arial" panose="020B0604020202020204" pitchFamily="34" charset="0"/>
                          <a:ea typeface="+mn-ea"/>
                          <a:cs typeface="Arial" panose="020B0604020202020204" pitchFamily="34" charset="0"/>
                        </a:rPr>
                        <a:t>gì</a:t>
                      </a:r>
                      <a:r>
                        <a:rPr lang="vi-VN" sz="1100" i="1"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100" b="1"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5"/>
                  </a:ext>
                </a:extLst>
              </a:tr>
              <a:tr h="370840">
                <a:tc>
                  <a:txBody>
                    <a:bodyPr/>
                    <a:lstStyle/>
                    <a:p>
                      <a:r>
                        <a:rPr lang="vi-VN" sz="1100" kern="1200" dirty="0">
                          <a:solidFill>
                            <a:schemeClr val="dk1"/>
                          </a:solidFill>
                          <a:effectLst/>
                          <a:latin typeface="Arial" panose="020B0604020202020204" pitchFamily="34" charset="0"/>
                          <a:ea typeface="+mn-ea"/>
                          <a:cs typeface="Arial" panose="020B0604020202020204" pitchFamily="34" charset="0"/>
                        </a:rPr>
                        <a:t>5. </a:t>
                      </a:r>
                      <a:r>
                        <a:rPr lang="vi-VN" sz="1100" kern="1200" dirty="0" err="1">
                          <a:solidFill>
                            <a:schemeClr val="dk1"/>
                          </a:solidFill>
                          <a:effectLst/>
                          <a:latin typeface="Arial" panose="020B0604020202020204" pitchFamily="34" charset="0"/>
                          <a:ea typeface="+mn-ea"/>
                          <a:cs typeface="Arial" panose="020B0604020202020204" pitchFamily="34" charset="0"/>
                        </a:rPr>
                        <a:t>Tự</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mình</a:t>
                      </a:r>
                      <a:r>
                        <a:rPr lang="vi-VN" sz="1100" kern="1200" dirty="0">
                          <a:solidFill>
                            <a:schemeClr val="dk1"/>
                          </a:solidFill>
                          <a:effectLst/>
                          <a:latin typeface="Arial" panose="020B0604020202020204" pitchFamily="34" charset="0"/>
                          <a:ea typeface="+mn-ea"/>
                          <a:cs typeface="Arial" panose="020B0604020202020204" pitchFamily="34" charset="0"/>
                        </a:rPr>
                        <a:t> ăn, </a:t>
                      </a:r>
                      <a:r>
                        <a:rPr lang="vi-VN" sz="1100" kern="1200" dirty="0" err="1">
                          <a:solidFill>
                            <a:schemeClr val="dk1"/>
                          </a:solidFill>
                          <a:effectLst/>
                          <a:latin typeface="Arial" panose="020B0604020202020204" pitchFamily="34" charset="0"/>
                          <a:ea typeface="+mn-ea"/>
                          <a:cs typeface="Arial" panose="020B0604020202020204" pitchFamily="34" charset="0"/>
                        </a:rPr>
                        <a:t>uống</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nuốt</a:t>
                      </a:r>
                      <a:r>
                        <a:rPr lang="vi-VN" sz="1100" kern="1200" dirty="0">
                          <a:solidFill>
                            <a:schemeClr val="dk1"/>
                          </a:solidFill>
                          <a:effectLst/>
                          <a:latin typeface="Arial" panose="020B0604020202020204" pitchFamily="34" charset="0"/>
                          <a:ea typeface="+mn-ea"/>
                          <a:cs typeface="Arial" panose="020B0604020202020204" pitchFamily="34" charset="0"/>
                        </a:rPr>
                        <a:t> </a:t>
                      </a:r>
                      <a:r>
                        <a:rPr lang="vi-VN" sz="1100" kern="1200" dirty="0" err="1">
                          <a:solidFill>
                            <a:schemeClr val="dk1"/>
                          </a:solidFill>
                          <a:effectLst/>
                          <a:latin typeface="Arial" panose="020B0604020202020204" pitchFamily="34" charset="0"/>
                          <a:ea typeface="+mn-ea"/>
                          <a:cs typeface="Arial" panose="020B0604020202020204" pitchFamily="34" charset="0"/>
                        </a:rPr>
                        <a:t>có</a:t>
                      </a:r>
                      <a:r>
                        <a:rPr lang="vi-VN" sz="1100" kern="1200" dirty="0">
                          <a:solidFill>
                            <a:schemeClr val="dk1"/>
                          </a:solidFill>
                          <a:effectLst/>
                          <a:latin typeface="Arial" panose="020B0604020202020204" pitchFamily="34" charset="0"/>
                          <a:ea typeface="+mn-ea"/>
                          <a:cs typeface="Arial" panose="020B0604020202020204" pitchFamily="34" charset="0"/>
                        </a:rPr>
                        <a:t> an </a:t>
                      </a:r>
                      <a:r>
                        <a:rPr lang="vi-VN" sz="1100" kern="1200" dirty="0" err="1">
                          <a:solidFill>
                            <a:schemeClr val="dk1"/>
                          </a:solidFill>
                          <a:effectLst/>
                          <a:latin typeface="Arial" panose="020B0604020202020204" pitchFamily="34" charset="0"/>
                          <a:ea typeface="+mn-ea"/>
                          <a:cs typeface="Arial" panose="020B0604020202020204" pitchFamily="34" charset="0"/>
                        </a:rPr>
                        <a:t>toàn</a:t>
                      </a:r>
                      <a:r>
                        <a:rPr lang="vi-VN" sz="1100"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r>
                        <a:rPr lang="en-US" sz="1100" i="1" kern="1200" dirty="0" err="1">
                          <a:solidFill>
                            <a:schemeClr val="dk1"/>
                          </a:solidFill>
                          <a:effectLst/>
                          <a:latin typeface="Arial" panose="020B0604020202020204" pitchFamily="34" charset="0"/>
                          <a:ea typeface="+mn-ea"/>
                          <a:cs typeface="Arial" panose="020B0604020202020204" pitchFamily="34" charset="0"/>
                        </a:rPr>
                        <a:t>Việc</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cảm</a:t>
                      </a:r>
                      <a:r>
                        <a:rPr lang="en-US" sz="1100" i="1" kern="1200" dirty="0">
                          <a:solidFill>
                            <a:schemeClr val="dk1"/>
                          </a:solidFill>
                          <a:effectLst/>
                          <a:latin typeface="Arial" panose="020B0604020202020204" pitchFamily="34" charset="0"/>
                          <a:ea typeface="+mn-ea"/>
                          <a:cs typeface="Arial" panose="020B0604020202020204" pitchFamily="34" charset="0"/>
                        </a:rPr>
                        <a:t> </a:t>
                      </a:r>
                      <a:r>
                        <a:rPr lang="en-US" sz="1100" i="1" kern="1200" dirty="0" err="1">
                          <a:solidFill>
                            <a:schemeClr val="dk1"/>
                          </a:solidFill>
                          <a:effectLst/>
                          <a:latin typeface="Arial" panose="020B0604020202020204" pitchFamily="34" charset="0"/>
                          <a:ea typeface="+mn-ea"/>
                          <a:cs typeface="Arial" panose="020B0604020202020204" pitchFamily="34" charset="0"/>
                        </a:rPr>
                        <a:t>nhận</a:t>
                      </a:r>
                      <a:r>
                        <a:rPr lang="vi-VN" sz="1100" i="1" kern="1200" dirty="0">
                          <a:solidFill>
                            <a:schemeClr val="dk1"/>
                          </a:solidFill>
                          <a:effectLst/>
                          <a:latin typeface="Arial" panose="020B0604020202020204" pitchFamily="34" charset="0"/>
                          <a:ea typeface="+mn-ea"/>
                          <a:cs typeface="Arial" panose="020B0604020202020204" pitchFamily="34" charset="0"/>
                        </a:rPr>
                        <a:t> hương </a:t>
                      </a:r>
                      <a:r>
                        <a:rPr lang="vi-VN" sz="1100" i="1" kern="1200" dirty="0" err="1">
                          <a:solidFill>
                            <a:schemeClr val="dk1"/>
                          </a:solidFill>
                          <a:effectLst/>
                          <a:latin typeface="Arial" panose="020B0604020202020204" pitchFamily="34" charset="0"/>
                          <a:ea typeface="+mn-ea"/>
                          <a:cs typeface="Arial" panose="020B0604020202020204" pitchFamily="34" charset="0"/>
                        </a:rPr>
                        <a:t>vị</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và</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cách</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thưởng</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thức</a:t>
                      </a:r>
                      <a:r>
                        <a:rPr lang="vi-VN" sz="1100" i="1" kern="1200" dirty="0">
                          <a:solidFill>
                            <a:schemeClr val="dk1"/>
                          </a:solidFill>
                          <a:effectLst/>
                          <a:latin typeface="Arial" panose="020B0604020202020204" pitchFamily="34" charset="0"/>
                          <a:ea typeface="+mn-ea"/>
                          <a:cs typeface="Arial" panose="020B0604020202020204" pitchFamily="34" charset="0"/>
                        </a:rPr>
                        <a:t> khi ăn </a:t>
                      </a:r>
                      <a:r>
                        <a:rPr lang="vi-VN" sz="1100" i="1" kern="1200" dirty="0" err="1">
                          <a:solidFill>
                            <a:schemeClr val="dk1"/>
                          </a:solidFill>
                          <a:effectLst/>
                          <a:latin typeface="Arial" panose="020B0604020202020204" pitchFamily="34" charset="0"/>
                          <a:ea typeface="+mn-ea"/>
                          <a:cs typeface="Arial" panose="020B0604020202020204" pitchFamily="34" charset="0"/>
                        </a:rPr>
                        <a:t>uống</a:t>
                      </a:r>
                      <a:r>
                        <a:rPr lang="vi-VN" sz="1100" i="1" kern="1200" dirty="0">
                          <a:solidFill>
                            <a:schemeClr val="dk1"/>
                          </a:solidFill>
                          <a:effectLst/>
                          <a:latin typeface="Arial" panose="020B0604020202020204" pitchFamily="34" charset="0"/>
                          <a:ea typeface="+mn-ea"/>
                          <a:cs typeface="Arial" panose="020B0604020202020204" pitchFamily="34" charset="0"/>
                        </a:rPr>
                        <a:t> như </a:t>
                      </a:r>
                      <a:r>
                        <a:rPr lang="vi-VN" sz="1100" i="1" kern="1200" dirty="0" err="1">
                          <a:solidFill>
                            <a:schemeClr val="dk1"/>
                          </a:solidFill>
                          <a:effectLst/>
                          <a:latin typeface="Arial" panose="020B0604020202020204" pitchFamily="34" charset="0"/>
                          <a:ea typeface="+mn-ea"/>
                          <a:cs typeface="Arial" panose="020B0604020202020204" pitchFamily="34" charset="0"/>
                        </a:rPr>
                        <a:t>thế</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nào</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có</a:t>
                      </a:r>
                      <a:r>
                        <a:rPr lang="vi-VN" sz="1100" i="1" kern="1200" dirty="0">
                          <a:solidFill>
                            <a:schemeClr val="dk1"/>
                          </a:solidFill>
                          <a:effectLst/>
                          <a:latin typeface="Arial" panose="020B0604020202020204" pitchFamily="34" charset="0"/>
                          <a:ea typeface="+mn-ea"/>
                          <a:cs typeface="Arial" panose="020B0604020202020204" pitchFamily="34" charset="0"/>
                        </a:rPr>
                        <a:t> </a:t>
                      </a:r>
                      <a:r>
                        <a:rPr lang="vi-VN" sz="1100" i="1" kern="1200" dirty="0" err="1">
                          <a:solidFill>
                            <a:schemeClr val="dk1"/>
                          </a:solidFill>
                          <a:effectLst/>
                          <a:latin typeface="Arial" panose="020B0604020202020204" pitchFamily="34" charset="0"/>
                          <a:ea typeface="+mn-ea"/>
                          <a:cs typeface="Arial" panose="020B0604020202020204" pitchFamily="34" charset="0"/>
                        </a:rPr>
                        <a:t>khó</a:t>
                      </a:r>
                      <a:r>
                        <a:rPr lang="vi-VN" sz="1100" i="1" kern="1200" dirty="0">
                          <a:solidFill>
                            <a:schemeClr val="dk1"/>
                          </a:solidFill>
                          <a:effectLst/>
                          <a:latin typeface="Arial" panose="020B0604020202020204" pitchFamily="34" charset="0"/>
                          <a:ea typeface="+mn-ea"/>
                          <a:cs typeface="Arial" panose="020B0604020202020204" pitchFamily="34" charset="0"/>
                        </a:rPr>
                        <a:t> khăn </a:t>
                      </a:r>
                      <a:r>
                        <a:rPr lang="vi-VN" sz="1100" i="1" kern="1200" dirty="0" err="1">
                          <a:solidFill>
                            <a:schemeClr val="dk1"/>
                          </a:solidFill>
                          <a:effectLst/>
                          <a:latin typeface="Arial" panose="020B0604020202020204" pitchFamily="34" charset="0"/>
                          <a:ea typeface="+mn-ea"/>
                          <a:cs typeface="Arial" panose="020B0604020202020204" pitchFamily="34" charset="0"/>
                        </a:rPr>
                        <a:t>gì</a:t>
                      </a:r>
                      <a:r>
                        <a:rPr lang="vi-VN" sz="1100" i="1" kern="1200" dirty="0">
                          <a:solidFill>
                            <a:schemeClr val="dk1"/>
                          </a:solidFill>
                          <a:effectLst/>
                          <a:latin typeface="Arial" panose="020B0604020202020204" pitchFamily="34" charset="0"/>
                          <a:ea typeface="+mn-ea"/>
                          <a:cs typeface="Arial" panose="020B0604020202020204" pitchFamily="34" charset="0"/>
                        </a:rPr>
                        <a:t> không?</a:t>
                      </a:r>
                      <a:endParaRPr lang="en-US" sz="11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en-US" sz="11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2773822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26D6ADA8-E0E2-4ADC-92F7-F6D2C5C00BD8}"/>
              </a:ext>
            </a:extLst>
          </p:cNvPr>
          <p:cNvGraphicFramePr>
            <a:graphicFrameLocks/>
          </p:cNvGraphicFramePr>
          <p:nvPr>
            <p:extLst>
              <p:ext uri="{D42A27DB-BD31-4B8C-83A1-F6EECF244321}">
                <p14:modId xmlns:p14="http://schemas.microsoft.com/office/powerpoint/2010/main" val="3176649644"/>
              </p:ext>
            </p:extLst>
          </p:nvPr>
        </p:nvGraphicFramePr>
        <p:xfrm>
          <a:off x="533400" y="438150"/>
          <a:ext cx="8229600" cy="3931920"/>
        </p:xfrm>
        <a:graphic>
          <a:graphicData uri="http://schemas.openxmlformats.org/drawingml/2006/table">
            <a:tbl>
              <a:tblPr firstRow="1" bandRow="1">
                <a:tableStyleId>{5C22544A-7EE6-4342-B048-85BDC9FD1C3A}</a:tableStyleId>
              </a:tblPr>
              <a:tblGrid>
                <a:gridCol w="8229600">
                  <a:extLst>
                    <a:ext uri="{9D8B030D-6E8A-4147-A177-3AD203B41FA5}">
                      <a16:colId xmlns="" xmlns:a16="http://schemas.microsoft.com/office/drawing/2014/main" val="2000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200" b="1" i="1" kern="1200" dirty="0" smtClean="0">
                          <a:solidFill>
                            <a:schemeClr val="bg1"/>
                          </a:solidFill>
                          <a:effectLst/>
                          <a:latin typeface="Arial" panose="020B0604020202020204" pitchFamily="34" charset="0"/>
                          <a:ea typeface="+mn-ea"/>
                          <a:cs typeface="Arial" panose="020B0604020202020204" pitchFamily="34" charset="0"/>
                        </a:rPr>
                        <a:t>II. Lĩnh vực hoạt động:</a:t>
                      </a:r>
                      <a:r>
                        <a:rPr lang="en-US" sz="1200" b="1" i="1" kern="1200" dirty="0" smtClean="0">
                          <a:solidFill>
                            <a:schemeClr val="bg1"/>
                          </a:solidFill>
                          <a:effectLst/>
                          <a:latin typeface="Arial" panose="020B0604020202020204" pitchFamily="34" charset="0"/>
                          <a:ea typeface="+mn-ea"/>
                          <a:cs typeface="Arial" panose="020B0604020202020204" pitchFamily="34" charset="0"/>
                        </a:rPr>
                        <a:t> (</a:t>
                      </a:r>
                      <a:r>
                        <a:rPr lang="en-US" sz="1200" b="1" i="1" kern="1200" dirty="0" err="1" smtClean="0">
                          <a:solidFill>
                            <a:schemeClr val="bg1"/>
                          </a:solidFill>
                          <a:effectLst/>
                          <a:latin typeface="Arial" panose="020B0604020202020204" pitchFamily="34" charset="0"/>
                          <a:ea typeface="+mn-ea"/>
                          <a:cs typeface="Arial" panose="020B0604020202020204" pitchFamily="34" charset="0"/>
                        </a:rPr>
                        <a:t>tt</a:t>
                      </a:r>
                      <a:r>
                        <a:rPr lang="en-US" sz="1200" b="1" i="1" kern="1200" dirty="0" smtClean="0">
                          <a:solidFill>
                            <a:schemeClr val="bg1"/>
                          </a:solidFill>
                          <a:effectLst/>
                          <a:latin typeface="Arial" panose="020B0604020202020204" pitchFamily="34" charset="0"/>
                          <a:ea typeface="+mn-ea"/>
                          <a:cs typeface="Arial" panose="020B0604020202020204" pitchFamily="34" charset="0"/>
                        </a:rPr>
                        <a:t>)</a:t>
                      </a:r>
                      <a:endParaRPr lang="en-US" sz="1200" kern="1200" dirty="0" smtClean="0">
                        <a:solidFill>
                          <a:schemeClr val="bg1"/>
                        </a:solidFill>
                        <a:effectLst/>
                        <a:latin typeface="Arial" panose="020B0604020202020204" pitchFamily="34" charset="0"/>
                        <a:ea typeface="+mn-ea"/>
                        <a:cs typeface="Arial" panose="020B0604020202020204" pitchFamily="34" charset="0"/>
                      </a:endParaRPr>
                    </a:p>
                    <a:p>
                      <a:r>
                        <a:rPr lang="vi-VN" sz="1200" kern="1200" dirty="0" smtClean="0">
                          <a:solidFill>
                            <a:schemeClr val="bg1"/>
                          </a:solidFill>
                          <a:effectLst/>
                          <a:latin typeface="Arial" panose="020B0604020202020204" pitchFamily="34" charset="0"/>
                          <a:ea typeface="+mn-ea"/>
                          <a:cs typeface="Arial" panose="020B0604020202020204" pitchFamily="34" charset="0"/>
                        </a:rPr>
                        <a:t>Ông/bà có thể thực hiện các hoạt động và mức độ thực hiện như mong đợi không:</a:t>
                      </a:r>
                      <a:endParaRPr lang="en-US" sz="1200" kern="1200" dirty="0" smtClean="0">
                        <a:solidFill>
                          <a:schemeClr val="bg1"/>
                        </a:solidFill>
                        <a:effectLst/>
                        <a:latin typeface="Arial" panose="020B0604020202020204" pitchFamily="34" charset="0"/>
                        <a:ea typeface="+mn-ea"/>
                        <a:cs typeface="Arial" panose="020B0604020202020204" pitchFamily="34" charset="0"/>
                      </a:endParaRPr>
                    </a:p>
                    <a:p>
                      <a:r>
                        <a:rPr lang="vi-VN" sz="1200" kern="1200" dirty="0" smtClean="0">
                          <a:solidFill>
                            <a:schemeClr val="bg1"/>
                          </a:solidFill>
                          <a:effectLst/>
                          <a:latin typeface="Arial" panose="020B0604020202020204" pitchFamily="34" charset="0"/>
                          <a:ea typeface="+mn-ea"/>
                          <a:cs typeface="Arial" panose="020B0604020202020204" pitchFamily="34" charset="0"/>
                        </a:rPr>
                        <a:t>Các lĩnh vực hoạt động cần hỏi bao gồm: </a:t>
                      </a:r>
                      <a:r>
                        <a:rPr lang="vi-VN" sz="1200" i="1" kern="1200" dirty="0" smtClean="0">
                          <a:solidFill>
                            <a:schemeClr val="bg1"/>
                          </a:solidFill>
                          <a:effectLst/>
                          <a:latin typeface="Arial" panose="020B0604020202020204" pitchFamily="34" charset="0"/>
                          <a:ea typeface="+mn-ea"/>
                          <a:cs typeface="Arial" panose="020B0604020202020204" pitchFamily="34" charset="0"/>
                        </a:rPr>
                        <a:t>(Chỉ hỏi về những điều thích hợp với người đó)</a:t>
                      </a:r>
                      <a:endParaRPr lang="en-US" sz="1200" kern="1200" dirty="0" smtClean="0">
                        <a:solidFill>
                          <a:schemeClr val="bg1"/>
                        </a:solidFill>
                        <a:effectLst/>
                        <a:latin typeface="Arial" panose="020B0604020202020204" pitchFamily="34" charset="0"/>
                        <a:ea typeface="+mn-ea"/>
                        <a:cs typeface="Arial" panose="020B0604020202020204" pitchFamily="34" charset="0"/>
                      </a:endParaRPr>
                    </a:p>
                  </a:txBody>
                  <a:tcPr/>
                </a:tc>
                <a:extLst>
                  <a:ext uri="{0D108BD9-81ED-4DB2-BD59-A6C34878D82A}">
                    <a16:rowId xmlns="" xmlns:a16="http://schemas.microsoft.com/office/drawing/2014/main" val="10000"/>
                  </a:ext>
                </a:extLst>
              </a:tr>
              <a:tr h="381000">
                <a:tc>
                  <a:txBody>
                    <a:bodyPr/>
                    <a:lstStyle/>
                    <a:p>
                      <a:r>
                        <a:rPr lang="vi-VN" sz="1200" kern="1200" dirty="0">
                          <a:solidFill>
                            <a:schemeClr val="dk1"/>
                          </a:solidFill>
                          <a:effectLst/>
                          <a:latin typeface="Arial" panose="020B0604020202020204" pitchFamily="34" charset="0"/>
                          <a:ea typeface="+mn-ea"/>
                          <a:cs typeface="Arial" panose="020B0604020202020204" pitchFamily="34" charset="0"/>
                        </a:rPr>
                        <a:t>6. </a:t>
                      </a:r>
                      <a:r>
                        <a:rPr lang="vi-VN" sz="1200" kern="1200" dirty="0" err="1">
                          <a:solidFill>
                            <a:schemeClr val="dk1"/>
                          </a:solidFill>
                          <a:effectLst/>
                          <a:latin typeface="Arial" panose="020B0604020202020204" pitchFamily="34" charset="0"/>
                          <a:ea typeface="+mn-ea"/>
                          <a:cs typeface="Arial" panose="020B0604020202020204" pitchFamily="34" charset="0"/>
                        </a:rPr>
                        <a:t>Giặt</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giũ</a:t>
                      </a:r>
                      <a:r>
                        <a:rPr lang="vi-VN" sz="1200" kern="1200" dirty="0">
                          <a:solidFill>
                            <a:schemeClr val="dk1"/>
                          </a:solidFill>
                          <a:effectLst/>
                          <a:latin typeface="Arial" panose="020B0604020202020204" pitchFamily="34" charset="0"/>
                          <a:ea typeface="+mn-ea"/>
                          <a:cs typeface="Arial" panose="020B0604020202020204" pitchFamily="34" charset="0"/>
                        </a:rPr>
                        <a:t>, thay </a:t>
                      </a:r>
                      <a:r>
                        <a:rPr lang="vi-VN" sz="1200" kern="1200" dirty="0" err="1">
                          <a:solidFill>
                            <a:schemeClr val="dk1"/>
                          </a:solidFill>
                          <a:effectLst/>
                          <a:latin typeface="Arial" panose="020B0604020202020204" pitchFamily="34" charset="0"/>
                          <a:ea typeface="+mn-ea"/>
                          <a:cs typeface="Arial" panose="020B0604020202020204" pitchFamily="34" charset="0"/>
                        </a:rPr>
                        <a:t>quần</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áo</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sử</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dụng</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nhà</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vệ</a:t>
                      </a:r>
                      <a:r>
                        <a:rPr lang="vi-VN" sz="1200" kern="1200" dirty="0">
                          <a:solidFill>
                            <a:schemeClr val="dk1"/>
                          </a:solidFill>
                          <a:effectLst/>
                          <a:latin typeface="Arial" panose="020B0604020202020204" pitchFamily="34" charset="0"/>
                          <a:ea typeface="+mn-ea"/>
                          <a:cs typeface="Arial" panose="020B0604020202020204" pitchFamily="34" charset="0"/>
                        </a:rPr>
                        <a:t> sinh?</a:t>
                      </a:r>
                      <a:endParaRPr lang="en-US" sz="1200" kern="1200" dirty="0">
                        <a:solidFill>
                          <a:schemeClr val="dk1"/>
                        </a:solidFill>
                        <a:effectLst/>
                        <a:latin typeface="Arial" panose="020B0604020202020204" pitchFamily="34" charset="0"/>
                        <a:ea typeface="+mn-ea"/>
                        <a:cs typeface="Arial" panose="020B0604020202020204" pitchFamily="34" charset="0"/>
                      </a:endParaRPr>
                    </a:p>
                    <a:p>
                      <a:r>
                        <a:rPr lang="en-US" sz="1200" i="1" kern="1200" dirty="0" err="1">
                          <a:solidFill>
                            <a:schemeClr val="dk1"/>
                          </a:solidFill>
                          <a:effectLst/>
                          <a:latin typeface="Arial" panose="020B0604020202020204" pitchFamily="34" charset="0"/>
                          <a:ea typeface="+mn-ea"/>
                          <a:cs typeface="Arial" panose="020B0604020202020204" pitchFamily="34" charset="0"/>
                        </a:rPr>
                        <a:t>Việc</a:t>
                      </a:r>
                      <a:r>
                        <a:rPr lang="en-US" sz="1200" i="1" kern="1200" dirty="0">
                          <a:solidFill>
                            <a:schemeClr val="dk1"/>
                          </a:solidFill>
                          <a:effectLst/>
                          <a:latin typeface="Arial" panose="020B0604020202020204" pitchFamily="34" charset="0"/>
                          <a:ea typeface="+mn-ea"/>
                          <a:cs typeface="Arial" panose="020B0604020202020204" pitchFamily="34" charset="0"/>
                        </a:rPr>
                        <a:t> t</a:t>
                      </a:r>
                      <a:r>
                        <a:rPr lang="vi-VN" sz="1200" i="1" kern="1200" dirty="0" err="1">
                          <a:solidFill>
                            <a:schemeClr val="dk1"/>
                          </a:solidFill>
                          <a:effectLst/>
                          <a:latin typeface="Arial" panose="020B0604020202020204" pitchFamily="34" charset="0"/>
                          <a:ea typeface="+mn-ea"/>
                          <a:cs typeface="Arial" panose="020B0604020202020204" pitchFamily="34" charset="0"/>
                        </a:rPr>
                        <a:t>ắm</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bồn</a:t>
                      </a:r>
                      <a:r>
                        <a:rPr lang="vi-VN" sz="1200" i="1" kern="1200" dirty="0">
                          <a:solidFill>
                            <a:schemeClr val="dk1"/>
                          </a:solidFill>
                          <a:effectLst/>
                          <a:latin typeface="Arial" panose="020B0604020202020204" pitchFamily="34" charset="0"/>
                          <a:ea typeface="+mn-ea"/>
                          <a:cs typeface="Arial" panose="020B0604020202020204" pitchFamily="34" charset="0"/>
                        </a:rPr>
                        <a:t> hay </a:t>
                      </a:r>
                      <a:r>
                        <a:rPr lang="vi-VN" sz="1200" i="1" kern="1200" dirty="0" err="1">
                          <a:solidFill>
                            <a:schemeClr val="dk1"/>
                          </a:solidFill>
                          <a:effectLst/>
                          <a:latin typeface="Arial" panose="020B0604020202020204" pitchFamily="34" charset="0"/>
                          <a:ea typeface="+mn-ea"/>
                          <a:cs typeface="Arial" panose="020B0604020202020204" pitchFamily="34" charset="0"/>
                        </a:rPr>
                        <a:t>tắm</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vòi</a:t>
                      </a:r>
                      <a:r>
                        <a:rPr lang="vi-VN" sz="1200" i="1" kern="1200" dirty="0">
                          <a:solidFill>
                            <a:schemeClr val="dk1"/>
                          </a:solidFill>
                          <a:effectLst/>
                          <a:latin typeface="Arial" panose="020B0604020202020204" pitchFamily="34" charset="0"/>
                          <a:ea typeface="+mn-ea"/>
                          <a:cs typeface="Arial" panose="020B0604020202020204" pitchFamily="34" charset="0"/>
                        </a:rPr>
                        <a:t> hoa sen, </a:t>
                      </a:r>
                      <a:r>
                        <a:rPr lang="vi-VN" sz="1200" i="1" kern="1200" dirty="0" err="1">
                          <a:solidFill>
                            <a:schemeClr val="dk1"/>
                          </a:solidFill>
                          <a:effectLst/>
                          <a:latin typeface="Arial" panose="020B0604020202020204" pitchFamily="34" charset="0"/>
                          <a:ea typeface="+mn-ea"/>
                          <a:cs typeface="Arial" panose="020B0604020202020204" pitchFamily="34" charset="0"/>
                        </a:rPr>
                        <a:t>tự</a:t>
                      </a:r>
                      <a:r>
                        <a:rPr lang="vi-VN" sz="1200" i="1" kern="1200" dirty="0">
                          <a:solidFill>
                            <a:schemeClr val="dk1"/>
                          </a:solidFill>
                          <a:effectLst/>
                          <a:latin typeface="Arial" panose="020B0604020202020204" pitchFamily="34" charset="0"/>
                          <a:ea typeface="+mn-ea"/>
                          <a:cs typeface="Arial" panose="020B0604020202020204" pitchFamily="34" charset="0"/>
                        </a:rPr>
                        <a:t> thay </a:t>
                      </a:r>
                      <a:r>
                        <a:rPr lang="vi-VN" sz="1200" i="1" kern="1200" dirty="0" err="1">
                          <a:solidFill>
                            <a:schemeClr val="dk1"/>
                          </a:solidFill>
                          <a:effectLst/>
                          <a:latin typeface="Arial" panose="020B0604020202020204" pitchFamily="34" charset="0"/>
                          <a:ea typeface="+mn-ea"/>
                          <a:cs typeface="Arial" panose="020B0604020202020204" pitchFamily="34" charset="0"/>
                        </a:rPr>
                        <a:t>quần</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áo</a:t>
                      </a:r>
                      <a:r>
                        <a:rPr lang="vi-VN" sz="1200" i="1" kern="1200" dirty="0">
                          <a:solidFill>
                            <a:schemeClr val="dk1"/>
                          </a:solidFill>
                          <a:effectLst/>
                          <a:latin typeface="Arial" panose="020B0604020202020204" pitchFamily="34" charset="0"/>
                          <a:ea typeface="+mn-ea"/>
                          <a:cs typeface="Arial" panose="020B0604020202020204" pitchFamily="34" charset="0"/>
                        </a:rPr>
                        <a:t>, gi</a:t>
                      </a:r>
                      <a:r>
                        <a:rPr lang="en-US" sz="1200" i="1" kern="1200" dirty="0">
                          <a:solidFill>
                            <a:schemeClr val="dk1"/>
                          </a:solidFill>
                          <a:effectLst/>
                          <a:latin typeface="Arial" panose="020B0604020202020204" pitchFamily="34" charset="0"/>
                          <a:ea typeface="+mn-ea"/>
                          <a:cs typeface="Arial" panose="020B0604020202020204" pitchFamily="34" charset="0"/>
                        </a:rPr>
                        <a:t>ặ</a:t>
                      </a:r>
                      <a:r>
                        <a:rPr lang="vi-VN" sz="1200" i="1" kern="1200" dirty="0">
                          <a:solidFill>
                            <a:schemeClr val="dk1"/>
                          </a:solidFill>
                          <a:effectLst/>
                          <a:latin typeface="Arial" panose="020B0604020202020204" pitchFamily="34" charset="0"/>
                          <a:ea typeface="+mn-ea"/>
                          <a:cs typeface="Arial" panose="020B0604020202020204" pitchFamily="34" charset="0"/>
                        </a:rPr>
                        <a:t>t </a:t>
                      </a:r>
                      <a:r>
                        <a:rPr lang="vi-VN" sz="1200" i="1" kern="1200" dirty="0" err="1">
                          <a:solidFill>
                            <a:schemeClr val="dk1"/>
                          </a:solidFill>
                          <a:effectLst/>
                          <a:latin typeface="Arial" panose="020B0604020202020204" pitchFamily="34" charset="0"/>
                          <a:ea typeface="+mn-ea"/>
                          <a:cs typeface="Arial" panose="020B0604020202020204" pitchFamily="34" charset="0"/>
                        </a:rPr>
                        <a:t>quần</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áo</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cũng</a:t>
                      </a:r>
                      <a:r>
                        <a:rPr lang="vi-VN" sz="1200" i="1" kern="1200" dirty="0">
                          <a:solidFill>
                            <a:schemeClr val="dk1"/>
                          </a:solidFill>
                          <a:effectLst/>
                          <a:latin typeface="Arial" panose="020B0604020202020204" pitchFamily="34" charset="0"/>
                          <a:ea typeface="+mn-ea"/>
                          <a:cs typeface="Arial" panose="020B0604020202020204" pitchFamily="34" charset="0"/>
                        </a:rPr>
                        <a:t> như </a:t>
                      </a:r>
                      <a:r>
                        <a:rPr lang="vi-VN" sz="1200" i="1" kern="1200" dirty="0" err="1">
                          <a:solidFill>
                            <a:schemeClr val="dk1"/>
                          </a:solidFill>
                          <a:effectLst/>
                          <a:latin typeface="Arial" panose="020B0604020202020204" pitchFamily="34" charset="0"/>
                          <a:ea typeface="+mn-ea"/>
                          <a:cs typeface="Arial" panose="020B0604020202020204" pitchFamily="34" charset="0"/>
                        </a:rPr>
                        <a:t>các</a:t>
                      </a:r>
                      <a:r>
                        <a:rPr lang="vi-VN" sz="1200" i="1" kern="1200" dirty="0">
                          <a:solidFill>
                            <a:schemeClr val="dk1"/>
                          </a:solidFill>
                          <a:effectLst/>
                          <a:latin typeface="Arial" panose="020B0604020202020204" pitchFamily="34" charset="0"/>
                          <a:ea typeface="+mn-ea"/>
                          <a:cs typeface="Arial" panose="020B0604020202020204" pitchFamily="34" charset="0"/>
                        </a:rPr>
                        <a:t> công </a:t>
                      </a:r>
                      <a:r>
                        <a:rPr lang="vi-VN" sz="1200" i="1" kern="1200" dirty="0" err="1">
                          <a:solidFill>
                            <a:schemeClr val="dk1"/>
                          </a:solidFill>
                          <a:effectLst/>
                          <a:latin typeface="Arial" panose="020B0604020202020204" pitchFamily="34" charset="0"/>
                          <a:ea typeface="+mn-ea"/>
                          <a:cs typeface="Arial" panose="020B0604020202020204" pitchFamily="34" charset="0"/>
                        </a:rPr>
                        <a:t>việc</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vệ</a:t>
                      </a:r>
                      <a:r>
                        <a:rPr lang="vi-VN" sz="1200" i="1" kern="1200" dirty="0">
                          <a:solidFill>
                            <a:schemeClr val="dk1"/>
                          </a:solidFill>
                          <a:effectLst/>
                          <a:latin typeface="Arial" panose="020B0604020202020204" pitchFamily="34" charset="0"/>
                          <a:ea typeface="+mn-ea"/>
                          <a:cs typeface="Arial" panose="020B0604020202020204" pitchFamily="34" charset="0"/>
                        </a:rPr>
                        <a:t> sinh </a:t>
                      </a:r>
                      <a:r>
                        <a:rPr lang="vi-VN" sz="1200" i="1" kern="1200" dirty="0" err="1">
                          <a:solidFill>
                            <a:schemeClr val="dk1"/>
                          </a:solidFill>
                          <a:effectLst/>
                          <a:latin typeface="Arial" panose="020B0604020202020204" pitchFamily="34" charset="0"/>
                          <a:ea typeface="+mn-ea"/>
                          <a:cs typeface="Arial" panose="020B0604020202020204" pitchFamily="34" charset="0"/>
                        </a:rPr>
                        <a:t>cá</a:t>
                      </a:r>
                      <a:r>
                        <a:rPr lang="vi-VN" sz="1200" i="1" kern="1200" dirty="0">
                          <a:solidFill>
                            <a:schemeClr val="dk1"/>
                          </a:solidFill>
                          <a:effectLst/>
                          <a:latin typeface="Arial" panose="020B0604020202020204" pitchFamily="34" charset="0"/>
                          <a:ea typeface="+mn-ea"/>
                          <a:cs typeface="Arial" panose="020B0604020202020204" pitchFamily="34" charset="0"/>
                        </a:rPr>
                        <a:t> nhân </a:t>
                      </a:r>
                      <a:r>
                        <a:rPr lang="vi-VN" sz="1200" i="1" kern="1200" dirty="0" err="1">
                          <a:solidFill>
                            <a:schemeClr val="dk1"/>
                          </a:solidFill>
                          <a:effectLst/>
                          <a:latin typeface="Arial" panose="020B0604020202020204" pitchFamily="34" charset="0"/>
                          <a:ea typeface="+mn-ea"/>
                          <a:cs typeface="Arial" panose="020B0604020202020204" pitchFamily="34" charset="0"/>
                        </a:rPr>
                        <a:t>có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gặp</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khó</a:t>
                      </a:r>
                      <a:r>
                        <a:rPr lang="vi-VN" sz="1200" i="1" kern="1200" dirty="0">
                          <a:solidFill>
                            <a:schemeClr val="dk1"/>
                          </a:solidFill>
                          <a:effectLst/>
                          <a:latin typeface="Arial" panose="020B0604020202020204" pitchFamily="34" charset="0"/>
                          <a:ea typeface="+mn-ea"/>
                          <a:cs typeface="Arial" panose="020B0604020202020204" pitchFamily="34" charset="0"/>
                        </a:rPr>
                        <a:t> khăn </a:t>
                      </a:r>
                      <a:r>
                        <a:rPr lang="vi-VN" sz="1200" i="1" kern="1200" dirty="0" err="1">
                          <a:solidFill>
                            <a:schemeClr val="dk1"/>
                          </a:solidFill>
                          <a:effectLst/>
                          <a:latin typeface="Arial" panose="020B0604020202020204" pitchFamily="34" charset="0"/>
                          <a:ea typeface="+mn-ea"/>
                          <a:cs typeface="Arial" panose="020B0604020202020204" pitchFamily="34" charset="0"/>
                        </a:rPr>
                        <a:t>gì</a:t>
                      </a:r>
                      <a:r>
                        <a:rPr lang="vi-VN" sz="1200" i="1" kern="1200" dirty="0">
                          <a:solidFill>
                            <a:schemeClr val="dk1"/>
                          </a:solidFill>
                          <a:effectLst/>
                          <a:latin typeface="Arial" panose="020B0604020202020204" pitchFamily="34" charset="0"/>
                          <a:ea typeface="+mn-ea"/>
                          <a:cs typeface="Arial" panose="020B0604020202020204" pitchFamily="34" charset="0"/>
                        </a:rPr>
                        <a:t> không?</a:t>
                      </a: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2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r>
                        <a:rPr lang="vi-VN" sz="1200" kern="1200" dirty="0">
                          <a:solidFill>
                            <a:schemeClr val="dk1"/>
                          </a:solidFill>
                          <a:effectLst/>
                          <a:latin typeface="Arial" panose="020B0604020202020204" pitchFamily="34" charset="0"/>
                          <a:ea typeface="+mn-ea"/>
                          <a:cs typeface="Arial" panose="020B0604020202020204" pitchFamily="34" charset="0"/>
                        </a:rPr>
                        <a:t>7. Đi </a:t>
                      </a:r>
                      <a:r>
                        <a:rPr lang="vi-VN" sz="1200" kern="1200" dirty="0" err="1">
                          <a:solidFill>
                            <a:schemeClr val="dk1"/>
                          </a:solidFill>
                          <a:effectLst/>
                          <a:latin typeface="Arial" panose="020B0604020202020204" pitchFamily="34" charset="0"/>
                          <a:ea typeface="+mn-ea"/>
                          <a:cs typeface="Arial" panose="020B0604020202020204" pitchFamily="34" charset="0"/>
                        </a:rPr>
                        <a:t>lại</a:t>
                      </a:r>
                      <a:r>
                        <a:rPr lang="vi-VN" sz="1200" kern="1200" dirty="0">
                          <a:solidFill>
                            <a:schemeClr val="dk1"/>
                          </a:solidFill>
                          <a:effectLst/>
                          <a:latin typeface="Arial" panose="020B0604020202020204" pitchFamily="34" charset="0"/>
                          <a:ea typeface="+mn-ea"/>
                          <a:cs typeface="Arial" panose="020B0604020202020204" pitchFamily="34" charset="0"/>
                        </a:rPr>
                        <a:t> trong </a:t>
                      </a:r>
                      <a:r>
                        <a:rPr lang="vi-VN" sz="1200" kern="1200" dirty="0" err="1">
                          <a:solidFill>
                            <a:schemeClr val="dk1"/>
                          </a:solidFill>
                          <a:effectLst/>
                          <a:latin typeface="Arial" panose="020B0604020202020204" pitchFamily="34" charset="0"/>
                          <a:ea typeface="+mn-ea"/>
                          <a:cs typeface="Arial" panose="020B0604020202020204" pitchFamily="34" charset="0"/>
                        </a:rPr>
                        <a:t>nhà</a:t>
                      </a:r>
                      <a:r>
                        <a:rPr lang="vi-VN" sz="1200" kern="1200" dirty="0">
                          <a:solidFill>
                            <a:schemeClr val="dk1"/>
                          </a:solidFill>
                          <a:effectLst/>
                          <a:latin typeface="Arial" panose="020B0604020202020204" pitchFamily="34" charset="0"/>
                          <a:ea typeface="+mn-ea"/>
                          <a:cs typeface="Arial" panose="020B0604020202020204" pitchFamily="34" charset="0"/>
                        </a:rPr>
                        <a:t> bao </a:t>
                      </a:r>
                      <a:r>
                        <a:rPr lang="vi-VN" sz="1200" kern="1200" dirty="0" err="1">
                          <a:solidFill>
                            <a:schemeClr val="dk1"/>
                          </a:solidFill>
                          <a:effectLst/>
                          <a:latin typeface="Arial" panose="020B0604020202020204" pitchFamily="34" charset="0"/>
                          <a:ea typeface="+mn-ea"/>
                          <a:cs typeface="Arial" panose="020B0604020202020204" pitchFamily="34" charset="0"/>
                        </a:rPr>
                        <a:t>gồm</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cả</a:t>
                      </a:r>
                      <a:r>
                        <a:rPr lang="vi-VN" sz="1200" kern="1200" dirty="0">
                          <a:solidFill>
                            <a:schemeClr val="dk1"/>
                          </a:solidFill>
                          <a:effectLst/>
                          <a:latin typeface="Arial" panose="020B0604020202020204" pitchFamily="34" charset="0"/>
                          <a:ea typeface="+mn-ea"/>
                          <a:cs typeface="Arial" panose="020B0604020202020204" pitchFamily="34" charset="0"/>
                        </a:rPr>
                        <a:t> đi </a:t>
                      </a:r>
                      <a:r>
                        <a:rPr lang="vi-VN" sz="1200" kern="1200" dirty="0" err="1">
                          <a:solidFill>
                            <a:schemeClr val="dk1"/>
                          </a:solidFill>
                          <a:effectLst/>
                          <a:latin typeface="Arial" panose="020B0604020202020204" pitchFamily="34" charset="0"/>
                          <a:ea typeface="+mn-ea"/>
                          <a:cs typeface="Arial" panose="020B0604020202020204" pitchFamily="34" charset="0"/>
                        </a:rPr>
                        <a:t>cầu</a:t>
                      </a:r>
                      <a:r>
                        <a:rPr lang="vi-VN" sz="1200" kern="1200" dirty="0">
                          <a:solidFill>
                            <a:schemeClr val="dk1"/>
                          </a:solidFill>
                          <a:effectLst/>
                          <a:latin typeface="Arial" panose="020B0604020202020204" pitchFamily="34" charset="0"/>
                          <a:ea typeface="+mn-ea"/>
                          <a:cs typeface="Arial" panose="020B0604020202020204" pitchFamily="34" charset="0"/>
                        </a:rPr>
                        <a:t> thang, di </a:t>
                      </a:r>
                      <a:r>
                        <a:rPr lang="vi-VN" sz="1200" kern="1200" dirty="0" err="1">
                          <a:solidFill>
                            <a:schemeClr val="dk1"/>
                          </a:solidFill>
                          <a:effectLst/>
                          <a:latin typeface="Arial" panose="020B0604020202020204" pitchFamily="34" charset="0"/>
                          <a:ea typeface="+mn-ea"/>
                          <a:cs typeface="Arial" panose="020B0604020202020204" pitchFamily="34" charset="0"/>
                        </a:rPr>
                        <a:t>chuyển</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vào</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và</a:t>
                      </a:r>
                      <a:r>
                        <a:rPr lang="vi-VN" sz="1200" kern="1200" dirty="0">
                          <a:solidFill>
                            <a:schemeClr val="dk1"/>
                          </a:solidFill>
                          <a:effectLst/>
                          <a:latin typeface="Arial" panose="020B0604020202020204" pitchFamily="34" charset="0"/>
                          <a:ea typeface="+mn-ea"/>
                          <a:cs typeface="Arial" panose="020B0604020202020204" pitchFamily="34" charset="0"/>
                        </a:rPr>
                        <a:t> ra </a:t>
                      </a:r>
                      <a:r>
                        <a:rPr lang="vi-VN" sz="1200" kern="1200" dirty="0" err="1">
                          <a:solidFill>
                            <a:schemeClr val="dk1"/>
                          </a:solidFill>
                          <a:effectLst/>
                          <a:latin typeface="Arial" panose="020B0604020202020204" pitchFamily="34" charset="0"/>
                          <a:ea typeface="+mn-ea"/>
                          <a:cs typeface="Arial" panose="020B0604020202020204" pitchFamily="34" charset="0"/>
                        </a:rPr>
                        <a:t>khỏi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nhà</a:t>
                      </a:r>
                      <a:r>
                        <a:rPr lang="vi-VN" sz="1200" kern="1200" dirty="0">
                          <a:solidFill>
                            <a:schemeClr val="dk1"/>
                          </a:solidFill>
                          <a:effectLst/>
                          <a:latin typeface="Arial" panose="020B0604020202020204" pitchFamily="34" charset="0"/>
                          <a:ea typeface="+mn-ea"/>
                          <a:cs typeface="Arial" panose="020B0604020202020204" pitchFamily="34" charset="0"/>
                        </a:rPr>
                        <a:t>, đi </a:t>
                      </a:r>
                      <a:r>
                        <a:rPr lang="vi-VN" sz="1200" kern="1200" dirty="0" err="1">
                          <a:solidFill>
                            <a:schemeClr val="dk1"/>
                          </a:solidFill>
                          <a:effectLst/>
                          <a:latin typeface="Arial" panose="020B0604020202020204" pitchFamily="34" charset="0"/>
                          <a:ea typeface="+mn-ea"/>
                          <a:cs typeface="Arial" panose="020B0604020202020204" pitchFamily="34" charset="0"/>
                        </a:rPr>
                        <a:t>bộ</a:t>
                      </a:r>
                      <a:r>
                        <a:rPr lang="vi-VN" sz="1200" kern="1200" dirty="0">
                          <a:solidFill>
                            <a:schemeClr val="dk1"/>
                          </a:solidFill>
                          <a:effectLst/>
                          <a:latin typeface="Arial" panose="020B0604020202020204" pitchFamily="34" charset="0"/>
                          <a:ea typeface="+mn-ea"/>
                          <a:cs typeface="Arial" panose="020B0604020202020204" pitchFamily="34" charset="0"/>
                        </a:rPr>
                        <a:t> xung quanh </a:t>
                      </a:r>
                      <a:r>
                        <a:rPr lang="vi-VN" sz="1200" kern="1200" dirty="0" err="1">
                          <a:solidFill>
                            <a:schemeClr val="dk1"/>
                          </a:solidFill>
                          <a:effectLst/>
                          <a:latin typeface="Arial" panose="020B0604020202020204" pitchFamily="34" charset="0"/>
                          <a:ea typeface="+mn-ea"/>
                          <a:cs typeface="Arial" panose="020B0604020202020204" pitchFamily="34" charset="0"/>
                        </a:rPr>
                        <a:t>nhà</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ngoài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trời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hoặc</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sử</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dụng</a:t>
                      </a:r>
                      <a:r>
                        <a:rPr lang="vi-VN" sz="1200" kern="1200" dirty="0">
                          <a:solidFill>
                            <a:schemeClr val="dk1"/>
                          </a:solidFill>
                          <a:effectLst/>
                          <a:latin typeface="Arial" panose="020B0604020202020204" pitchFamily="34" charset="0"/>
                          <a:ea typeface="+mn-ea"/>
                          <a:cs typeface="Arial" panose="020B0604020202020204" pitchFamily="34" charset="0"/>
                        </a:rPr>
                        <a:t> phương </a:t>
                      </a:r>
                      <a:r>
                        <a:rPr lang="vi-VN" sz="1200" kern="1200" dirty="0" err="1">
                          <a:solidFill>
                            <a:schemeClr val="dk1"/>
                          </a:solidFill>
                          <a:effectLst/>
                          <a:latin typeface="Arial" panose="020B0604020202020204" pitchFamily="34" charset="0"/>
                          <a:ea typeface="+mn-ea"/>
                          <a:cs typeface="Arial" panose="020B0604020202020204" pitchFamily="34" charset="0"/>
                        </a:rPr>
                        <a:t>tiện</a:t>
                      </a:r>
                      <a:r>
                        <a:rPr lang="vi-VN" sz="1200" kern="1200" dirty="0">
                          <a:solidFill>
                            <a:schemeClr val="dk1"/>
                          </a:solidFill>
                          <a:effectLst/>
                          <a:latin typeface="Arial" panose="020B0604020202020204" pitchFamily="34" charset="0"/>
                          <a:ea typeface="+mn-ea"/>
                          <a:cs typeface="Arial" panose="020B0604020202020204" pitchFamily="34" charset="0"/>
                        </a:rPr>
                        <a:t> giao thông?</a:t>
                      </a:r>
                      <a:endParaRPr lang="en-US" sz="1200" kern="1200" dirty="0">
                        <a:solidFill>
                          <a:schemeClr val="dk1"/>
                        </a:solidFill>
                        <a:effectLst/>
                        <a:latin typeface="Arial" panose="020B0604020202020204" pitchFamily="34" charset="0"/>
                        <a:ea typeface="+mn-ea"/>
                        <a:cs typeface="Arial" panose="020B0604020202020204" pitchFamily="34" charset="0"/>
                      </a:endParaRPr>
                    </a:p>
                    <a:p>
                      <a:r>
                        <a:rPr lang="vi-VN" sz="1200" i="1" kern="1200" dirty="0" err="1">
                          <a:solidFill>
                            <a:schemeClr val="dk1"/>
                          </a:solidFill>
                          <a:effectLst/>
                          <a:latin typeface="Arial" panose="020B0604020202020204" pitchFamily="34" charset="0"/>
                          <a:ea typeface="+mn-ea"/>
                          <a:cs typeface="Arial" panose="020B0604020202020204" pitchFamily="34" charset="0"/>
                        </a:rPr>
                        <a:t>Việc</a:t>
                      </a:r>
                      <a:r>
                        <a:rPr lang="vi-VN" sz="1200" i="1" kern="1200" dirty="0">
                          <a:solidFill>
                            <a:schemeClr val="dk1"/>
                          </a:solidFill>
                          <a:effectLst/>
                          <a:latin typeface="Arial" panose="020B0604020202020204" pitchFamily="34" charset="0"/>
                          <a:ea typeface="+mn-ea"/>
                          <a:cs typeface="Arial" panose="020B0604020202020204" pitchFamily="34" charset="0"/>
                        </a:rPr>
                        <a:t> di </a:t>
                      </a:r>
                      <a:r>
                        <a:rPr lang="vi-VN" sz="1200" i="1" kern="1200" dirty="0" err="1">
                          <a:solidFill>
                            <a:schemeClr val="dk1"/>
                          </a:solidFill>
                          <a:effectLst/>
                          <a:latin typeface="Arial" panose="020B0604020202020204" pitchFamily="34" charset="0"/>
                          <a:ea typeface="+mn-ea"/>
                          <a:cs typeface="Arial" panose="020B0604020202020204" pitchFamily="34" charset="0"/>
                        </a:rPr>
                        <a:t>chuyển</a:t>
                      </a:r>
                      <a:r>
                        <a:rPr lang="vi-VN" sz="1200" i="1" kern="1200" dirty="0">
                          <a:solidFill>
                            <a:schemeClr val="dk1"/>
                          </a:solidFill>
                          <a:effectLst/>
                          <a:latin typeface="Arial" panose="020B0604020202020204" pitchFamily="34" charset="0"/>
                          <a:ea typeface="+mn-ea"/>
                          <a:cs typeface="Arial" panose="020B0604020202020204" pitchFamily="34" charset="0"/>
                        </a:rPr>
                        <a:t> trong </a:t>
                      </a:r>
                      <a:r>
                        <a:rPr lang="vi-VN" sz="1200" i="1" kern="1200" dirty="0" err="1">
                          <a:solidFill>
                            <a:schemeClr val="dk1"/>
                          </a:solidFill>
                          <a:effectLst/>
                          <a:latin typeface="Arial" panose="020B0604020202020204" pitchFamily="34" charset="0"/>
                          <a:ea typeface="+mn-ea"/>
                          <a:cs typeface="Arial" panose="020B0604020202020204" pitchFamily="34" charset="0"/>
                        </a:rPr>
                        <a:t>nhà</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và</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ra</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a:solidFill>
                            <a:schemeClr val="dk1"/>
                          </a:solidFill>
                          <a:effectLst/>
                          <a:latin typeface="Arial" panose="020B0604020202020204" pitchFamily="34" charset="0"/>
                          <a:ea typeface="+mn-ea"/>
                          <a:cs typeface="Arial" panose="020B0604020202020204" pitchFamily="34" charset="0"/>
                        </a:rPr>
                        <a:t>bên </a:t>
                      </a:r>
                      <a:r>
                        <a:rPr lang="vi-VN" sz="1200" i="1" kern="1200" dirty="0" err="1">
                          <a:solidFill>
                            <a:schemeClr val="dk1"/>
                          </a:solidFill>
                          <a:effectLst/>
                          <a:latin typeface="Arial" panose="020B0604020202020204" pitchFamily="34" charset="0"/>
                          <a:ea typeface="+mn-ea"/>
                          <a:cs typeface="Arial" panose="020B0604020202020204" pitchFamily="34" charset="0"/>
                        </a:rPr>
                        <a:t>ngoài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nhà</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cũng</a:t>
                      </a:r>
                      <a:r>
                        <a:rPr lang="vi-VN" sz="1200" i="1" kern="1200" dirty="0">
                          <a:solidFill>
                            <a:schemeClr val="dk1"/>
                          </a:solidFill>
                          <a:effectLst/>
                          <a:latin typeface="Arial" panose="020B0604020202020204" pitchFamily="34" charset="0"/>
                          <a:ea typeface="+mn-ea"/>
                          <a:cs typeface="Arial" panose="020B0604020202020204" pitchFamily="34" charset="0"/>
                        </a:rPr>
                        <a:t> như </a:t>
                      </a:r>
                      <a:r>
                        <a:rPr lang="vi-VN" sz="1200" i="1" kern="1200" dirty="0" err="1">
                          <a:solidFill>
                            <a:schemeClr val="dk1"/>
                          </a:solidFill>
                          <a:effectLst/>
                          <a:latin typeface="Arial" panose="020B0604020202020204" pitchFamily="34" charset="0"/>
                          <a:ea typeface="+mn-ea"/>
                          <a:cs typeface="Arial" panose="020B0604020202020204" pitchFamily="34" charset="0"/>
                        </a:rPr>
                        <a:t>việc</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sử</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dụng</a:t>
                      </a:r>
                      <a:r>
                        <a:rPr lang="vi-VN" sz="1200" i="1" kern="1200" dirty="0">
                          <a:solidFill>
                            <a:schemeClr val="dk1"/>
                          </a:solidFill>
                          <a:effectLst/>
                          <a:latin typeface="Arial" panose="020B0604020202020204" pitchFamily="34" charset="0"/>
                          <a:ea typeface="+mn-ea"/>
                          <a:cs typeface="Arial" panose="020B0604020202020204" pitchFamily="34" charset="0"/>
                        </a:rPr>
                        <a:t> phương </a:t>
                      </a:r>
                      <a:r>
                        <a:rPr lang="vi-VN" sz="1200" i="1" kern="1200" dirty="0" err="1">
                          <a:solidFill>
                            <a:schemeClr val="dk1"/>
                          </a:solidFill>
                          <a:effectLst/>
                          <a:latin typeface="Arial" panose="020B0604020202020204" pitchFamily="34" charset="0"/>
                          <a:ea typeface="+mn-ea"/>
                          <a:cs typeface="Arial" panose="020B0604020202020204" pitchFamily="34" charset="0"/>
                        </a:rPr>
                        <a:t>tiện</a:t>
                      </a:r>
                      <a:r>
                        <a:rPr lang="vi-VN" sz="1200" i="1" kern="1200" dirty="0">
                          <a:solidFill>
                            <a:schemeClr val="dk1"/>
                          </a:solidFill>
                          <a:effectLst/>
                          <a:latin typeface="Arial" panose="020B0604020202020204" pitchFamily="34" charset="0"/>
                          <a:ea typeface="+mn-ea"/>
                          <a:cs typeface="Arial" panose="020B0604020202020204" pitchFamily="34" charset="0"/>
                        </a:rPr>
                        <a:t> giao thông </a:t>
                      </a:r>
                      <a:r>
                        <a:rPr lang="vi-VN" sz="1200" i="1" kern="1200" dirty="0" err="1">
                          <a:solidFill>
                            <a:schemeClr val="dk1"/>
                          </a:solidFill>
                          <a:effectLst/>
                          <a:latin typeface="Arial" panose="020B0604020202020204" pitchFamily="34" charset="0"/>
                          <a:ea typeface="+mn-ea"/>
                          <a:cs typeface="Arial" panose="020B0604020202020204" pitchFamily="34" charset="0"/>
                        </a:rPr>
                        <a:t>để</a:t>
                      </a:r>
                      <a:r>
                        <a:rPr lang="vi-VN" sz="1200" i="1" kern="1200" dirty="0">
                          <a:solidFill>
                            <a:schemeClr val="dk1"/>
                          </a:solidFill>
                          <a:effectLst/>
                          <a:latin typeface="Arial" panose="020B0604020202020204" pitchFamily="34" charset="0"/>
                          <a:ea typeface="+mn-ea"/>
                          <a:cs typeface="Arial" panose="020B0604020202020204" pitchFamily="34" charset="0"/>
                        </a:rPr>
                        <a:t> đi </a:t>
                      </a:r>
                      <a:r>
                        <a:rPr lang="vi-VN" sz="1200" i="1" kern="1200" dirty="0" err="1">
                          <a:solidFill>
                            <a:schemeClr val="dk1"/>
                          </a:solidFill>
                          <a:effectLst/>
                          <a:latin typeface="Arial" panose="020B0604020202020204" pitchFamily="34" charset="0"/>
                          <a:ea typeface="+mn-ea"/>
                          <a:cs typeface="Arial" panose="020B0604020202020204" pitchFamily="34" charset="0"/>
                        </a:rPr>
                        <a:t>lại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khó</a:t>
                      </a:r>
                      <a:r>
                        <a:rPr lang="vi-VN" sz="1200" i="1" kern="1200" dirty="0">
                          <a:solidFill>
                            <a:schemeClr val="dk1"/>
                          </a:solidFill>
                          <a:effectLst/>
                          <a:latin typeface="Arial" panose="020B0604020202020204" pitchFamily="34" charset="0"/>
                          <a:ea typeface="+mn-ea"/>
                          <a:cs typeface="Arial" panose="020B0604020202020204" pitchFamily="34" charset="0"/>
                        </a:rPr>
                        <a:t> khăn </a:t>
                      </a:r>
                      <a:r>
                        <a:rPr lang="vi-VN" sz="1200" i="1" kern="1200" dirty="0" err="1">
                          <a:solidFill>
                            <a:schemeClr val="dk1"/>
                          </a:solidFill>
                          <a:effectLst/>
                          <a:latin typeface="Arial" panose="020B0604020202020204" pitchFamily="34" charset="0"/>
                          <a:ea typeface="+mn-ea"/>
                          <a:cs typeface="Arial" panose="020B0604020202020204" pitchFamily="34" charset="0"/>
                        </a:rPr>
                        <a:t>gì</a:t>
                      </a:r>
                      <a:r>
                        <a:rPr lang="vi-VN" sz="1200" i="1" kern="1200" dirty="0">
                          <a:solidFill>
                            <a:schemeClr val="dk1"/>
                          </a:solidFill>
                          <a:effectLst/>
                          <a:latin typeface="Arial" panose="020B0604020202020204" pitchFamily="34" charset="0"/>
                          <a:ea typeface="+mn-ea"/>
                          <a:cs typeface="Arial" panose="020B0604020202020204" pitchFamily="34" charset="0"/>
                        </a:rPr>
                        <a:t> không,</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có</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cảm</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giác</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được</a:t>
                      </a:r>
                      <a:r>
                        <a:rPr lang="en-US" sz="1200" i="1" kern="1200" dirty="0">
                          <a:solidFill>
                            <a:schemeClr val="dk1"/>
                          </a:solidFill>
                          <a:effectLst/>
                          <a:latin typeface="Arial" panose="020B0604020202020204" pitchFamily="34" charset="0"/>
                          <a:ea typeface="+mn-ea"/>
                          <a:cs typeface="Arial" panose="020B0604020202020204" pitchFamily="34" charset="0"/>
                        </a:rPr>
                        <a:t> an </a:t>
                      </a:r>
                      <a:r>
                        <a:rPr lang="en-US" sz="1200" i="1" kern="1200" dirty="0" err="1">
                          <a:solidFill>
                            <a:schemeClr val="dk1"/>
                          </a:solidFill>
                          <a:effectLst/>
                          <a:latin typeface="Arial" panose="020B0604020202020204" pitchFamily="34" charset="0"/>
                          <a:ea typeface="+mn-ea"/>
                          <a:cs typeface="Arial" panose="020B0604020202020204" pitchFamily="34" charset="0"/>
                        </a:rPr>
                        <a:t>toàn</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trong</a:t>
                      </a:r>
                      <a:r>
                        <a:rPr lang="en-US" sz="1200" i="1" kern="1200" dirty="0">
                          <a:solidFill>
                            <a:schemeClr val="dk1"/>
                          </a:solidFill>
                          <a:effectLst/>
                          <a:latin typeface="Arial" panose="020B0604020202020204" pitchFamily="34" charset="0"/>
                          <a:ea typeface="+mn-ea"/>
                          <a:cs typeface="Arial" panose="020B0604020202020204" pitchFamily="34" charset="0"/>
                        </a:rPr>
                        <a:t> di </a:t>
                      </a:r>
                      <a:r>
                        <a:rPr lang="en-US" sz="1200" i="1" kern="1200" dirty="0" err="1">
                          <a:solidFill>
                            <a:schemeClr val="dk1"/>
                          </a:solidFill>
                          <a:effectLst/>
                          <a:latin typeface="Arial" panose="020B0604020202020204" pitchFamily="34" charset="0"/>
                          <a:ea typeface="+mn-ea"/>
                          <a:cs typeface="Arial" panose="020B0604020202020204" pitchFamily="34" charset="0"/>
                        </a:rPr>
                        <a:t>chuyển</a:t>
                      </a:r>
                      <a:r>
                        <a:rPr lang="en-US" sz="1200" i="1" kern="1200" dirty="0">
                          <a:solidFill>
                            <a:schemeClr val="dk1"/>
                          </a:solidFill>
                          <a:effectLst/>
                          <a:latin typeface="Arial" panose="020B0604020202020204" pitchFamily="34" charset="0"/>
                          <a:ea typeface="+mn-ea"/>
                          <a:cs typeface="Arial" panose="020B0604020202020204" pitchFamily="34" charset="0"/>
                        </a:rPr>
                        <a:t> </a:t>
                      </a:r>
                      <a:r>
                        <a:rPr lang="en-US" sz="1200" i="1" kern="1200" dirty="0" err="1">
                          <a:solidFill>
                            <a:schemeClr val="dk1"/>
                          </a:solidFill>
                          <a:effectLst/>
                          <a:latin typeface="Arial" panose="020B0604020202020204" pitchFamily="34" charset="0"/>
                          <a:ea typeface="+mn-ea"/>
                          <a:cs typeface="Arial" panose="020B0604020202020204" pitchFamily="34" charset="0"/>
                        </a:rPr>
                        <a:t>không</a:t>
                      </a:r>
                      <a:r>
                        <a:rPr lang="vi-VN" sz="1200" i="1" kern="1200" dirty="0">
                          <a:solidFill>
                            <a:schemeClr val="dk1"/>
                          </a:solidFill>
                          <a:effectLst/>
                          <a:latin typeface="Arial" panose="020B0604020202020204" pitchFamily="34" charset="0"/>
                          <a:ea typeface="+mn-ea"/>
                          <a:cs typeface="Arial" panose="020B0604020202020204" pitchFamily="34" charset="0"/>
                        </a:rPr>
                        <a:t>?</a:t>
                      </a: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2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r>
                        <a:rPr lang="vi-VN" sz="1200" kern="1200" dirty="0">
                          <a:solidFill>
                            <a:schemeClr val="dk1"/>
                          </a:solidFill>
                          <a:effectLst/>
                          <a:latin typeface="Arial" panose="020B0604020202020204" pitchFamily="34" charset="0"/>
                          <a:ea typeface="+mn-ea"/>
                          <a:cs typeface="Arial" panose="020B0604020202020204" pitchFamily="34" charset="0"/>
                        </a:rPr>
                        <a:t>8. Tương </a:t>
                      </a:r>
                      <a:r>
                        <a:rPr lang="vi-VN" sz="1200" kern="1200" dirty="0" err="1">
                          <a:solidFill>
                            <a:schemeClr val="dk1"/>
                          </a:solidFill>
                          <a:effectLst/>
                          <a:latin typeface="Arial" panose="020B0604020202020204" pitchFamily="34" charset="0"/>
                          <a:ea typeface="+mn-ea"/>
                          <a:cs typeface="Arial" panose="020B0604020202020204" pitchFamily="34" charset="0"/>
                        </a:rPr>
                        <a:t>tác</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xã</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hội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với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những</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người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khác</a:t>
                      </a:r>
                      <a:r>
                        <a:rPr lang="vi-VN" sz="1200" kern="1200" dirty="0">
                          <a:solidFill>
                            <a:schemeClr val="dk1"/>
                          </a:solidFill>
                          <a:effectLst/>
                          <a:latin typeface="Arial" panose="020B0604020202020204" pitchFamily="34" charset="0"/>
                          <a:ea typeface="+mn-ea"/>
                          <a:cs typeface="Arial" panose="020B0604020202020204" pitchFamily="34" charset="0"/>
                        </a:rPr>
                        <a:t> - </a:t>
                      </a:r>
                      <a:r>
                        <a:rPr lang="vi-VN" sz="1200" kern="1200" dirty="0" err="1">
                          <a:solidFill>
                            <a:schemeClr val="dk1"/>
                          </a:solidFill>
                          <a:effectLst/>
                          <a:latin typeface="Arial" panose="020B0604020202020204" pitchFamily="34" charset="0"/>
                          <a:ea typeface="+mn-ea"/>
                          <a:cs typeface="Arial" panose="020B0604020202020204" pitchFamily="34" charset="0"/>
                        </a:rPr>
                        <a:t>nói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chuyện</a:t>
                      </a:r>
                      <a:r>
                        <a:rPr lang="vi-VN" sz="1200" kern="1200" dirty="0">
                          <a:solidFill>
                            <a:schemeClr val="dk1"/>
                          </a:solidFill>
                          <a:effectLst/>
                          <a:latin typeface="Arial" panose="020B0604020202020204" pitchFamily="34" charset="0"/>
                          <a:ea typeface="+mn-ea"/>
                          <a:cs typeface="Arial" panose="020B0604020202020204" pitchFamily="34" charset="0"/>
                        </a:rPr>
                        <a:t>, tham gia </a:t>
                      </a:r>
                      <a:r>
                        <a:rPr lang="vi-VN" sz="1200" kern="1200" dirty="0" err="1">
                          <a:solidFill>
                            <a:schemeClr val="dk1"/>
                          </a:solidFill>
                          <a:effectLst/>
                          <a:latin typeface="Arial" panose="020B0604020202020204" pitchFamily="34" charset="0"/>
                          <a:ea typeface="+mn-ea"/>
                          <a:cs typeface="Arial" panose="020B0604020202020204" pitchFamily="34" charset="0"/>
                        </a:rPr>
                        <a:t>cuộc</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trò</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chuyện</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vv</a:t>
                      </a:r>
                      <a:r>
                        <a:rPr lang="vi-VN" sz="1200" kern="1200" dirty="0">
                          <a:solidFill>
                            <a:schemeClr val="dk1"/>
                          </a:solidFill>
                          <a:effectLst/>
                          <a:latin typeface="Arial" panose="020B0604020202020204" pitchFamily="34" charset="0"/>
                          <a:ea typeface="+mn-ea"/>
                          <a:cs typeface="Arial" panose="020B0604020202020204" pitchFamily="34" charset="0"/>
                        </a:rPr>
                        <a:t>?</a:t>
                      </a:r>
                      <a:endParaRPr lang="en-US" sz="1200" kern="1200" dirty="0">
                        <a:solidFill>
                          <a:schemeClr val="dk1"/>
                        </a:solidFill>
                        <a:effectLst/>
                        <a:latin typeface="Arial" panose="020B0604020202020204" pitchFamily="34" charset="0"/>
                        <a:ea typeface="+mn-ea"/>
                        <a:cs typeface="Arial" panose="020B0604020202020204" pitchFamily="34" charset="0"/>
                      </a:endParaRPr>
                    </a:p>
                    <a:p>
                      <a:r>
                        <a:rPr lang="vi-VN" sz="1200" i="1" kern="1200" dirty="0" err="1">
                          <a:solidFill>
                            <a:schemeClr val="dk1"/>
                          </a:solidFill>
                          <a:effectLst/>
                          <a:latin typeface="Arial" panose="020B0604020202020204" pitchFamily="34" charset="0"/>
                          <a:ea typeface="+mn-ea"/>
                          <a:cs typeface="Arial" panose="020B0604020202020204" pitchFamily="34" charset="0"/>
                        </a:rPr>
                        <a:t>Việc</a:t>
                      </a:r>
                      <a:r>
                        <a:rPr lang="vi-VN" sz="1200" i="1" kern="1200" dirty="0">
                          <a:solidFill>
                            <a:schemeClr val="dk1"/>
                          </a:solidFill>
                          <a:effectLst/>
                          <a:latin typeface="Arial" panose="020B0604020202020204" pitchFamily="34" charset="0"/>
                          <a:ea typeface="+mn-ea"/>
                          <a:cs typeface="Arial" panose="020B0604020202020204" pitchFamily="34" charset="0"/>
                        </a:rPr>
                        <a:t> giao </a:t>
                      </a:r>
                      <a:r>
                        <a:rPr lang="vi-VN" sz="1200" i="1" kern="1200" dirty="0" err="1">
                          <a:solidFill>
                            <a:schemeClr val="dk1"/>
                          </a:solidFill>
                          <a:effectLst/>
                          <a:latin typeface="Arial" panose="020B0604020202020204" pitchFamily="34" charset="0"/>
                          <a:ea typeface="+mn-ea"/>
                          <a:cs typeface="Arial" panose="020B0604020202020204" pitchFamily="34" charset="0"/>
                        </a:rPr>
                        <a:t>tiếp</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nói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chuyện</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với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người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khác</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hặp</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khắn</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gì</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về</a:t>
                      </a:r>
                      <a:r>
                        <a:rPr lang="vi-VN" sz="1200" i="1" kern="1200" dirty="0">
                          <a:solidFill>
                            <a:schemeClr val="dk1"/>
                          </a:solidFill>
                          <a:effectLst/>
                          <a:latin typeface="Arial" panose="020B0604020202020204" pitchFamily="34" charset="0"/>
                          <a:ea typeface="+mn-ea"/>
                          <a:cs typeface="Arial" panose="020B0604020202020204" pitchFamily="34" charset="0"/>
                        </a:rPr>
                        <a:t> nghe không?</a:t>
                      </a: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2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r>
                        <a:rPr lang="vi-VN" sz="1200" kern="1200" dirty="0">
                          <a:solidFill>
                            <a:schemeClr val="dk1"/>
                          </a:solidFill>
                          <a:effectLst/>
                          <a:latin typeface="Arial" panose="020B0604020202020204" pitchFamily="34" charset="0"/>
                          <a:ea typeface="+mn-ea"/>
                          <a:cs typeface="Arial" panose="020B0604020202020204" pitchFamily="34" charset="0"/>
                        </a:rPr>
                        <a:t>9. Duy </a:t>
                      </a:r>
                      <a:r>
                        <a:rPr lang="vi-VN" sz="1200" kern="1200" dirty="0" err="1">
                          <a:solidFill>
                            <a:schemeClr val="dk1"/>
                          </a:solidFill>
                          <a:effectLst/>
                          <a:latin typeface="Arial" panose="020B0604020202020204" pitchFamily="34" charset="0"/>
                          <a:ea typeface="+mn-ea"/>
                          <a:cs typeface="Arial" panose="020B0604020202020204" pitchFamily="34" charset="0"/>
                        </a:rPr>
                        <a:t>trì</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các</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mối</a:t>
                      </a:r>
                      <a:r>
                        <a:rPr lang="vi-VN" sz="1200" kern="1200" dirty="0">
                          <a:solidFill>
                            <a:schemeClr val="dk1"/>
                          </a:solidFill>
                          <a:effectLst/>
                          <a:latin typeface="Arial" panose="020B0604020202020204" pitchFamily="34" charset="0"/>
                          <a:ea typeface="+mn-ea"/>
                          <a:cs typeface="Arial" panose="020B0604020202020204" pitchFamily="34" charset="0"/>
                        </a:rPr>
                        <a:t> quan </a:t>
                      </a:r>
                      <a:r>
                        <a:rPr lang="vi-VN" sz="1200" kern="1200" dirty="0" err="1">
                          <a:solidFill>
                            <a:schemeClr val="dk1"/>
                          </a:solidFill>
                          <a:effectLst/>
                          <a:latin typeface="Arial" panose="020B0604020202020204" pitchFamily="34" charset="0"/>
                          <a:ea typeface="+mn-ea"/>
                          <a:cs typeface="Arial" panose="020B0604020202020204" pitchFamily="34" charset="0"/>
                        </a:rPr>
                        <a:t>hệ</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ví</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dụ</a:t>
                      </a:r>
                      <a:r>
                        <a:rPr lang="vi-VN" sz="1200" kern="1200" dirty="0">
                          <a:solidFill>
                            <a:schemeClr val="dk1"/>
                          </a:solidFill>
                          <a:effectLst/>
                          <a:latin typeface="Arial" panose="020B0604020202020204" pitchFamily="34" charset="0"/>
                          <a:ea typeface="+mn-ea"/>
                          <a:cs typeface="Arial" panose="020B0604020202020204" pitchFamily="34" charset="0"/>
                        </a:rPr>
                        <a:t> như </a:t>
                      </a:r>
                      <a:r>
                        <a:rPr lang="vi-VN" sz="1200" kern="1200" dirty="0" err="1">
                          <a:solidFill>
                            <a:schemeClr val="dk1"/>
                          </a:solidFill>
                          <a:effectLst/>
                          <a:latin typeface="Arial" panose="020B0604020202020204" pitchFamily="34" charset="0"/>
                          <a:ea typeface="+mn-ea"/>
                          <a:cs typeface="Arial" panose="020B0604020202020204" pitchFamily="34" charset="0"/>
                        </a:rPr>
                        <a:t>với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đối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tác</a:t>
                      </a:r>
                      <a:r>
                        <a:rPr lang="vi-VN" sz="1200" kern="1200" dirty="0">
                          <a:solidFill>
                            <a:schemeClr val="dk1"/>
                          </a:solidFill>
                          <a:effectLst/>
                          <a:latin typeface="Arial" panose="020B0604020202020204" pitchFamily="34" charset="0"/>
                          <a:ea typeface="+mn-ea"/>
                          <a:cs typeface="Arial" panose="020B0604020202020204" pitchFamily="34" charset="0"/>
                        </a:rPr>
                        <a:t>, gia </a:t>
                      </a:r>
                      <a:r>
                        <a:rPr lang="vi-VN" sz="1200" kern="1200" dirty="0" err="1">
                          <a:solidFill>
                            <a:schemeClr val="dk1"/>
                          </a:solidFill>
                          <a:effectLst/>
                          <a:latin typeface="Arial" panose="020B0604020202020204" pitchFamily="34" charset="0"/>
                          <a:ea typeface="+mn-ea"/>
                          <a:cs typeface="Arial" panose="020B0604020202020204" pitchFamily="34" charset="0"/>
                        </a:rPr>
                        <a:t>đình</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hoặc</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bạn</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bè</a:t>
                      </a:r>
                      <a:r>
                        <a:rPr lang="vi-VN" sz="1200" kern="1200" dirty="0">
                          <a:solidFill>
                            <a:schemeClr val="dk1"/>
                          </a:solidFill>
                          <a:effectLst/>
                          <a:latin typeface="Arial" panose="020B0604020202020204" pitchFamily="34" charset="0"/>
                          <a:ea typeface="+mn-ea"/>
                          <a:cs typeface="Arial" panose="020B0604020202020204" pitchFamily="34" charset="0"/>
                        </a:rPr>
                        <a:t> (nên </a:t>
                      </a:r>
                      <a:r>
                        <a:rPr lang="vi-VN" sz="1200" kern="1200" dirty="0" err="1">
                          <a:solidFill>
                            <a:schemeClr val="dk1"/>
                          </a:solidFill>
                          <a:effectLst/>
                          <a:latin typeface="Arial" panose="020B0604020202020204" pitchFamily="34" charset="0"/>
                          <a:ea typeface="+mn-ea"/>
                          <a:cs typeface="Arial" panose="020B0604020202020204" pitchFamily="34" charset="0"/>
                        </a:rPr>
                        <a:t>hỏi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người</a:t>
                      </a:r>
                      <a:r>
                        <a:rPr lang="vi-VN" sz="1200" kern="1200" dirty="0">
                          <a:solidFill>
                            <a:schemeClr val="dk1"/>
                          </a:solidFill>
                          <a:effectLst/>
                          <a:latin typeface="Arial" panose="020B0604020202020204" pitchFamily="34" charset="0"/>
                          <a:ea typeface="+mn-ea"/>
                          <a:cs typeface="Arial" panose="020B0604020202020204" pitchFamily="34" charset="0"/>
                        </a:rPr>
                        <a:t> </a:t>
                      </a:r>
                      <a:r>
                        <a:rPr lang="vi-VN" sz="1200" kern="1200" dirty="0" err="1">
                          <a:solidFill>
                            <a:schemeClr val="dk1"/>
                          </a:solidFill>
                          <a:effectLst/>
                          <a:latin typeface="Arial" panose="020B0604020202020204" pitchFamily="34" charset="0"/>
                          <a:ea typeface="+mn-ea"/>
                          <a:cs typeface="Arial" panose="020B0604020202020204" pitchFamily="34" charset="0"/>
                        </a:rPr>
                        <a:t>nhà</a:t>
                      </a:r>
                      <a:r>
                        <a:rPr lang="vi-VN" sz="1200" kern="1200" dirty="0">
                          <a:solidFill>
                            <a:schemeClr val="dk1"/>
                          </a:solidFill>
                          <a:effectLst/>
                          <a:latin typeface="Arial" panose="020B0604020202020204" pitchFamily="34" charset="0"/>
                          <a:ea typeface="+mn-ea"/>
                          <a:cs typeface="Arial" panose="020B0604020202020204" pitchFamily="34" charset="0"/>
                        </a:rPr>
                        <a:t>)?</a:t>
                      </a:r>
                      <a:endParaRPr lang="en-US" sz="1200" kern="1200" dirty="0">
                        <a:solidFill>
                          <a:schemeClr val="dk1"/>
                        </a:solidFill>
                        <a:effectLst/>
                        <a:latin typeface="Arial" panose="020B0604020202020204" pitchFamily="34" charset="0"/>
                        <a:ea typeface="+mn-ea"/>
                        <a:cs typeface="Arial" panose="020B0604020202020204" pitchFamily="34" charset="0"/>
                      </a:endParaRPr>
                    </a:p>
                    <a:p>
                      <a:r>
                        <a:rPr lang="vi-VN" sz="1200" i="1" kern="1200" dirty="0">
                          <a:solidFill>
                            <a:schemeClr val="dk1"/>
                          </a:solidFill>
                          <a:effectLst/>
                          <a:latin typeface="Arial" panose="020B0604020202020204" pitchFamily="34" charset="0"/>
                          <a:ea typeface="+mn-ea"/>
                          <a:cs typeface="Arial" panose="020B0604020202020204" pitchFamily="34" charset="0"/>
                        </a:rPr>
                        <a:t>Trong </a:t>
                      </a:r>
                      <a:r>
                        <a:rPr lang="vi-VN" sz="1200" i="1" kern="1200" dirty="0" err="1">
                          <a:solidFill>
                            <a:schemeClr val="dk1"/>
                          </a:solidFill>
                          <a:effectLst/>
                          <a:latin typeface="Arial" panose="020B0604020202020204" pitchFamily="34" charset="0"/>
                          <a:ea typeface="+mn-ea"/>
                          <a:cs typeface="Arial" panose="020B0604020202020204" pitchFamily="34" charset="0"/>
                        </a:rPr>
                        <a:t>các</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mối</a:t>
                      </a:r>
                      <a:r>
                        <a:rPr lang="vi-VN" sz="1200" i="1" kern="1200" dirty="0">
                          <a:solidFill>
                            <a:schemeClr val="dk1"/>
                          </a:solidFill>
                          <a:effectLst/>
                          <a:latin typeface="Arial" panose="020B0604020202020204" pitchFamily="34" charset="0"/>
                          <a:ea typeface="+mn-ea"/>
                          <a:cs typeface="Arial" panose="020B0604020202020204" pitchFamily="34" charset="0"/>
                        </a:rPr>
                        <a:t> quan </a:t>
                      </a:r>
                      <a:r>
                        <a:rPr lang="vi-VN" sz="1200" i="1" kern="1200" dirty="0" err="1">
                          <a:solidFill>
                            <a:schemeClr val="dk1"/>
                          </a:solidFill>
                          <a:effectLst/>
                          <a:latin typeface="Arial" panose="020B0604020202020204" pitchFamily="34" charset="0"/>
                          <a:ea typeface="+mn-ea"/>
                          <a:cs typeface="Arial" panose="020B0604020202020204" pitchFamily="34" charset="0"/>
                        </a:rPr>
                        <a:t>hệ</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trước</a:t>
                      </a:r>
                      <a:r>
                        <a:rPr lang="vi-VN" sz="1200" i="1" kern="1200" dirty="0">
                          <a:solidFill>
                            <a:schemeClr val="dk1"/>
                          </a:solidFill>
                          <a:effectLst/>
                          <a:latin typeface="Arial" panose="020B0604020202020204" pitchFamily="34" charset="0"/>
                          <a:ea typeface="+mn-ea"/>
                          <a:cs typeface="Arial" panose="020B0604020202020204" pitchFamily="34" charset="0"/>
                        </a:rPr>
                        <a:t> đây </a:t>
                      </a:r>
                      <a:r>
                        <a:rPr lang="vi-VN" sz="1200" i="1" kern="1200" dirty="0" err="1">
                          <a:solidFill>
                            <a:schemeClr val="dk1"/>
                          </a:solidFill>
                          <a:effectLst/>
                          <a:latin typeface="Arial" panose="020B0604020202020204" pitchFamily="34" charset="0"/>
                          <a:ea typeface="+mn-ea"/>
                          <a:cs typeface="Arial" panose="020B0604020202020204" pitchFamily="34" charset="0"/>
                        </a:rPr>
                        <a:t>có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gặp</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khó</a:t>
                      </a:r>
                      <a:r>
                        <a:rPr lang="vi-VN" sz="1200" i="1" kern="1200" dirty="0">
                          <a:solidFill>
                            <a:schemeClr val="dk1"/>
                          </a:solidFill>
                          <a:effectLst/>
                          <a:latin typeface="Arial" panose="020B0604020202020204" pitchFamily="34" charset="0"/>
                          <a:ea typeface="+mn-ea"/>
                          <a:cs typeface="Arial" panose="020B0604020202020204" pitchFamily="34" charset="0"/>
                        </a:rPr>
                        <a:t> khăn </a:t>
                      </a:r>
                      <a:r>
                        <a:rPr lang="vi-VN" sz="1200" i="1" kern="1200" dirty="0" err="1">
                          <a:solidFill>
                            <a:schemeClr val="dk1"/>
                          </a:solidFill>
                          <a:effectLst/>
                          <a:latin typeface="Arial" panose="020B0604020202020204" pitchFamily="34" charset="0"/>
                          <a:ea typeface="+mn-ea"/>
                          <a:cs typeface="Arial" panose="020B0604020202020204" pitchFamily="34" charset="0"/>
                        </a:rPr>
                        <a:t>gì</a:t>
                      </a:r>
                      <a:r>
                        <a:rPr lang="vi-VN" sz="1200" i="1" kern="1200" dirty="0">
                          <a:solidFill>
                            <a:schemeClr val="dk1"/>
                          </a:solidFill>
                          <a:effectLst/>
                          <a:latin typeface="Arial" panose="020B0604020202020204" pitchFamily="34" charset="0"/>
                          <a:ea typeface="+mn-ea"/>
                          <a:cs typeface="Arial" panose="020B0604020202020204" pitchFamily="34" charset="0"/>
                        </a:rPr>
                        <a:t> không? </a:t>
                      </a:r>
                      <a:r>
                        <a:rPr lang="vi-VN" sz="1200" i="1" kern="1200" dirty="0" err="1">
                          <a:solidFill>
                            <a:schemeClr val="dk1"/>
                          </a:solidFill>
                          <a:effectLst/>
                          <a:latin typeface="Arial" panose="020B0604020202020204" pitchFamily="34" charset="0"/>
                          <a:ea typeface="+mn-ea"/>
                          <a:cs typeface="Arial" panose="020B0604020202020204" pitchFamily="34" charset="0"/>
                        </a:rPr>
                        <a:t>Vì</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dụ</a:t>
                      </a:r>
                      <a:r>
                        <a:rPr lang="vi-VN" sz="1200" i="1" kern="1200" dirty="0">
                          <a:solidFill>
                            <a:schemeClr val="dk1"/>
                          </a:solidFill>
                          <a:effectLst/>
                          <a:latin typeface="Arial" panose="020B0604020202020204" pitchFamily="34" charset="0"/>
                          <a:ea typeface="+mn-ea"/>
                          <a:cs typeface="Arial" panose="020B0604020202020204" pitchFamily="34" charset="0"/>
                        </a:rPr>
                        <a:t> như thay </a:t>
                      </a:r>
                      <a:r>
                        <a:rPr lang="vi-VN" sz="1200" i="1" kern="1200" dirty="0" err="1">
                          <a:solidFill>
                            <a:schemeClr val="dk1"/>
                          </a:solidFill>
                          <a:effectLst/>
                          <a:latin typeface="Arial" panose="020B0604020202020204" pitchFamily="34" charset="0"/>
                          <a:ea typeface="+mn-ea"/>
                          <a:cs typeface="Arial" panose="020B0604020202020204" pitchFamily="34" charset="0"/>
                        </a:rPr>
                        <a:t>đổi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về</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tính</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khí</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và</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những</a:t>
                      </a:r>
                      <a:r>
                        <a:rPr lang="vi-VN" sz="1200" i="1" kern="1200" dirty="0">
                          <a:solidFill>
                            <a:schemeClr val="dk1"/>
                          </a:solidFill>
                          <a:effectLst/>
                          <a:latin typeface="Arial" panose="020B0604020202020204" pitchFamily="34" charset="0"/>
                          <a:ea typeface="+mn-ea"/>
                          <a:cs typeface="Arial" panose="020B0604020202020204" pitchFamily="34" charset="0"/>
                        </a:rPr>
                        <a:t> thay </a:t>
                      </a:r>
                      <a:r>
                        <a:rPr lang="vi-VN" sz="1200" i="1" kern="1200" dirty="0" err="1">
                          <a:solidFill>
                            <a:schemeClr val="dk1"/>
                          </a:solidFill>
                          <a:effectLst/>
                          <a:latin typeface="Arial" panose="020B0604020202020204" pitchFamily="34" charset="0"/>
                          <a:ea typeface="+mn-ea"/>
                          <a:cs typeface="Arial" panose="020B0604020202020204" pitchFamily="34" charset="0"/>
                        </a:rPr>
                        <a:t>đổi</a:t>
                      </a:r>
                      <a:r>
                        <a:rPr lang="vi-VN" sz="1200" i="1" kern="1200" dirty="0">
                          <a:solidFill>
                            <a:schemeClr val="dk1"/>
                          </a:solidFill>
                          <a:effectLst/>
                          <a:latin typeface="Arial" panose="020B0604020202020204" pitchFamily="34" charset="0"/>
                          <a:ea typeface="+mn-ea"/>
                          <a:cs typeface="Arial" panose="020B0604020202020204" pitchFamily="34" charset="0"/>
                        </a:rPr>
                        <a:t> không mong </a:t>
                      </a:r>
                      <a:r>
                        <a:rPr lang="vi-VN" sz="1200" i="1" kern="1200" dirty="0" err="1">
                          <a:solidFill>
                            <a:schemeClr val="dk1"/>
                          </a:solidFill>
                          <a:effectLst/>
                          <a:latin typeface="Arial" panose="020B0604020202020204" pitchFamily="34" charset="0"/>
                          <a:ea typeface="+mn-ea"/>
                          <a:cs typeface="Arial" panose="020B0604020202020204" pitchFamily="34" charset="0"/>
                        </a:rPr>
                        <a:t>đợi</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khác</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có</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thể</a:t>
                      </a:r>
                      <a:r>
                        <a:rPr lang="vi-VN" sz="1200" i="1" kern="1200" dirty="0">
                          <a:solidFill>
                            <a:schemeClr val="dk1"/>
                          </a:solidFill>
                          <a:effectLst/>
                          <a:latin typeface="Arial" panose="020B0604020202020204" pitchFamily="34" charset="0"/>
                          <a:ea typeface="+mn-ea"/>
                          <a:cs typeface="Arial" panose="020B0604020202020204" pitchFamily="34" charset="0"/>
                        </a:rPr>
                        <a:t> </a:t>
                      </a:r>
                      <a:r>
                        <a:rPr lang="vi-VN" sz="1200" i="1" kern="1200" dirty="0" err="1">
                          <a:solidFill>
                            <a:schemeClr val="dk1"/>
                          </a:solidFill>
                          <a:effectLst/>
                          <a:latin typeface="Arial" panose="020B0604020202020204" pitchFamily="34" charset="0"/>
                          <a:ea typeface="+mn-ea"/>
                          <a:cs typeface="Arial" panose="020B0604020202020204" pitchFamily="34" charset="0"/>
                        </a:rPr>
                        <a:t>xẩy</a:t>
                      </a:r>
                      <a:r>
                        <a:rPr lang="vi-VN" sz="1200" i="1" kern="1200" dirty="0">
                          <a:solidFill>
                            <a:schemeClr val="dk1"/>
                          </a:solidFill>
                          <a:effectLst/>
                          <a:latin typeface="Arial" panose="020B0604020202020204" pitchFamily="34" charset="0"/>
                          <a:ea typeface="+mn-ea"/>
                          <a:cs typeface="Arial" panose="020B0604020202020204" pitchFamily="34" charset="0"/>
                        </a:rPr>
                        <a:t> ra</a:t>
                      </a:r>
                      <a:r>
                        <a:rPr lang="en-US" sz="1200" i="1" kern="1200" dirty="0">
                          <a:solidFill>
                            <a:schemeClr val="dk1"/>
                          </a:solidFill>
                          <a:effectLst/>
                          <a:latin typeface="Arial" panose="020B0604020202020204" pitchFamily="34" charset="0"/>
                          <a:ea typeface="+mn-ea"/>
                          <a:cs typeface="Arial" panose="020B0604020202020204" pitchFamily="34" charset="0"/>
                        </a:rPr>
                        <a:t>?</a:t>
                      </a: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2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878726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11B31314-B685-4F89-B05D-D8DE881E1130}"/>
              </a:ext>
            </a:extLst>
          </p:cNvPr>
          <p:cNvGraphicFramePr>
            <a:graphicFrameLocks/>
          </p:cNvGraphicFramePr>
          <p:nvPr>
            <p:extLst>
              <p:ext uri="{D42A27DB-BD31-4B8C-83A1-F6EECF244321}">
                <p14:modId xmlns:p14="http://schemas.microsoft.com/office/powerpoint/2010/main" val="1607089838"/>
              </p:ext>
            </p:extLst>
          </p:nvPr>
        </p:nvGraphicFramePr>
        <p:xfrm>
          <a:off x="533400" y="438150"/>
          <a:ext cx="8229600" cy="4358640"/>
        </p:xfrm>
        <a:graphic>
          <a:graphicData uri="http://schemas.openxmlformats.org/drawingml/2006/table">
            <a:tbl>
              <a:tblPr firstRow="1" bandRow="1">
                <a:tableStyleId>{5C22544A-7EE6-4342-B048-85BDC9FD1C3A}</a:tableStyleId>
              </a:tblPr>
              <a:tblGrid>
                <a:gridCol w="8229600">
                  <a:extLst>
                    <a:ext uri="{9D8B030D-6E8A-4147-A177-3AD203B41FA5}">
                      <a16:colId xmlns="" xmlns:a16="http://schemas.microsoft.com/office/drawing/2014/main" val="20000"/>
                    </a:ext>
                  </a:extLst>
                </a:gridCol>
              </a:tblGrid>
              <a:tr h="370840">
                <a:tc>
                  <a:txBody>
                    <a:bodyPr/>
                    <a:lstStyle/>
                    <a:p>
                      <a:r>
                        <a:rPr lang="vi-VN" sz="1600" b="1" i="1" kern="1200" dirty="0" smtClean="0">
                          <a:solidFill>
                            <a:schemeClr val="lt1"/>
                          </a:solidFill>
                          <a:effectLst/>
                          <a:latin typeface="Arial" panose="020B0604020202020204" pitchFamily="34" charset="0"/>
                          <a:ea typeface="+mn-ea"/>
                          <a:cs typeface="Arial" panose="020B0604020202020204" pitchFamily="34" charset="0"/>
                        </a:rPr>
                        <a:t>III. Các triệu chứng chung:</a:t>
                      </a:r>
                      <a:endParaRPr lang="en-US" sz="1600" b="1" kern="1200" dirty="0" smtClean="0">
                        <a:solidFill>
                          <a:schemeClr val="lt1"/>
                        </a:solidFill>
                        <a:effectLst/>
                        <a:latin typeface="Arial" panose="020B0604020202020204" pitchFamily="34" charset="0"/>
                        <a:ea typeface="+mn-ea"/>
                        <a:cs typeface="Arial" panose="020B0604020202020204" pitchFamily="34" charset="0"/>
                      </a:endParaRPr>
                    </a:p>
                    <a:p>
                      <a:r>
                        <a:rPr lang="vi-VN" sz="1600" b="1" kern="1200" dirty="0" smtClean="0">
                          <a:solidFill>
                            <a:schemeClr val="lt1"/>
                          </a:solidFill>
                          <a:effectLst/>
                          <a:latin typeface="Arial" panose="020B0604020202020204" pitchFamily="34" charset="0"/>
                          <a:ea typeface="+mn-ea"/>
                          <a:cs typeface="Arial" panose="020B0604020202020204" pitchFamily="34" charset="0"/>
                        </a:rPr>
                        <a:t>Ông/bà có gặp phải những vấn đề mới xuất hiện sau măc COVID –19 </a:t>
                      </a:r>
                      <a:r>
                        <a:rPr lang="en-US" sz="1600" b="1" kern="1200" dirty="0" err="1" smtClean="0">
                          <a:solidFill>
                            <a:schemeClr val="lt1"/>
                          </a:solidFill>
                          <a:effectLst/>
                          <a:latin typeface="Arial" panose="020B0604020202020204" pitchFamily="34" charset="0"/>
                          <a:ea typeface="+mn-ea"/>
                          <a:cs typeface="Arial" panose="020B0604020202020204" pitchFamily="34" charset="0"/>
                        </a:rPr>
                        <a:t>như</a:t>
                      </a:r>
                      <a:endParaRPr lang="vi-VN"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0"/>
                  </a:ext>
                </a:extLst>
              </a:tr>
              <a:tr h="381000">
                <a:tc>
                  <a:txBody>
                    <a:bodyPr/>
                    <a:lstStyle/>
                    <a:p>
                      <a:r>
                        <a:rPr lang="vi-VN" sz="1600" kern="1200" dirty="0">
                          <a:solidFill>
                            <a:schemeClr val="dk1"/>
                          </a:solidFill>
                          <a:effectLst/>
                          <a:latin typeface="Arial" panose="020B0604020202020204" pitchFamily="34" charset="0"/>
                          <a:ea typeface="+mn-ea"/>
                          <a:cs typeface="Arial" panose="020B0604020202020204" pitchFamily="34" charset="0"/>
                        </a:rPr>
                        <a:t>1.  </a:t>
                      </a:r>
                      <a:r>
                        <a:rPr lang="vi-VN" sz="1600" kern="1200" dirty="0" err="1">
                          <a:solidFill>
                            <a:schemeClr val="dk1"/>
                          </a:solidFill>
                          <a:effectLst/>
                          <a:latin typeface="Arial" panose="020B0604020202020204" pitchFamily="34" charset="0"/>
                          <a:ea typeface="+mn-ea"/>
                          <a:cs typeface="Arial" panose="020B0604020202020204" pitchFamily="34" charset="0"/>
                        </a:rPr>
                        <a:t>Có</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cảm</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thấy</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mệt</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mỏi</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giảm</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sức</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chịu</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đựng</a:t>
                      </a:r>
                      <a:r>
                        <a:rPr lang="vi-VN" sz="1600" kern="1200" dirty="0">
                          <a:solidFill>
                            <a:schemeClr val="dk1"/>
                          </a:solidFill>
                          <a:effectLst/>
                          <a:latin typeface="Arial" panose="020B0604020202020204" pitchFamily="34" charset="0"/>
                          <a:ea typeface="+mn-ea"/>
                          <a:cs typeface="Arial" panose="020B0604020202020204" pitchFamily="34" charset="0"/>
                        </a:rPr>
                        <a:t>, như không </a:t>
                      </a:r>
                      <a:r>
                        <a:rPr lang="vi-VN" sz="1600" kern="1200" dirty="0" err="1">
                          <a:solidFill>
                            <a:schemeClr val="dk1"/>
                          </a:solidFill>
                          <a:effectLst/>
                          <a:latin typeface="Arial" panose="020B0604020202020204" pitchFamily="34" charset="0"/>
                          <a:ea typeface="+mn-ea"/>
                          <a:cs typeface="Arial" panose="020B0604020202020204" pitchFamily="34" charset="0"/>
                        </a:rPr>
                        <a:t>có</a:t>
                      </a:r>
                      <a:r>
                        <a:rPr lang="vi-VN" sz="1600" kern="1200" dirty="0">
                          <a:solidFill>
                            <a:schemeClr val="dk1"/>
                          </a:solidFill>
                          <a:effectLst/>
                          <a:latin typeface="Arial" panose="020B0604020202020204" pitchFamily="34" charset="0"/>
                          <a:ea typeface="+mn-ea"/>
                          <a:cs typeface="Arial" panose="020B0604020202020204" pitchFamily="34" charset="0"/>
                        </a:rPr>
                        <a:t> năng </a:t>
                      </a:r>
                      <a:r>
                        <a:rPr lang="vi-VN" sz="1600" kern="1200" dirty="0" err="1">
                          <a:solidFill>
                            <a:schemeClr val="dk1"/>
                          </a:solidFill>
                          <a:effectLst/>
                          <a:latin typeface="Arial" panose="020B0604020202020204" pitchFamily="34" charset="0"/>
                          <a:ea typeface="+mn-ea"/>
                          <a:cs typeface="Arial" panose="020B0604020202020204" pitchFamily="34" charset="0"/>
                        </a:rPr>
                        <a:t>lượng</a:t>
                      </a:r>
                      <a:r>
                        <a:rPr lang="vi-VN" sz="1600" kern="1200" dirty="0">
                          <a:solidFill>
                            <a:schemeClr val="dk1"/>
                          </a:solidFill>
                          <a:effectLst/>
                          <a:latin typeface="Arial" panose="020B0604020202020204" pitchFamily="34" charset="0"/>
                          <a:ea typeface="+mn-ea"/>
                          <a:cs typeface="Arial" panose="020B0604020202020204" pitchFamily="34" charset="0"/>
                        </a:rPr>
                        <a:t> ... không?</a:t>
                      </a:r>
                      <a:endParaRPr lang="en-US" sz="1600" kern="1200" dirty="0">
                        <a:solidFill>
                          <a:schemeClr val="dk1"/>
                        </a:solidFill>
                        <a:effectLst/>
                        <a:latin typeface="Arial" panose="020B0604020202020204" pitchFamily="34" charset="0"/>
                        <a:ea typeface="+mn-ea"/>
                        <a:cs typeface="Arial" panose="020B0604020202020204" pitchFamily="34" charset="0"/>
                      </a:endParaRPr>
                    </a:p>
                    <a:p>
                      <a:r>
                        <a:rPr lang="vi-VN" sz="1600" i="1" kern="1200" dirty="0" err="1">
                          <a:solidFill>
                            <a:schemeClr val="dk1"/>
                          </a:solidFill>
                          <a:effectLst/>
                          <a:latin typeface="Arial" panose="020B0604020202020204" pitchFamily="34" charset="0"/>
                          <a:ea typeface="+mn-ea"/>
                          <a:cs typeface="Arial" panose="020B0604020202020204" pitchFamily="34" charset="0"/>
                        </a:rPr>
                        <a:t>Nếu</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người</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đã</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có</a:t>
                      </a:r>
                      <a:r>
                        <a:rPr lang="vi-VN" sz="1600" i="1" kern="1200" dirty="0">
                          <a:solidFill>
                            <a:schemeClr val="dk1"/>
                          </a:solidFill>
                          <a:effectLst/>
                          <a:latin typeface="Arial" panose="020B0604020202020204" pitchFamily="34" charset="0"/>
                          <a:ea typeface="+mn-ea"/>
                          <a:cs typeface="Arial" panose="020B0604020202020204" pitchFamily="34" charset="0"/>
                        </a:rPr>
                        <a:t> s</a:t>
                      </a:r>
                      <a:r>
                        <a:rPr lang="en-US" sz="1600" i="1" kern="1200" dirty="0">
                          <a:solidFill>
                            <a:schemeClr val="dk1"/>
                          </a:solidFill>
                          <a:effectLst/>
                          <a:latin typeface="Arial" panose="020B0604020202020204" pitchFamily="34" charset="0"/>
                          <a:ea typeface="+mn-ea"/>
                          <a:cs typeface="Arial" panose="020B0604020202020204" pitchFamily="34" charset="0"/>
                        </a:rPr>
                        <a:t>ẵ</a:t>
                      </a:r>
                      <a:r>
                        <a:rPr lang="vi-VN" sz="1600" i="1" kern="1200" dirty="0">
                          <a:solidFill>
                            <a:schemeClr val="dk1"/>
                          </a:solidFill>
                          <a:effectLst/>
                          <a:latin typeface="Arial" panose="020B0604020202020204" pitchFamily="34" charset="0"/>
                          <a:ea typeface="+mn-ea"/>
                          <a:cs typeface="Arial" panose="020B0604020202020204" pitchFamily="34" charset="0"/>
                        </a:rPr>
                        <a:t>n </a:t>
                      </a:r>
                      <a:r>
                        <a:rPr lang="vi-VN" sz="1600" i="1" kern="1200" dirty="0" err="1">
                          <a:solidFill>
                            <a:schemeClr val="dk1"/>
                          </a:solidFill>
                          <a:effectLst/>
                          <a:latin typeface="Arial" panose="020B0604020202020204" pitchFamily="34" charset="0"/>
                          <a:ea typeface="+mn-ea"/>
                          <a:cs typeface="Arial" panose="020B0604020202020204" pitchFamily="34" charset="0"/>
                        </a:rPr>
                        <a:t>thể</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trạng</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kém</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từ</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trước</a:t>
                      </a:r>
                      <a:r>
                        <a:rPr lang="vi-VN" sz="1600" i="1" kern="1200" dirty="0">
                          <a:solidFill>
                            <a:schemeClr val="dk1"/>
                          </a:solidFill>
                          <a:effectLst/>
                          <a:latin typeface="Arial" panose="020B0604020202020204" pitchFamily="34" charset="0"/>
                          <a:ea typeface="+mn-ea"/>
                          <a:cs typeface="Arial" panose="020B0604020202020204" pitchFamily="34" charset="0"/>
                        </a:rPr>
                        <a:t> nên </a:t>
                      </a:r>
                      <a:r>
                        <a:rPr lang="vi-VN" sz="1600" i="1" kern="1200" dirty="0" err="1">
                          <a:solidFill>
                            <a:schemeClr val="dk1"/>
                          </a:solidFill>
                          <a:effectLst/>
                          <a:latin typeface="Arial" panose="020B0604020202020204" pitchFamily="34" charset="0"/>
                          <a:ea typeface="+mn-ea"/>
                          <a:cs typeface="Arial" panose="020B0604020202020204" pitchFamily="34" charset="0"/>
                        </a:rPr>
                        <a:t>hỏi</a:t>
                      </a:r>
                      <a:r>
                        <a:rPr lang="vi-VN" sz="1600" i="1" kern="1200" dirty="0">
                          <a:solidFill>
                            <a:schemeClr val="dk1"/>
                          </a:solidFill>
                          <a:effectLst/>
                          <a:latin typeface="Arial" panose="020B0604020202020204" pitchFamily="34" charset="0"/>
                          <a:ea typeface="+mn-ea"/>
                          <a:cs typeface="Arial" panose="020B0604020202020204" pitchFamily="34" charset="0"/>
                        </a:rPr>
                        <a:t> xem </a:t>
                      </a:r>
                      <a:r>
                        <a:rPr lang="vi-VN" sz="1600" i="1" kern="1200" dirty="0" err="1">
                          <a:solidFill>
                            <a:schemeClr val="dk1"/>
                          </a:solidFill>
                          <a:effectLst/>
                          <a:latin typeface="Arial" panose="020B0604020202020204" pitchFamily="34" charset="0"/>
                          <a:ea typeface="+mn-ea"/>
                          <a:cs typeface="Arial" panose="020B0604020202020204" pitchFamily="34" charset="0"/>
                        </a:rPr>
                        <a:t>các</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dấu</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hiệu</a:t>
                      </a:r>
                      <a:r>
                        <a:rPr lang="vi-VN" sz="1600" i="1" kern="1200" dirty="0">
                          <a:solidFill>
                            <a:schemeClr val="dk1"/>
                          </a:solidFill>
                          <a:effectLst/>
                          <a:latin typeface="Arial" panose="020B0604020202020204" pitchFamily="34" charset="0"/>
                          <a:ea typeface="+mn-ea"/>
                          <a:cs typeface="Arial" panose="020B0604020202020204" pitchFamily="34" charset="0"/>
                        </a:rPr>
                        <a:t> trên </a:t>
                      </a:r>
                      <a:r>
                        <a:rPr lang="vi-VN" sz="1600" i="1" kern="1200" dirty="0" err="1">
                          <a:solidFill>
                            <a:schemeClr val="dk1"/>
                          </a:solidFill>
                          <a:effectLst/>
                          <a:latin typeface="Arial" panose="020B0604020202020204" pitchFamily="34" charset="0"/>
                          <a:ea typeface="+mn-ea"/>
                          <a:cs typeface="Arial" panose="020B0604020202020204" pitchFamily="34" charset="0"/>
                        </a:rPr>
                        <a:t>có</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nhiều</a:t>
                      </a:r>
                      <a:r>
                        <a:rPr lang="vi-VN" sz="1600" i="1" kern="1200" dirty="0">
                          <a:solidFill>
                            <a:schemeClr val="dk1"/>
                          </a:solidFill>
                          <a:effectLst/>
                          <a:latin typeface="Arial" panose="020B0604020202020204" pitchFamily="34" charset="0"/>
                          <a:ea typeface="+mn-ea"/>
                          <a:cs typeface="Arial" panose="020B0604020202020204" pitchFamily="34" charset="0"/>
                        </a:rPr>
                        <a:t> hơn </a:t>
                      </a:r>
                      <a:r>
                        <a:rPr lang="vi-VN" sz="1600" i="1" kern="1200" dirty="0" err="1">
                          <a:solidFill>
                            <a:schemeClr val="dk1"/>
                          </a:solidFill>
                          <a:effectLst/>
                          <a:latin typeface="Arial" panose="020B0604020202020204" pitchFamily="34" charset="0"/>
                          <a:ea typeface="+mn-ea"/>
                          <a:cs typeface="Arial" panose="020B0604020202020204" pitchFamily="34" charset="0"/>
                        </a:rPr>
                        <a:t>trước</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không</a:t>
                      </a:r>
                      <a:r>
                        <a:rPr lang="vi-VN" sz="1600" i="1" kern="1200" dirty="0">
                          <a:solidFill>
                            <a:schemeClr val="dk1"/>
                          </a:solidFill>
                          <a:effectLst/>
                          <a:latin typeface="Arial" panose="020B0604020202020204" pitchFamily="34" charset="0"/>
                          <a:ea typeface="+mn-ea"/>
                          <a:cs typeface="Arial" panose="020B0604020202020204" pitchFamily="34" charset="0"/>
                        </a:rPr>
                        <a:t>?</a:t>
                      </a:r>
                      <a:endParaRPr lang="en-US" sz="16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r>
                        <a:rPr lang="en-US" sz="1600" i="1" kern="1200" dirty="0">
                          <a:solidFill>
                            <a:schemeClr val="dk1"/>
                          </a:solidFill>
                          <a:effectLst/>
                          <a:latin typeface="Arial" panose="020B0604020202020204" pitchFamily="34" charset="0"/>
                          <a:ea typeface="+mn-ea"/>
                          <a:cs typeface="Arial" panose="020B0604020202020204" pitchFamily="34" charset="0"/>
                        </a:rPr>
                        <a:t>2. </a:t>
                      </a:r>
                      <a:r>
                        <a:rPr lang="en-US" sz="1600" kern="1200" dirty="0" err="1">
                          <a:solidFill>
                            <a:schemeClr val="dk1"/>
                          </a:solidFill>
                          <a:effectLst/>
                          <a:latin typeface="Arial" panose="020B0604020202020204" pitchFamily="34" charset="0"/>
                          <a:ea typeface="+mn-ea"/>
                          <a:cs typeface="Arial" panose="020B0604020202020204" pitchFamily="34" charset="0"/>
                        </a:rPr>
                        <a:t>Có</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cảm</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giác</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khó</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thở</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hụt</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hơi</a:t>
                      </a:r>
                      <a:r>
                        <a:rPr lang="en-US" sz="1600" kern="1200" dirty="0">
                          <a:solidFill>
                            <a:schemeClr val="dk1"/>
                          </a:solidFill>
                          <a:effectLst/>
                          <a:latin typeface="Arial" panose="020B0604020202020204" pitchFamily="34" charset="0"/>
                          <a:ea typeface="+mn-ea"/>
                          <a:cs typeface="Arial" panose="020B0604020202020204" pitchFamily="34" charset="0"/>
                        </a:rPr>
                        <a:t> </a:t>
                      </a:r>
                      <a:r>
                        <a:rPr lang="en-US" sz="1600" kern="1200" dirty="0" err="1">
                          <a:solidFill>
                            <a:schemeClr val="dk1"/>
                          </a:solidFill>
                          <a:effectLst/>
                          <a:latin typeface="Arial" panose="020B0604020202020204" pitchFamily="34" charset="0"/>
                          <a:ea typeface="+mn-ea"/>
                          <a:cs typeface="Arial" panose="020B0604020202020204" pitchFamily="34" charset="0"/>
                        </a:rPr>
                        <a:t>không</a:t>
                      </a:r>
                      <a:r>
                        <a:rPr lang="en-US" sz="1600" kern="1200" dirty="0">
                          <a:solidFill>
                            <a:schemeClr val="dk1"/>
                          </a:solidFill>
                          <a:effectLst/>
                          <a:latin typeface="Arial" panose="020B0604020202020204" pitchFamily="34" charset="0"/>
                          <a:ea typeface="+mn-ea"/>
                          <a:cs typeface="Arial" panose="020B0604020202020204" pitchFamily="34" charset="0"/>
                        </a:rPr>
                        <a:t>?</a:t>
                      </a:r>
                    </a:p>
                    <a:p>
                      <a:r>
                        <a:rPr lang="en-US" sz="1600" i="1" kern="1200" dirty="0" err="1">
                          <a:solidFill>
                            <a:schemeClr val="dk1"/>
                          </a:solidFill>
                          <a:effectLst/>
                          <a:latin typeface="Arial" panose="020B0604020202020204" pitchFamily="34" charset="0"/>
                          <a:ea typeface="+mn-ea"/>
                          <a:cs typeface="Arial" panose="020B0604020202020204" pitchFamily="34" charset="0"/>
                        </a:rPr>
                        <a:t>Có</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cảm</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giác</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khó</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thở</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nhất</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là</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về</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đêm</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không</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có</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hiện</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tượng</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hụt</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hơi</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khi</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vận</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động</a:t>
                      </a:r>
                      <a:r>
                        <a:rPr lang="en-US" sz="1600" i="1" kern="1200" dirty="0">
                          <a:solidFill>
                            <a:schemeClr val="dk1"/>
                          </a:solidFill>
                          <a:effectLst/>
                          <a:latin typeface="Arial" panose="020B0604020202020204" pitchFamily="34" charset="0"/>
                          <a:ea typeface="+mn-ea"/>
                          <a:cs typeface="Arial" panose="020B0604020202020204" pitchFamily="34" charset="0"/>
                        </a:rPr>
                        <a:t> </a:t>
                      </a:r>
                      <a:r>
                        <a:rPr lang="en-US" sz="1600" i="1" kern="1200" dirty="0" err="1">
                          <a:solidFill>
                            <a:schemeClr val="dk1"/>
                          </a:solidFill>
                          <a:effectLst/>
                          <a:latin typeface="Arial" panose="020B0604020202020204" pitchFamily="34" charset="0"/>
                          <a:ea typeface="+mn-ea"/>
                          <a:cs typeface="Arial" panose="020B0604020202020204" pitchFamily="34" charset="0"/>
                        </a:rPr>
                        <a:t>không</a:t>
                      </a:r>
                      <a:r>
                        <a:rPr lang="en-US" sz="1600" i="1" kern="1200" dirty="0">
                          <a:solidFill>
                            <a:schemeClr val="dk1"/>
                          </a:solidFill>
                          <a:effectLst/>
                          <a:latin typeface="Arial" panose="020B0604020202020204" pitchFamily="34" charset="0"/>
                          <a:ea typeface="+mn-ea"/>
                          <a:cs typeface="Arial" panose="020B0604020202020204" pitchFamily="34" charset="0"/>
                        </a:rPr>
                        <a:t>? </a:t>
                      </a:r>
                      <a:endParaRPr lang="en-US" sz="16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r>
                        <a:rPr lang="en-US" sz="1600" kern="1200" dirty="0">
                          <a:solidFill>
                            <a:schemeClr val="dk1"/>
                          </a:solidFill>
                          <a:effectLst/>
                          <a:latin typeface="Arial" panose="020B0604020202020204" pitchFamily="34" charset="0"/>
                          <a:ea typeface="+mn-ea"/>
                          <a:cs typeface="Arial" panose="020B0604020202020204" pitchFamily="34" charset="0"/>
                        </a:rPr>
                        <a:t>3</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Khứu</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giác</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và</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vị</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giác</a:t>
                      </a:r>
                      <a:r>
                        <a:rPr lang="vi-VN" sz="1600" kern="1200" dirty="0">
                          <a:solidFill>
                            <a:schemeClr val="dk1"/>
                          </a:solidFill>
                          <a:effectLst/>
                          <a:latin typeface="Arial" panose="020B0604020202020204" pitchFamily="34" charset="0"/>
                          <a:ea typeface="+mn-ea"/>
                          <a:cs typeface="Arial" panose="020B0604020202020204" pitchFamily="34" charset="0"/>
                        </a:rPr>
                        <a:t>?</a:t>
                      </a:r>
                      <a:endParaRPr lang="en-US" sz="1600" kern="1200" dirty="0">
                        <a:solidFill>
                          <a:schemeClr val="dk1"/>
                        </a:solidFill>
                        <a:effectLst/>
                        <a:latin typeface="Arial" panose="020B0604020202020204" pitchFamily="34" charset="0"/>
                        <a:ea typeface="+mn-ea"/>
                        <a:cs typeface="Arial" panose="020B0604020202020204" pitchFamily="34" charset="0"/>
                      </a:endParaRPr>
                    </a:p>
                    <a:p>
                      <a:r>
                        <a:rPr lang="vi-VN" sz="1600" i="1" kern="1200" dirty="0" err="1">
                          <a:solidFill>
                            <a:schemeClr val="dk1"/>
                          </a:solidFill>
                          <a:effectLst/>
                          <a:latin typeface="Arial" panose="020B0604020202020204" pitchFamily="34" charset="0"/>
                          <a:ea typeface="+mn-ea"/>
                          <a:cs typeface="Arial" panose="020B0604020202020204" pitchFamily="34" charset="0"/>
                        </a:rPr>
                        <a:t>Việc</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ngửi</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mùi</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và</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cảm</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nhận</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vị</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giác</a:t>
                      </a:r>
                      <a:r>
                        <a:rPr lang="vi-VN" sz="1600" i="1" kern="1200" dirty="0">
                          <a:solidFill>
                            <a:schemeClr val="dk1"/>
                          </a:solidFill>
                          <a:effectLst/>
                          <a:latin typeface="Arial" panose="020B0604020202020204" pitchFamily="34" charset="0"/>
                          <a:ea typeface="+mn-ea"/>
                          <a:cs typeface="Arial" panose="020B0604020202020204" pitchFamily="34" charset="0"/>
                        </a:rPr>
                        <a:t> khi ăn </a:t>
                      </a:r>
                      <a:r>
                        <a:rPr lang="vi-VN" sz="1600" i="1" kern="1200" dirty="0" err="1">
                          <a:solidFill>
                            <a:schemeClr val="dk1"/>
                          </a:solidFill>
                          <a:effectLst/>
                          <a:latin typeface="Arial" panose="020B0604020202020204" pitchFamily="34" charset="0"/>
                          <a:ea typeface="+mn-ea"/>
                          <a:cs typeface="Arial" panose="020B0604020202020204" pitchFamily="34" charset="0"/>
                        </a:rPr>
                        <a:t>có</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gặp</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khó</a:t>
                      </a:r>
                      <a:r>
                        <a:rPr lang="vi-VN" sz="1600" i="1" kern="1200" dirty="0">
                          <a:solidFill>
                            <a:schemeClr val="dk1"/>
                          </a:solidFill>
                          <a:effectLst/>
                          <a:latin typeface="Arial" panose="020B0604020202020204" pitchFamily="34" charset="0"/>
                          <a:ea typeface="+mn-ea"/>
                          <a:cs typeface="Arial" panose="020B0604020202020204" pitchFamily="34" charset="0"/>
                        </a:rPr>
                        <a:t> khăn </a:t>
                      </a:r>
                      <a:r>
                        <a:rPr lang="vi-VN" sz="1600" i="1" kern="1200" dirty="0" err="1">
                          <a:solidFill>
                            <a:schemeClr val="dk1"/>
                          </a:solidFill>
                          <a:effectLst/>
                          <a:latin typeface="Arial" panose="020B0604020202020204" pitchFamily="34" charset="0"/>
                          <a:ea typeface="+mn-ea"/>
                          <a:cs typeface="Arial" panose="020B0604020202020204" pitchFamily="34" charset="0"/>
                        </a:rPr>
                        <a:t>gì</a:t>
                      </a:r>
                      <a:r>
                        <a:rPr lang="vi-VN" sz="1600" i="1" kern="1200" dirty="0">
                          <a:solidFill>
                            <a:schemeClr val="dk1"/>
                          </a:solidFill>
                          <a:effectLst/>
                          <a:latin typeface="Arial" panose="020B0604020202020204" pitchFamily="34" charset="0"/>
                          <a:ea typeface="+mn-ea"/>
                          <a:cs typeface="Arial" panose="020B0604020202020204" pitchFamily="34" charset="0"/>
                        </a:rPr>
                        <a:t> không? </a:t>
                      </a:r>
                      <a:endParaRPr lang="en-US" sz="16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r>
                        <a:rPr lang="en-US" sz="1600" kern="1200" dirty="0">
                          <a:solidFill>
                            <a:schemeClr val="dk1"/>
                          </a:solidFill>
                          <a:effectLst/>
                          <a:latin typeface="Arial" panose="020B0604020202020204" pitchFamily="34" charset="0"/>
                          <a:ea typeface="+mn-ea"/>
                          <a:cs typeface="Arial" panose="020B0604020202020204" pitchFamily="34" charset="0"/>
                        </a:rPr>
                        <a:t>4</a:t>
                      </a:r>
                      <a:r>
                        <a:rPr lang="vi-VN" sz="1600" kern="1200" dirty="0">
                          <a:solidFill>
                            <a:schemeClr val="dk1"/>
                          </a:solidFill>
                          <a:effectLst/>
                          <a:latin typeface="Arial" panose="020B0604020202020204" pitchFamily="34" charset="0"/>
                          <a:ea typeface="+mn-ea"/>
                          <a:cs typeface="Arial" panose="020B0604020202020204" pitchFamily="34" charset="0"/>
                        </a:rPr>
                        <a:t>. Đau </a:t>
                      </a:r>
                      <a:r>
                        <a:rPr lang="vi-VN" sz="1600" kern="1200" dirty="0" err="1">
                          <a:solidFill>
                            <a:schemeClr val="dk1"/>
                          </a:solidFill>
                          <a:effectLst/>
                          <a:latin typeface="Arial" panose="020B0604020202020204" pitchFamily="34" charset="0"/>
                          <a:ea typeface="+mn-ea"/>
                          <a:cs typeface="Arial" panose="020B0604020202020204" pitchFamily="34" charset="0"/>
                        </a:rPr>
                        <a:t>hoặc</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cảm</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giác</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bất</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thường</a:t>
                      </a:r>
                      <a:r>
                        <a:rPr lang="vi-VN" sz="1600" kern="1200" dirty="0">
                          <a:solidFill>
                            <a:schemeClr val="dk1"/>
                          </a:solidFill>
                          <a:effectLst/>
                          <a:latin typeface="Arial" panose="020B0604020202020204" pitchFamily="34" charset="0"/>
                          <a:ea typeface="+mn-ea"/>
                          <a:cs typeface="Arial" panose="020B0604020202020204" pitchFamily="34" charset="0"/>
                        </a:rPr>
                        <a:t> </a:t>
                      </a:r>
                      <a:r>
                        <a:rPr lang="vi-VN" sz="1600" kern="1200" dirty="0" err="1">
                          <a:solidFill>
                            <a:schemeClr val="dk1"/>
                          </a:solidFill>
                          <a:effectLst/>
                          <a:latin typeface="Arial" panose="020B0604020202020204" pitchFamily="34" charset="0"/>
                          <a:ea typeface="+mn-ea"/>
                          <a:cs typeface="Arial" panose="020B0604020202020204" pitchFamily="34" charset="0"/>
                        </a:rPr>
                        <a:t>về</a:t>
                      </a:r>
                      <a:r>
                        <a:rPr lang="vi-VN" sz="1600" kern="1200" dirty="0">
                          <a:solidFill>
                            <a:schemeClr val="dk1"/>
                          </a:solidFill>
                          <a:effectLst/>
                          <a:latin typeface="Arial" panose="020B0604020202020204" pitchFamily="34" charset="0"/>
                          <a:ea typeface="+mn-ea"/>
                          <a:cs typeface="Arial" panose="020B0604020202020204" pitchFamily="34" charset="0"/>
                        </a:rPr>
                        <a:t> đau </a:t>
                      </a:r>
                      <a:r>
                        <a:rPr lang="vi-VN" sz="1600" kern="1200" dirty="0" err="1">
                          <a:solidFill>
                            <a:schemeClr val="dk1"/>
                          </a:solidFill>
                          <a:effectLst/>
                          <a:latin typeface="Arial" panose="020B0604020202020204" pitchFamily="34" charset="0"/>
                          <a:ea typeface="+mn-ea"/>
                          <a:cs typeface="Arial" panose="020B0604020202020204" pitchFamily="34" charset="0"/>
                        </a:rPr>
                        <a:t>đớn</a:t>
                      </a:r>
                      <a:endParaRPr lang="en-US" sz="1600" kern="1200" dirty="0">
                        <a:solidFill>
                          <a:schemeClr val="dk1"/>
                        </a:solidFill>
                        <a:effectLst/>
                        <a:latin typeface="Arial" panose="020B0604020202020204" pitchFamily="34" charset="0"/>
                        <a:ea typeface="+mn-ea"/>
                        <a:cs typeface="Arial" panose="020B0604020202020204" pitchFamily="34" charset="0"/>
                      </a:endParaRPr>
                    </a:p>
                    <a:p>
                      <a:r>
                        <a:rPr lang="vi-VN" sz="1600" i="1" kern="1200" dirty="0" err="1">
                          <a:solidFill>
                            <a:schemeClr val="dk1"/>
                          </a:solidFill>
                          <a:effectLst/>
                          <a:latin typeface="Arial" panose="020B0604020202020204" pitchFamily="34" charset="0"/>
                          <a:ea typeface="+mn-ea"/>
                          <a:cs typeface="Arial" panose="020B0604020202020204" pitchFamily="34" charset="0"/>
                        </a:rPr>
                        <a:t>Có</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cảm</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thấy</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bị</a:t>
                      </a:r>
                      <a:r>
                        <a:rPr lang="vi-VN" sz="1600" i="1" kern="1200" dirty="0">
                          <a:solidFill>
                            <a:schemeClr val="dk1"/>
                          </a:solidFill>
                          <a:effectLst/>
                          <a:latin typeface="Arial" panose="020B0604020202020204" pitchFamily="34" charset="0"/>
                          <a:ea typeface="+mn-ea"/>
                          <a:cs typeface="Arial" panose="020B0604020202020204" pitchFamily="34" charset="0"/>
                        </a:rPr>
                        <a:t> đau </a:t>
                      </a:r>
                      <a:r>
                        <a:rPr lang="vi-VN" sz="1600" i="1" kern="1200" dirty="0" err="1">
                          <a:solidFill>
                            <a:schemeClr val="dk1"/>
                          </a:solidFill>
                          <a:effectLst/>
                          <a:latin typeface="Arial" panose="020B0604020202020204" pitchFamily="34" charset="0"/>
                          <a:ea typeface="+mn-ea"/>
                          <a:cs typeface="Arial" panose="020B0604020202020204" pitchFamily="34" charset="0"/>
                        </a:rPr>
                        <a:t>nhức</a:t>
                      </a:r>
                      <a:r>
                        <a:rPr lang="vi-VN" sz="1600" i="1" kern="1200" dirty="0">
                          <a:solidFill>
                            <a:schemeClr val="dk1"/>
                          </a:solidFill>
                          <a:effectLst/>
                          <a:latin typeface="Arial" panose="020B0604020202020204" pitchFamily="34" charset="0"/>
                          <a:ea typeface="+mn-ea"/>
                          <a:cs typeface="Arial" panose="020B0604020202020204" pitchFamily="34" charset="0"/>
                        </a:rPr>
                        <a:t> cơ </a:t>
                      </a:r>
                      <a:r>
                        <a:rPr lang="vi-VN" sz="1600" i="1" kern="1200" dirty="0" err="1">
                          <a:solidFill>
                            <a:schemeClr val="dk1"/>
                          </a:solidFill>
                          <a:effectLst/>
                          <a:latin typeface="Arial" panose="020B0604020202020204" pitchFamily="34" charset="0"/>
                          <a:ea typeface="+mn-ea"/>
                          <a:cs typeface="Arial" panose="020B0604020202020204" pitchFamily="34" charset="0"/>
                        </a:rPr>
                        <a:t>xuong</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khớp</a:t>
                      </a:r>
                      <a:r>
                        <a:rPr lang="vi-VN" sz="1600" i="1" kern="1200" dirty="0">
                          <a:solidFill>
                            <a:schemeClr val="dk1"/>
                          </a:solidFill>
                          <a:effectLst/>
                          <a:latin typeface="Arial" panose="020B0604020202020204" pitchFamily="34" charset="0"/>
                          <a:ea typeface="+mn-ea"/>
                          <a:cs typeface="Arial" panose="020B0604020202020204" pitchFamily="34" charset="0"/>
                        </a:rPr>
                        <a:t>, đau </a:t>
                      </a:r>
                      <a:r>
                        <a:rPr lang="vi-VN" sz="1600" i="1" kern="1200" dirty="0" err="1">
                          <a:solidFill>
                            <a:schemeClr val="dk1"/>
                          </a:solidFill>
                          <a:effectLst/>
                          <a:latin typeface="Arial" panose="020B0604020202020204" pitchFamily="34" charset="0"/>
                          <a:ea typeface="+mn-ea"/>
                          <a:cs typeface="Arial" panose="020B0604020202020204" pitchFamily="34" charset="0"/>
                        </a:rPr>
                        <a:t>đầu</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nhức</a:t>
                      </a:r>
                      <a:r>
                        <a:rPr lang="vi-VN" sz="1600" i="1" kern="1200" dirty="0">
                          <a:solidFill>
                            <a:schemeClr val="dk1"/>
                          </a:solidFill>
                          <a:effectLst/>
                          <a:latin typeface="Arial" panose="020B0604020202020204" pitchFamily="34" charset="0"/>
                          <a:ea typeface="+mn-ea"/>
                          <a:cs typeface="Arial" panose="020B0604020202020204" pitchFamily="34" charset="0"/>
                        </a:rPr>
                        <a:t> </a:t>
                      </a:r>
                      <a:r>
                        <a:rPr lang="vi-VN" sz="1600" i="1" kern="1200" dirty="0" err="1">
                          <a:solidFill>
                            <a:schemeClr val="dk1"/>
                          </a:solidFill>
                          <a:effectLst/>
                          <a:latin typeface="Arial" panose="020B0604020202020204" pitchFamily="34" charset="0"/>
                          <a:ea typeface="+mn-ea"/>
                          <a:cs typeface="Arial" panose="020B0604020202020204" pitchFamily="34" charset="0"/>
                        </a:rPr>
                        <a:t>mắt</a:t>
                      </a:r>
                      <a:r>
                        <a:rPr lang="vi-VN" sz="1600" i="1" kern="1200" dirty="0">
                          <a:solidFill>
                            <a:schemeClr val="dk1"/>
                          </a:solidFill>
                          <a:effectLst/>
                          <a:latin typeface="Arial" panose="020B0604020202020204" pitchFamily="34" charset="0"/>
                          <a:ea typeface="+mn-ea"/>
                          <a:cs typeface="Arial" panose="020B0604020202020204" pitchFamily="34" charset="0"/>
                        </a:rPr>
                        <a:t> … sau khi </a:t>
                      </a:r>
                      <a:r>
                        <a:rPr lang="vi-VN" sz="1600" i="1" kern="1200" dirty="0" err="1">
                          <a:solidFill>
                            <a:schemeClr val="dk1"/>
                          </a:solidFill>
                          <a:effectLst/>
                          <a:latin typeface="Arial" panose="020B0604020202020204" pitchFamily="34" charset="0"/>
                          <a:ea typeface="+mn-ea"/>
                          <a:cs typeface="Arial" panose="020B0604020202020204" pitchFamily="34" charset="0"/>
                        </a:rPr>
                        <a:t>mắc</a:t>
                      </a:r>
                      <a:r>
                        <a:rPr lang="vi-VN" sz="1600" i="1" kern="1200" dirty="0">
                          <a:solidFill>
                            <a:schemeClr val="dk1"/>
                          </a:solidFill>
                          <a:effectLst/>
                          <a:latin typeface="Arial" panose="020B0604020202020204" pitchFamily="34" charset="0"/>
                          <a:ea typeface="+mn-ea"/>
                          <a:cs typeface="Arial" panose="020B0604020202020204" pitchFamily="34" charset="0"/>
                        </a:rPr>
                        <a:t> COVID 19 không</a:t>
                      </a:r>
                      <a:r>
                        <a:rPr lang="vi-VN" sz="1600" kern="1200" dirty="0">
                          <a:solidFill>
                            <a:schemeClr val="dk1"/>
                          </a:solidFill>
                          <a:effectLst/>
                          <a:latin typeface="Arial" panose="020B0604020202020204" pitchFamily="34" charset="0"/>
                          <a:ea typeface="+mn-ea"/>
                          <a:cs typeface="Arial" panose="020B0604020202020204" pitchFamily="34" charset="0"/>
                        </a:rPr>
                        <a:t>?</a:t>
                      </a:r>
                      <a:endParaRPr lang="en-US" sz="16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6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165931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11B31314-B685-4F89-B05D-D8DE881E1130}"/>
              </a:ext>
            </a:extLst>
          </p:cNvPr>
          <p:cNvGraphicFramePr>
            <a:graphicFrameLocks/>
          </p:cNvGraphicFramePr>
          <p:nvPr>
            <p:extLst>
              <p:ext uri="{D42A27DB-BD31-4B8C-83A1-F6EECF244321}">
                <p14:modId xmlns:p14="http://schemas.microsoft.com/office/powerpoint/2010/main" val="2598710234"/>
              </p:ext>
            </p:extLst>
          </p:nvPr>
        </p:nvGraphicFramePr>
        <p:xfrm>
          <a:off x="685800" y="285750"/>
          <a:ext cx="8229600" cy="4511040"/>
        </p:xfrm>
        <a:graphic>
          <a:graphicData uri="http://schemas.openxmlformats.org/drawingml/2006/table">
            <a:tbl>
              <a:tblPr firstRow="1" bandRow="1">
                <a:tableStyleId>{5C22544A-7EE6-4342-B048-85BDC9FD1C3A}</a:tableStyleId>
              </a:tblPr>
              <a:tblGrid>
                <a:gridCol w="8229600">
                  <a:extLst>
                    <a:ext uri="{9D8B030D-6E8A-4147-A177-3AD203B41FA5}">
                      <a16:colId xmlns="" xmlns:a16="http://schemas.microsoft.com/office/drawing/2014/main" val="20000"/>
                    </a:ext>
                  </a:extLst>
                </a:gridCol>
              </a:tblGrid>
              <a:tr h="370840">
                <a:tc>
                  <a:txBody>
                    <a:bodyPr/>
                    <a:lstStyle/>
                    <a:p>
                      <a:r>
                        <a:rPr lang="vi-VN" sz="1400" b="1" i="1" kern="1200" dirty="0" smtClean="0">
                          <a:solidFill>
                            <a:schemeClr val="lt1"/>
                          </a:solidFill>
                          <a:effectLst/>
                          <a:latin typeface="Arial" panose="020B0604020202020204" pitchFamily="34" charset="0"/>
                          <a:ea typeface="+mn-ea"/>
                          <a:cs typeface="Arial" panose="020B0604020202020204" pitchFamily="34" charset="0"/>
                        </a:rPr>
                        <a:t>III. Các triệu chứng chung:</a:t>
                      </a:r>
                      <a:r>
                        <a:rPr lang="en-US" sz="1400" b="1" i="1" kern="1200" dirty="0" smtClean="0">
                          <a:solidFill>
                            <a:schemeClr val="lt1"/>
                          </a:solidFill>
                          <a:effectLst/>
                          <a:latin typeface="Arial" panose="020B0604020202020204" pitchFamily="34" charset="0"/>
                          <a:ea typeface="+mn-ea"/>
                          <a:cs typeface="Arial" panose="020B0604020202020204" pitchFamily="34" charset="0"/>
                        </a:rPr>
                        <a:t> (</a:t>
                      </a:r>
                      <a:r>
                        <a:rPr lang="en-US" sz="1400" b="1" i="1" kern="1200" dirty="0" err="1" smtClean="0">
                          <a:solidFill>
                            <a:schemeClr val="lt1"/>
                          </a:solidFill>
                          <a:effectLst/>
                          <a:latin typeface="Arial" panose="020B0604020202020204" pitchFamily="34" charset="0"/>
                          <a:ea typeface="+mn-ea"/>
                          <a:cs typeface="Arial" panose="020B0604020202020204" pitchFamily="34" charset="0"/>
                        </a:rPr>
                        <a:t>tt</a:t>
                      </a:r>
                      <a:r>
                        <a:rPr lang="en-US" sz="1400" b="1" i="1" kern="1200" dirty="0" smtClean="0">
                          <a:solidFill>
                            <a:schemeClr val="lt1"/>
                          </a:solidFill>
                          <a:effectLst/>
                          <a:latin typeface="Arial" panose="020B0604020202020204" pitchFamily="34" charset="0"/>
                          <a:ea typeface="+mn-ea"/>
                          <a:cs typeface="Arial" panose="020B0604020202020204" pitchFamily="34" charset="0"/>
                        </a:rPr>
                        <a:t>)</a:t>
                      </a:r>
                      <a:endParaRPr lang="en-US" sz="1400" b="1" kern="1200" dirty="0" smtClean="0">
                        <a:solidFill>
                          <a:schemeClr val="lt1"/>
                        </a:solidFill>
                        <a:effectLst/>
                        <a:latin typeface="Arial" panose="020B0604020202020204" pitchFamily="34" charset="0"/>
                        <a:ea typeface="+mn-ea"/>
                        <a:cs typeface="Arial" panose="020B0604020202020204" pitchFamily="34" charset="0"/>
                      </a:endParaRPr>
                    </a:p>
                    <a:p>
                      <a:r>
                        <a:rPr lang="vi-VN" sz="1400" b="1" kern="1200" dirty="0" smtClean="0">
                          <a:solidFill>
                            <a:schemeClr val="lt1"/>
                          </a:solidFill>
                          <a:effectLst/>
                          <a:latin typeface="Arial" panose="020B0604020202020204" pitchFamily="34" charset="0"/>
                          <a:ea typeface="+mn-ea"/>
                          <a:cs typeface="Arial" panose="020B0604020202020204" pitchFamily="34" charset="0"/>
                        </a:rPr>
                        <a:t>Ông/bà có gặp phải những vấn đề mới xuất hiện sau măc COVID –19 </a:t>
                      </a:r>
                      <a:r>
                        <a:rPr lang="en-US" sz="1400" b="1" kern="1200" dirty="0" err="1" smtClean="0">
                          <a:solidFill>
                            <a:schemeClr val="lt1"/>
                          </a:solidFill>
                          <a:effectLst/>
                          <a:latin typeface="Arial" panose="020B0604020202020204" pitchFamily="34" charset="0"/>
                          <a:ea typeface="+mn-ea"/>
                          <a:cs typeface="Arial" panose="020B0604020202020204" pitchFamily="34" charset="0"/>
                        </a:rPr>
                        <a:t>như</a:t>
                      </a:r>
                      <a:endParaRPr lang="vi-VN" sz="1400" dirty="0" smtClean="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0"/>
                  </a:ext>
                </a:extLst>
              </a:tr>
              <a:tr h="381000">
                <a:tc>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5</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Kiểm</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soát</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bàng</a:t>
                      </a:r>
                      <a:r>
                        <a:rPr lang="vi-VN" sz="1400" kern="1200" dirty="0">
                          <a:solidFill>
                            <a:schemeClr val="dk1"/>
                          </a:solidFill>
                          <a:effectLst/>
                          <a:latin typeface="Arial" panose="020B0604020202020204" pitchFamily="34" charset="0"/>
                          <a:ea typeface="+mn-ea"/>
                          <a:cs typeface="Arial" panose="020B0604020202020204" pitchFamily="34" charset="0"/>
                        </a:rPr>
                        <a:t> quang </a:t>
                      </a:r>
                      <a:r>
                        <a:rPr lang="vi-VN" sz="1400" kern="1200" dirty="0" err="1">
                          <a:solidFill>
                            <a:schemeClr val="dk1"/>
                          </a:solidFill>
                          <a:effectLst/>
                          <a:latin typeface="Arial" panose="020B0604020202020204" pitchFamily="34" charset="0"/>
                          <a:ea typeface="+mn-ea"/>
                          <a:cs typeface="Arial" panose="020B0604020202020204" pitchFamily="34" charset="0"/>
                        </a:rPr>
                        <a:t>hoặc</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ruột</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của</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bạn</a:t>
                      </a:r>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vi-VN" sz="1400" i="1" kern="1200" dirty="0" err="1">
                          <a:solidFill>
                            <a:schemeClr val="dk1"/>
                          </a:solidFill>
                          <a:effectLst/>
                          <a:latin typeface="Arial" panose="020B0604020202020204" pitchFamily="34" charset="0"/>
                          <a:ea typeface="+mn-ea"/>
                          <a:cs typeface="Arial" panose="020B0604020202020204" pitchFamily="34" charset="0"/>
                        </a:rPr>
                        <a:t>Có</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vấn</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đề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mất</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tự</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chủ</a:t>
                      </a:r>
                      <a:r>
                        <a:rPr lang="vi-VN" sz="1400" i="1" kern="1200" dirty="0">
                          <a:solidFill>
                            <a:schemeClr val="dk1"/>
                          </a:solidFill>
                          <a:effectLst/>
                          <a:latin typeface="Arial" panose="020B0604020202020204" pitchFamily="34" charset="0"/>
                          <a:ea typeface="+mn-ea"/>
                          <a:cs typeface="Arial" panose="020B0604020202020204" pitchFamily="34" charset="0"/>
                        </a:rPr>
                        <a:t>, hay </a:t>
                      </a:r>
                      <a:r>
                        <a:rPr lang="vi-VN" sz="1400" i="1" kern="1200" dirty="0" err="1">
                          <a:solidFill>
                            <a:schemeClr val="dk1"/>
                          </a:solidFill>
                          <a:effectLst/>
                          <a:latin typeface="Arial" panose="020B0604020202020204" pitchFamily="34" charset="0"/>
                          <a:ea typeface="+mn-ea"/>
                          <a:cs typeface="Arial" panose="020B0604020202020204" pitchFamily="34" charset="0"/>
                        </a:rPr>
                        <a:t>khó</a:t>
                      </a:r>
                      <a:r>
                        <a:rPr lang="vi-VN" sz="1400" i="1" kern="1200" dirty="0">
                          <a:solidFill>
                            <a:schemeClr val="dk1"/>
                          </a:solidFill>
                          <a:effectLst/>
                          <a:latin typeface="Arial" panose="020B0604020202020204" pitchFamily="34" charset="0"/>
                          <a:ea typeface="+mn-ea"/>
                          <a:cs typeface="Arial" panose="020B0604020202020204" pitchFamily="34" charset="0"/>
                        </a:rPr>
                        <a:t> khăn </a:t>
                      </a:r>
                      <a:r>
                        <a:rPr lang="vi-VN" sz="1400" i="1" kern="1200" dirty="0" err="1">
                          <a:solidFill>
                            <a:schemeClr val="dk1"/>
                          </a:solidFill>
                          <a:effectLst/>
                          <a:latin typeface="Arial" panose="020B0604020202020204" pitchFamily="34" charset="0"/>
                          <a:ea typeface="+mn-ea"/>
                          <a:cs typeface="Arial" panose="020B0604020202020204" pitchFamily="34" charset="0"/>
                        </a:rPr>
                        <a:t>gì</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việc</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đại</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tiểu</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tiện</a:t>
                      </a:r>
                      <a:r>
                        <a:rPr lang="vi-VN" sz="1400" i="1" kern="1200" dirty="0">
                          <a:solidFill>
                            <a:schemeClr val="dk1"/>
                          </a:solidFill>
                          <a:effectLst/>
                          <a:latin typeface="Arial" panose="020B0604020202020204" pitchFamily="34" charset="0"/>
                          <a:ea typeface="+mn-ea"/>
                          <a:cs typeface="Arial" panose="020B0604020202020204" pitchFamily="34" charset="0"/>
                        </a:rPr>
                        <a:t> sau khi </a:t>
                      </a:r>
                      <a:r>
                        <a:rPr lang="vi-VN" sz="1400" i="1" kern="1200" dirty="0" err="1">
                          <a:solidFill>
                            <a:schemeClr val="dk1"/>
                          </a:solidFill>
                          <a:effectLst/>
                          <a:latin typeface="Arial" panose="020B0604020202020204" pitchFamily="34" charset="0"/>
                          <a:ea typeface="+mn-ea"/>
                          <a:cs typeface="Arial" panose="020B0604020202020204" pitchFamily="34" charset="0"/>
                        </a:rPr>
                        <a:t>mắc</a:t>
                      </a:r>
                      <a:r>
                        <a:rPr lang="vi-VN" sz="1400" i="1" kern="1200" dirty="0">
                          <a:solidFill>
                            <a:schemeClr val="dk1"/>
                          </a:solidFill>
                          <a:effectLst/>
                          <a:latin typeface="Arial" panose="020B0604020202020204" pitchFamily="34" charset="0"/>
                          <a:ea typeface="+mn-ea"/>
                          <a:cs typeface="Arial" panose="020B0604020202020204" pitchFamily="34" charset="0"/>
                        </a:rPr>
                        <a:t> COVID –19 không</a:t>
                      </a:r>
                      <a:r>
                        <a:rPr lang="vi-VN" sz="1400" kern="1200" dirty="0">
                          <a:solidFill>
                            <a:schemeClr val="dk1"/>
                          </a:solidFill>
                          <a:effectLst/>
                          <a:latin typeface="Arial" panose="020B0604020202020204" pitchFamily="34" charset="0"/>
                          <a:ea typeface="+mn-ea"/>
                          <a:cs typeface="Arial" panose="020B0604020202020204" pitchFamily="34" charset="0"/>
                        </a:rPr>
                        <a:t>?</a:t>
                      </a:r>
                      <a:endParaRPr lang="en-US" sz="14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6</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Khả</a:t>
                      </a:r>
                      <a:r>
                        <a:rPr lang="vi-VN" sz="1400" kern="1200" dirty="0">
                          <a:solidFill>
                            <a:schemeClr val="dk1"/>
                          </a:solidFill>
                          <a:effectLst/>
                          <a:latin typeface="Arial" panose="020B0604020202020204" pitchFamily="34" charset="0"/>
                          <a:ea typeface="+mn-ea"/>
                          <a:cs typeface="Arial" panose="020B0604020202020204" pitchFamily="34" charset="0"/>
                        </a:rPr>
                        <a:t> năng </a:t>
                      </a:r>
                      <a:r>
                        <a:rPr lang="vi-VN" sz="1400" kern="1200" dirty="0" err="1">
                          <a:solidFill>
                            <a:schemeClr val="dk1"/>
                          </a:solidFill>
                          <a:effectLst/>
                          <a:latin typeface="Arial" panose="020B0604020202020204" pitchFamily="34" charset="0"/>
                          <a:ea typeface="+mn-ea"/>
                          <a:cs typeface="Arial" panose="020B0604020202020204" pitchFamily="34" charset="0"/>
                        </a:rPr>
                        <a:t>nhìn</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và</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những</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vấn</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đề</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về</a:t>
                      </a:r>
                      <a:r>
                        <a:rPr lang="vi-VN" sz="1400" kern="1200" dirty="0">
                          <a:solidFill>
                            <a:schemeClr val="dk1"/>
                          </a:solidFill>
                          <a:effectLst/>
                          <a:latin typeface="Arial" panose="020B0604020202020204" pitchFamily="34" charset="0"/>
                          <a:ea typeface="+mn-ea"/>
                          <a:cs typeface="Arial" panose="020B0604020202020204" pitchFamily="34" charset="0"/>
                        </a:rPr>
                        <a:t> đôi </a:t>
                      </a:r>
                      <a:r>
                        <a:rPr lang="vi-VN" sz="1400" kern="1200" dirty="0" err="1">
                          <a:solidFill>
                            <a:schemeClr val="dk1"/>
                          </a:solidFill>
                          <a:effectLst/>
                          <a:latin typeface="Arial" panose="020B0604020202020204" pitchFamily="34" charset="0"/>
                          <a:ea typeface="+mn-ea"/>
                          <a:cs typeface="Arial" panose="020B0604020202020204" pitchFamily="34" charset="0"/>
                        </a:rPr>
                        <a:t>mắt</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của</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bệnh</a:t>
                      </a:r>
                      <a:r>
                        <a:rPr lang="vi-VN" sz="1400" kern="1200" dirty="0">
                          <a:solidFill>
                            <a:schemeClr val="dk1"/>
                          </a:solidFill>
                          <a:effectLst/>
                          <a:latin typeface="Arial" panose="020B0604020202020204" pitchFamily="34" charset="0"/>
                          <a:ea typeface="+mn-ea"/>
                          <a:cs typeface="Arial" panose="020B0604020202020204" pitchFamily="34" charset="0"/>
                        </a:rPr>
                        <a:t> nhân</a:t>
                      </a:r>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vi-VN" sz="1400" i="1" kern="1200" dirty="0" err="1">
                          <a:solidFill>
                            <a:schemeClr val="dk1"/>
                          </a:solidFill>
                          <a:effectLst/>
                          <a:latin typeface="Arial" panose="020B0604020202020204" pitchFamily="34" charset="0"/>
                          <a:ea typeface="+mn-ea"/>
                          <a:cs typeface="Arial" panose="020B0604020202020204" pitchFamily="34" charset="0"/>
                        </a:rPr>
                        <a:t>Có</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vấn</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đề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gì</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khả</a:t>
                      </a:r>
                      <a:r>
                        <a:rPr lang="vi-VN" sz="1400" i="1" kern="1200" dirty="0">
                          <a:solidFill>
                            <a:schemeClr val="dk1"/>
                          </a:solidFill>
                          <a:effectLst/>
                          <a:latin typeface="Arial" panose="020B0604020202020204" pitchFamily="34" charset="0"/>
                          <a:ea typeface="+mn-ea"/>
                          <a:cs typeface="Arial" panose="020B0604020202020204" pitchFamily="34" charset="0"/>
                        </a:rPr>
                        <a:t> năng </a:t>
                      </a:r>
                      <a:r>
                        <a:rPr lang="vi-VN" sz="1400" i="1" kern="1200" dirty="0" err="1">
                          <a:solidFill>
                            <a:schemeClr val="dk1"/>
                          </a:solidFill>
                          <a:effectLst/>
                          <a:latin typeface="Arial" panose="020B0604020202020204" pitchFamily="34" charset="0"/>
                          <a:ea typeface="+mn-ea"/>
                          <a:cs typeface="Arial" panose="020B0604020202020204" pitchFamily="34" charset="0"/>
                        </a:rPr>
                        <a:t>nhìn</a:t>
                      </a:r>
                      <a:r>
                        <a:rPr lang="vi-VN" sz="1400" i="1" kern="1200" dirty="0">
                          <a:solidFill>
                            <a:schemeClr val="dk1"/>
                          </a:solidFill>
                          <a:effectLst/>
                          <a:latin typeface="Arial" panose="020B0604020202020204" pitchFamily="34" charset="0"/>
                          <a:ea typeface="+mn-ea"/>
                          <a:cs typeface="Arial" panose="020B0604020202020204" pitchFamily="34" charset="0"/>
                        </a:rPr>
                        <a:t> hay đau </a:t>
                      </a:r>
                      <a:r>
                        <a:rPr lang="vi-VN" sz="1400" i="1" kern="1200" dirty="0" err="1">
                          <a:solidFill>
                            <a:schemeClr val="dk1"/>
                          </a:solidFill>
                          <a:effectLst/>
                          <a:latin typeface="Arial" panose="020B0604020202020204" pitchFamily="34" charset="0"/>
                          <a:ea typeface="+mn-ea"/>
                          <a:cs typeface="Arial" panose="020B0604020202020204" pitchFamily="34" charset="0"/>
                        </a:rPr>
                        <a:t>vùng</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mắt</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chảy</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nước</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mắt</a:t>
                      </a:r>
                      <a:r>
                        <a:rPr lang="vi-VN" sz="1400" i="1" kern="1200" dirty="0">
                          <a:solidFill>
                            <a:schemeClr val="dk1"/>
                          </a:solidFill>
                          <a:effectLst/>
                          <a:latin typeface="Arial" panose="020B0604020202020204" pitchFamily="34" charset="0"/>
                          <a:ea typeface="+mn-ea"/>
                          <a:cs typeface="Arial" panose="020B0604020202020204" pitchFamily="34" charset="0"/>
                        </a:rPr>
                        <a:t> không</a:t>
                      </a:r>
                      <a:r>
                        <a:rPr lang="vi-VN" sz="1400" kern="1200" dirty="0">
                          <a:solidFill>
                            <a:schemeClr val="dk1"/>
                          </a:solidFill>
                          <a:effectLst/>
                          <a:latin typeface="Arial" panose="020B0604020202020204" pitchFamily="34" charset="0"/>
                          <a:ea typeface="+mn-ea"/>
                          <a:cs typeface="Arial" panose="020B0604020202020204" pitchFamily="34" charset="0"/>
                        </a:rPr>
                        <a:t>?</a:t>
                      </a:r>
                      <a:endParaRPr lang="en-US" sz="14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2"/>
                  </a:ext>
                </a:extLst>
              </a:tr>
              <a:tr h="370840">
                <a:tc>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7</a:t>
                      </a:r>
                      <a:r>
                        <a:rPr lang="vi-VN" sz="1400" kern="1200" dirty="0">
                          <a:solidFill>
                            <a:schemeClr val="dk1"/>
                          </a:solidFill>
                          <a:effectLst/>
                          <a:latin typeface="Arial" panose="020B0604020202020204" pitchFamily="34" charset="0"/>
                          <a:ea typeface="+mn-ea"/>
                          <a:cs typeface="Arial" panose="020B0604020202020204" pitchFamily="34" charset="0"/>
                        </a:rPr>
                        <a:t>. Tai </a:t>
                      </a:r>
                      <a:r>
                        <a:rPr lang="vi-VN" sz="1400" kern="1200" dirty="0" err="1">
                          <a:solidFill>
                            <a:schemeClr val="dk1"/>
                          </a:solidFill>
                          <a:effectLst/>
                          <a:latin typeface="Arial" panose="020B0604020202020204" pitchFamily="34" charset="0"/>
                          <a:ea typeface="+mn-ea"/>
                          <a:cs typeface="Arial" panose="020B0604020202020204" pitchFamily="34" charset="0"/>
                        </a:rPr>
                        <a:t>và</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thính</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giác</a:t>
                      </a:r>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vi-VN" sz="1400" i="1" kern="1200" dirty="0">
                          <a:solidFill>
                            <a:schemeClr val="dk1"/>
                          </a:solidFill>
                          <a:effectLst/>
                          <a:latin typeface="Arial" panose="020B0604020202020204" pitchFamily="34" charset="0"/>
                          <a:ea typeface="+mn-ea"/>
                          <a:cs typeface="Arial" panose="020B0604020202020204" pitchFamily="34" charset="0"/>
                        </a:rPr>
                        <a:t>Có vấn đề gì về khả năng nghe trong giao </a:t>
                      </a:r>
                      <a:r>
                        <a:rPr lang="vi-VN" sz="1400" i="1" kern="1200" dirty="0" smtClean="0">
                          <a:solidFill>
                            <a:schemeClr val="dk1"/>
                          </a:solidFill>
                          <a:effectLst/>
                          <a:latin typeface="Arial" panose="020B0604020202020204" pitchFamily="34" charset="0"/>
                          <a:ea typeface="+mn-ea"/>
                          <a:cs typeface="Arial" panose="020B0604020202020204" pitchFamily="34" charset="0"/>
                        </a:rPr>
                        <a:t>tiếp</a:t>
                      </a:r>
                      <a:r>
                        <a:rPr lang="en-US" sz="1400" i="1" kern="1200" dirty="0" smtClean="0">
                          <a:solidFill>
                            <a:schemeClr val="dk1"/>
                          </a:solidFill>
                          <a:effectLst/>
                          <a:latin typeface="Arial" panose="020B0604020202020204" pitchFamily="34" charset="0"/>
                          <a:ea typeface="+mn-ea"/>
                          <a:cs typeface="Arial" panose="020B0604020202020204" pitchFamily="34" charset="0"/>
                        </a:rPr>
                        <a:t> </a:t>
                      </a:r>
                      <a:r>
                        <a:rPr lang="vi-VN" sz="1400" i="1" kern="1200" dirty="0" smtClean="0">
                          <a:solidFill>
                            <a:schemeClr val="dk1"/>
                          </a:solidFill>
                          <a:effectLst/>
                          <a:latin typeface="Arial" panose="020B0604020202020204" pitchFamily="34" charset="0"/>
                          <a:ea typeface="+mn-ea"/>
                          <a:cs typeface="Arial" panose="020B0604020202020204" pitchFamily="34" charset="0"/>
                        </a:rPr>
                        <a:t>k</a:t>
                      </a:r>
                      <a:r>
                        <a:rPr lang="en-US" sz="1400" i="1" kern="1200" dirty="0" err="1" smtClean="0">
                          <a:solidFill>
                            <a:schemeClr val="dk1"/>
                          </a:solidFill>
                          <a:effectLst/>
                          <a:latin typeface="Arial" panose="020B0604020202020204" pitchFamily="34" charset="0"/>
                          <a:ea typeface="+mn-ea"/>
                          <a:cs typeface="Arial" panose="020B0604020202020204" pitchFamily="34" charset="0"/>
                        </a:rPr>
                        <a:t>hông</a:t>
                      </a:r>
                      <a:r>
                        <a:rPr lang="vi-VN" sz="1400" kern="1200" dirty="0" smtClean="0">
                          <a:solidFill>
                            <a:schemeClr val="dk1"/>
                          </a:solidFill>
                          <a:effectLst/>
                          <a:latin typeface="Arial" panose="020B0604020202020204" pitchFamily="34" charset="0"/>
                          <a:ea typeface="+mn-ea"/>
                          <a:cs typeface="Arial" panose="020B0604020202020204" pitchFamily="34" charset="0"/>
                        </a:rPr>
                        <a:t>?</a:t>
                      </a:r>
                      <a:endParaRPr lang="en-US" sz="14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3"/>
                  </a:ext>
                </a:extLst>
              </a:tr>
              <a:tr h="370840">
                <a:tc>
                  <a:txBody>
                    <a:bodyPr/>
                    <a:lstStyle/>
                    <a:p>
                      <a:r>
                        <a:rPr lang="en-US" sz="1400" kern="1200" dirty="0">
                          <a:solidFill>
                            <a:schemeClr val="dk1"/>
                          </a:solidFill>
                          <a:effectLst/>
                          <a:latin typeface="Arial" panose="020B0604020202020204" pitchFamily="34" charset="0"/>
                          <a:ea typeface="+mn-ea"/>
                          <a:cs typeface="Arial" panose="020B0604020202020204" pitchFamily="34" charset="0"/>
                        </a:rPr>
                        <a:t>8</a:t>
                      </a:r>
                      <a:r>
                        <a:rPr lang="vi-VN" sz="1400" kern="1200" dirty="0">
                          <a:solidFill>
                            <a:schemeClr val="dk1"/>
                          </a:solidFill>
                          <a:effectLst/>
                          <a:latin typeface="Arial" panose="020B0604020202020204" pitchFamily="34" charset="0"/>
                          <a:ea typeface="+mn-ea"/>
                          <a:cs typeface="Arial" panose="020B0604020202020204" pitchFamily="34" charset="0"/>
                        </a:rPr>
                        <a:t>. Suy </a:t>
                      </a:r>
                      <a:r>
                        <a:rPr lang="vi-VN" sz="1400" kern="1200" dirty="0" err="1">
                          <a:solidFill>
                            <a:schemeClr val="dk1"/>
                          </a:solidFill>
                          <a:effectLst/>
                          <a:latin typeface="Arial" panose="020B0604020202020204" pitchFamily="34" charset="0"/>
                          <a:ea typeface="+mn-ea"/>
                          <a:cs typeface="Arial" panose="020B0604020202020204" pitchFamily="34" charset="0"/>
                        </a:rPr>
                        <a:t>nghĩ</a:t>
                      </a:r>
                      <a:r>
                        <a:rPr lang="vi-VN" sz="1400" kern="1200" dirty="0">
                          <a:solidFill>
                            <a:schemeClr val="dk1"/>
                          </a:solidFill>
                          <a:effectLst/>
                          <a:latin typeface="Arial" panose="020B0604020202020204" pitchFamily="34" charset="0"/>
                          <a:ea typeface="+mn-ea"/>
                          <a:cs typeface="Arial" panose="020B0604020202020204" pitchFamily="34" charset="0"/>
                        </a:rPr>
                        <a:t>, ghi </a:t>
                      </a:r>
                      <a:r>
                        <a:rPr lang="vi-VN" sz="1400" kern="1200" dirty="0" err="1">
                          <a:solidFill>
                            <a:schemeClr val="dk1"/>
                          </a:solidFill>
                          <a:effectLst/>
                          <a:latin typeface="Arial" panose="020B0604020202020204" pitchFamily="34" charset="0"/>
                          <a:ea typeface="+mn-ea"/>
                          <a:cs typeface="Arial" panose="020B0604020202020204" pitchFamily="34" charset="0"/>
                        </a:rPr>
                        <a:t>nhớ</a:t>
                      </a:r>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vi-VN" sz="1400" i="1" kern="1200" dirty="0" err="1">
                          <a:solidFill>
                            <a:schemeClr val="dk1"/>
                          </a:solidFill>
                          <a:effectLst/>
                          <a:latin typeface="Arial" panose="020B0604020202020204" pitchFamily="34" charset="0"/>
                          <a:ea typeface="+mn-ea"/>
                          <a:cs typeface="Arial" panose="020B0604020202020204" pitchFamily="34" charset="0"/>
                        </a:rPr>
                        <a:t>Có</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vấn</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đề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gì</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trí</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nhớ</a:t>
                      </a:r>
                      <a:r>
                        <a:rPr lang="vi-VN" sz="1400" i="1" kern="1200" dirty="0">
                          <a:solidFill>
                            <a:schemeClr val="dk1"/>
                          </a:solidFill>
                          <a:effectLst/>
                          <a:latin typeface="Arial" panose="020B0604020202020204" pitchFamily="34" charset="0"/>
                          <a:ea typeface="+mn-ea"/>
                          <a:cs typeface="Arial" panose="020B0604020202020204" pitchFamily="34" charset="0"/>
                        </a:rPr>
                        <a:t> như hay quên, </a:t>
                      </a:r>
                      <a:r>
                        <a:rPr lang="vi-VN" sz="1400" i="1" kern="1200" dirty="0" err="1">
                          <a:solidFill>
                            <a:schemeClr val="dk1"/>
                          </a:solidFill>
                          <a:effectLst/>
                          <a:latin typeface="Arial" panose="020B0604020202020204" pitchFamily="34" charset="0"/>
                          <a:ea typeface="+mn-ea"/>
                          <a:cs typeface="Arial" panose="020B0604020202020204" pitchFamily="34" charset="0"/>
                        </a:rPr>
                        <a:t>khó</a:t>
                      </a:r>
                      <a:r>
                        <a:rPr lang="vi-VN" sz="1400" i="1" kern="1200" dirty="0">
                          <a:solidFill>
                            <a:schemeClr val="dk1"/>
                          </a:solidFill>
                          <a:effectLst/>
                          <a:latin typeface="Arial" panose="020B0604020202020204" pitchFamily="34" charset="0"/>
                          <a:ea typeface="+mn-ea"/>
                          <a:cs typeface="Arial" panose="020B0604020202020204" pitchFamily="34" charset="0"/>
                        </a:rPr>
                        <a:t> khăn trong </a:t>
                      </a:r>
                      <a:r>
                        <a:rPr lang="vi-VN" sz="1400" i="1" kern="1200" dirty="0" err="1">
                          <a:solidFill>
                            <a:schemeClr val="dk1"/>
                          </a:solidFill>
                          <a:effectLst/>
                          <a:latin typeface="Arial" panose="020B0604020202020204" pitchFamily="34" charset="0"/>
                          <a:ea typeface="+mn-ea"/>
                          <a:cs typeface="Arial" panose="020B0604020202020204" pitchFamily="34" charset="0"/>
                        </a:rPr>
                        <a:t>việc</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tính</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toán</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mà</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trước</a:t>
                      </a:r>
                      <a:r>
                        <a:rPr lang="vi-VN" sz="1400" i="1" kern="1200" dirty="0">
                          <a:solidFill>
                            <a:schemeClr val="dk1"/>
                          </a:solidFill>
                          <a:effectLst/>
                          <a:latin typeface="Arial" panose="020B0604020202020204" pitchFamily="34" charset="0"/>
                          <a:ea typeface="+mn-ea"/>
                          <a:cs typeface="Arial" panose="020B0604020202020204" pitchFamily="34" charset="0"/>
                        </a:rPr>
                        <a:t> khi </a:t>
                      </a:r>
                      <a:r>
                        <a:rPr lang="vi-VN" sz="1400" i="1" kern="1200" dirty="0" err="1">
                          <a:solidFill>
                            <a:schemeClr val="dk1"/>
                          </a:solidFill>
                          <a:effectLst/>
                          <a:latin typeface="Arial" panose="020B0604020202020204" pitchFamily="34" charset="0"/>
                          <a:ea typeface="+mn-ea"/>
                          <a:cs typeface="Arial" panose="020B0604020202020204" pitchFamily="34" charset="0"/>
                        </a:rPr>
                        <a:t>mắc</a:t>
                      </a:r>
                      <a:r>
                        <a:rPr lang="vi-VN" sz="1400" i="1" kern="1200" dirty="0">
                          <a:solidFill>
                            <a:schemeClr val="dk1"/>
                          </a:solidFill>
                          <a:effectLst/>
                          <a:latin typeface="Arial" panose="020B0604020202020204" pitchFamily="34" charset="0"/>
                          <a:ea typeface="+mn-ea"/>
                          <a:cs typeface="Arial" panose="020B0604020202020204" pitchFamily="34" charset="0"/>
                        </a:rPr>
                        <a:t> COVID –19 không </a:t>
                      </a:r>
                      <a:r>
                        <a:rPr lang="vi-VN" sz="1400" i="1" kern="1200" dirty="0" err="1">
                          <a:solidFill>
                            <a:schemeClr val="dk1"/>
                          </a:solidFill>
                          <a:effectLst/>
                          <a:latin typeface="Arial" panose="020B0604020202020204" pitchFamily="34" charset="0"/>
                          <a:ea typeface="+mn-ea"/>
                          <a:cs typeface="Arial" panose="020B0604020202020204" pitchFamily="34" charset="0"/>
                        </a:rPr>
                        <a:t>bị</a:t>
                      </a:r>
                      <a:r>
                        <a:rPr lang="vi-VN" sz="1400" i="1" kern="1200" dirty="0">
                          <a:solidFill>
                            <a:schemeClr val="dk1"/>
                          </a:solidFill>
                          <a:effectLst/>
                          <a:latin typeface="Arial" panose="020B0604020202020204" pitchFamily="34" charset="0"/>
                          <a:ea typeface="+mn-ea"/>
                          <a:cs typeface="Arial" panose="020B0604020202020204" pitchFamily="34" charset="0"/>
                        </a:rPr>
                        <a:t> không</a:t>
                      </a:r>
                      <a:r>
                        <a:rPr lang="vi-VN" sz="1400" kern="1200" dirty="0">
                          <a:solidFill>
                            <a:schemeClr val="dk1"/>
                          </a:solidFill>
                          <a:effectLst/>
                          <a:latin typeface="Arial" panose="020B0604020202020204" pitchFamily="34" charset="0"/>
                          <a:ea typeface="+mn-ea"/>
                          <a:cs typeface="Arial" panose="020B0604020202020204" pitchFamily="34" charset="0"/>
                        </a:rPr>
                        <a:t>?</a:t>
                      </a:r>
                      <a:endParaRPr lang="en-US" sz="1400" kern="1200" dirty="0">
                        <a:solidFill>
                          <a:schemeClr val="dk1"/>
                        </a:solidFill>
                        <a:effectLst/>
                        <a:latin typeface="Arial" panose="020B0604020202020204" pitchFamily="34" charset="0"/>
                        <a:ea typeface="+mn-ea"/>
                        <a:cs typeface="Arial" panose="020B0604020202020204" pitchFamily="34" charset="0"/>
                      </a:endParaRPr>
                    </a:p>
                    <a:p>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en-US" sz="1400" kern="1200" dirty="0">
                          <a:solidFill>
                            <a:schemeClr val="dk1"/>
                          </a:solidFill>
                          <a:effectLst/>
                          <a:latin typeface="Arial" panose="020B0604020202020204" pitchFamily="34" charset="0"/>
                          <a:ea typeface="+mn-ea"/>
                          <a:cs typeface="Arial" panose="020B0604020202020204" pitchFamily="34" charset="0"/>
                        </a:rPr>
                        <a:t>9</a:t>
                      </a:r>
                      <a:r>
                        <a:rPr lang="vi-VN" sz="1400" kern="1200" dirty="0">
                          <a:solidFill>
                            <a:schemeClr val="dk1"/>
                          </a:solidFill>
                          <a:effectLst/>
                          <a:latin typeface="Arial" panose="020B0604020202020204" pitchFamily="34" charset="0"/>
                          <a:ea typeface="+mn-ea"/>
                          <a:cs typeface="Arial" panose="020B0604020202020204" pitchFamily="34" charset="0"/>
                        </a:rPr>
                        <a:t>. Tâm </a:t>
                      </a:r>
                      <a:r>
                        <a:rPr lang="vi-VN" sz="1400" kern="1200" dirty="0" err="1">
                          <a:solidFill>
                            <a:schemeClr val="dk1"/>
                          </a:solidFill>
                          <a:effectLst/>
                          <a:latin typeface="Arial" panose="020B0604020202020204" pitchFamily="34" charset="0"/>
                          <a:ea typeface="+mn-ea"/>
                          <a:cs typeface="Arial" panose="020B0604020202020204" pitchFamily="34" charset="0"/>
                        </a:rPr>
                        <a:t>trạng</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của</a:t>
                      </a:r>
                      <a:r>
                        <a:rPr lang="vi-VN" sz="1400" kern="1200" dirty="0">
                          <a:solidFill>
                            <a:schemeClr val="dk1"/>
                          </a:solidFill>
                          <a:effectLst/>
                          <a:latin typeface="Arial" panose="020B0604020202020204" pitchFamily="34" charset="0"/>
                          <a:ea typeface="+mn-ea"/>
                          <a:cs typeface="Arial" panose="020B0604020202020204" pitchFamily="34" charset="0"/>
                        </a:rPr>
                        <a:t> </a:t>
                      </a:r>
                      <a:r>
                        <a:rPr lang="vi-VN" sz="1400" kern="1200" dirty="0" err="1">
                          <a:solidFill>
                            <a:schemeClr val="dk1"/>
                          </a:solidFill>
                          <a:effectLst/>
                          <a:latin typeface="Arial" panose="020B0604020202020204" pitchFamily="34" charset="0"/>
                          <a:ea typeface="+mn-ea"/>
                          <a:cs typeface="Arial" panose="020B0604020202020204" pitchFamily="34" charset="0"/>
                        </a:rPr>
                        <a:t>bệnh</a:t>
                      </a:r>
                      <a:r>
                        <a:rPr lang="vi-VN" sz="1400" kern="1200" dirty="0">
                          <a:solidFill>
                            <a:schemeClr val="dk1"/>
                          </a:solidFill>
                          <a:effectLst/>
                          <a:latin typeface="Arial" panose="020B0604020202020204" pitchFamily="34" charset="0"/>
                          <a:ea typeface="+mn-ea"/>
                          <a:cs typeface="Arial" panose="020B0604020202020204" pitchFamily="34" charset="0"/>
                        </a:rPr>
                        <a:t> nhân</a:t>
                      </a:r>
                      <a:endParaRPr lang="en-US" sz="1400" kern="1200" dirty="0">
                        <a:solidFill>
                          <a:schemeClr val="dk1"/>
                        </a:solidFill>
                        <a:effectLst/>
                        <a:latin typeface="Arial" panose="020B0604020202020204" pitchFamily="34" charset="0"/>
                        <a:ea typeface="+mn-ea"/>
                        <a:cs typeface="Arial" panose="020B0604020202020204" pitchFamily="34" charset="0"/>
                      </a:endParaRPr>
                    </a:p>
                    <a:p>
                      <a:r>
                        <a:rPr lang="vi-VN" sz="1400" i="1" kern="1200" dirty="0" err="1">
                          <a:solidFill>
                            <a:schemeClr val="dk1"/>
                          </a:solidFill>
                          <a:effectLst/>
                          <a:latin typeface="Arial" panose="020B0604020202020204" pitchFamily="34" charset="0"/>
                          <a:ea typeface="+mn-ea"/>
                          <a:cs typeface="Arial" panose="020B0604020202020204" pitchFamily="34" charset="0"/>
                        </a:rPr>
                        <a:t>Có</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vấn</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đề</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về</a:t>
                      </a:r>
                      <a:r>
                        <a:rPr lang="vi-VN" sz="1400" i="1" kern="1200" dirty="0">
                          <a:solidFill>
                            <a:schemeClr val="dk1"/>
                          </a:solidFill>
                          <a:effectLst/>
                          <a:latin typeface="Arial" panose="020B0604020202020204" pitchFamily="34" charset="0"/>
                          <a:ea typeface="+mn-ea"/>
                          <a:cs typeface="Arial" panose="020B0604020202020204" pitchFamily="34" charset="0"/>
                        </a:rPr>
                        <a:t> tâm </a:t>
                      </a:r>
                      <a:r>
                        <a:rPr lang="vi-VN" sz="1400" i="1" kern="1200" dirty="0" err="1">
                          <a:solidFill>
                            <a:schemeClr val="dk1"/>
                          </a:solidFill>
                          <a:effectLst/>
                          <a:latin typeface="Arial" panose="020B0604020202020204" pitchFamily="34" charset="0"/>
                          <a:ea typeface="+mn-ea"/>
                          <a:cs typeface="Arial" panose="020B0604020202020204" pitchFamily="34" charset="0"/>
                        </a:rPr>
                        <a:t>lý</a:t>
                      </a:r>
                      <a:r>
                        <a:rPr lang="vi-VN" sz="1400" i="1" kern="1200" dirty="0">
                          <a:solidFill>
                            <a:schemeClr val="dk1"/>
                          </a:solidFill>
                          <a:effectLst/>
                          <a:latin typeface="Arial" panose="020B0604020202020204" pitchFamily="34" charset="0"/>
                          <a:ea typeface="+mn-ea"/>
                          <a:cs typeface="Arial" panose="020B0604020202020204" pitchFamily="34" charset="0"/>
                        </a:rPr>
                        <a:t>, lo âu, </a:t>
                      </a:r>
                      <a:r>
                        <a:rPr lang="vi-VN" sz="1400" i="1" kern="1200" dirty="0" err="1">
                          <a:solidFill>
                            <a:schemeClr val="dk1"/>
                          </a:solidFill>
                          <a:effectLst/>
                          <a:latin typeface="Arial" panose="020B0604020202020204" pitchFamily="34" charset="0"/>
                          <a:ea typeface="+mn-ea"/>
                          <a:cs typeface="Arial" panose="020B0604020202020204" pitchFamily="34" charset="0"/>
                        </a:rPr>
                        <a:t>trầm</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cảm</a:t>
                      </a:r>
                      <a:r>
                        <a:rPr lang="vi-VN" sz="1400" i="1" kern="1200" dirty="0">
                          <a:solidFill>
                            <a:schemeClr val="dk1"/>
                          </a:solidFill>
                          <a:effectLst/>
                          <a:latin typeface="Arial" panose="020B0604020202020204" pitchFamily="34" charset="0"/>
                          <a:ea typeface="+mn-ea"/>
                          <a:cs typeface="Arial" panose="020B0604020202020204" pitchFamily="34" charset="0"/>
                        </a:rPr>
                        <a:t> hay </a:t>
                      </a:r>
                      <a:r>
                        <a:rPr lang="vi-VN" sz="1400" i="1" kern="1200" dirty="0" err="1">
                          <a:solidFill>
                            <a:schemeClr val="dk1"/>
                          </a:solidFill>
                          <a:effectLst/>
                          <a:latin typeface="Arial" panose="020B0604020202020204" pitchFamily="34" charset="0"/>
                          <a:ea typeface="+mn-ea"/>
                          <a:cs typeface="Arial" panose="020B0604020202020204" pitchFamily="34" charset="0"/>
                        </a:rPr>
                        <a:t>cáu</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gắt</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bất</a:t>
                      </a:r>
                      <a:r>
                        <a:rPr lang="vi-VN" sz="1400" i="1" kern="1200" dirty="0">
                          <a:solidFill>
                            <a:schemeClr val="dk1"/>
                          </a:solidFill>
                          <a:effectLst/>
                          <a:latin typeface="Arial" panose="020B0604020202020204" pitchFamily="34" charset="0"/>
                          <a:ea typeface="+mn-ea"/>
                          <a:cs typeface="Arial" panose="020B0604020202020204" pitchFamily="34" charset="0"/>
                        </a:rPr>
                        <a:t> </a:t>
                      </a:r>
                      <a:r>
                        <a:rPr lang="vi-VN" sz="1400" i="1" kern="1200" dirty="0" err="1">
                          <a:solidFill>
                            <a:schemeClr val="dk1"/>
                          </a:solidFill>
                          <a:effectLst/>
                          <a:latin typeface="Arial" panose="020B0604020202020204" pitchFamily="34" charset="0"/>
                          <a:ea typeface="+mn-ea"/>
                          <a:cs typeface="Arial" panose="020B0604020202020204" pitchFamily="34" charset="0"/>
                        </a:rPr>
                        <a:t>thường</a:t>
                      </a:r>
                      <a:r>
                        <a:rPr lang="vi-VN" sz="1400" i="1" kern="1200" dirty="0">
                          <a:solidFill>
                            <a:schemeClr val="dk1"/>
                          </a:solidFill>
                          <a:effectLst/>
                          <a:latin typeface="Arial" panose="020B0604020202020204" pitchFamily="34" charset="0"/>
                          <a:ea typeface="+mn-ea"/>
                          <a:cs typeface="Arial" panose="020B0604020202020204" pitchFamily="34" charset="0"/>
                        </a:rPr>
                        <a:t> không</a:t>
                      </a:r>
                      <a:r>
                        <a:rPr lang="vi-VN" sz="1400" kern="1200" dirty="0">
                          <a:solidFill>
                            <a:schemeClr val="dk1"/>
                          </a:solidFill>
                          <a:effectLst/>
                          <a:latin typeface="Arial" panose="020B0604020202020204" pitchFamily="34" charset="0"/>
                          <a:ea typeface="+mn-ea"/>
                          <a:cs typeface="Arial" panose="020B0604020202020204" pitchFamily="34" charset="0"/>
                        </a:rPr>
                        <a:t>?</a:t>
                      </a:r>
                      <a:endParaRPr lang="en-US" sz="1400" kern="1200" dirty="0">
                        <a:solidFill>
                          <a:schemeClr val="dk1"/>
                        </a:solidFill>
                        <a:effectLst/>
                        <a:latin typeface="Arial" panose="020B0604020202020204" pitchFamily="34" charset="0"/>
                        <a:ea typeface="+mn-ea"/>
                        <a:cs typeface="Arial" panose="020B0604020202020204" pitchFamily="34" charset="0"/>
                      </a:endParaRPr>
                    </a:p>
                    <a:p>
                      <a:endParaRPr lang="en-US" sz="1400" kern="1200" dirty="0">
                        <a:solidFill>
                          <a:schemeClr val="dk1"/>
                        </a:solidFill>
                        <a:effectLst/>
                        <a:latin typeface="Arial" panose="020B0604020202020204" pitchFamily="34" charset="0"/>
                        <a:ea typeface="+mn-ea"/>
                        <a:cs typeface="Arial" panose="020B0604020202020204" pitchFamily="34" charset="0"/>
                      </a:endParaRPr>
                    </a:p>
                    <a:p>
                      <a:pPr marL="0" indent="0">
                        <a:buNone/>
                      </a:pPr>
                      <a:endParaRPr lang="vi-VN"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2984666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 xmlns:a16="http://schemas.microsoft.com/office/drawing/2014/main" id="{6AF21651-A87F-42EE-AECA-13FAF85E4BAB}"/>
              </a:ext>
            </a:extLst>
          </p:cNvPr>
          <p:cNvGraphicFramePr>
            <a:graphicFrameLocks noGrp="1"/>
          </p:cNvGraphicFramePr>
          <p:nvPr>
            <p:ph idx="1"/>
            <p:extLst>
              <p:ext uri="{D42A27DB-BD31-4B8C-83A1-F6EECF244321}">
                <p14:modId xmlns:p14="http://schemas.microsoft.com/office/powerpoint/2010/main" val="81188182"/>
              </p:ext>
            </p:extLst>
          </p:nvPr>
        </p:nvGraphicFramePr>
        <p:xfrm>
          <a:off x="457200" y="1200150"/>
          <a:ext cx="8229600" cy="1463040"/>
        </p:xfrm>
        <a:graphic>
          <a:graphicData uri="http://schemas.openxmlformats.org/drawingml/2006/table">
            <a:tbl>
              <a:tblPr firstRow="1" bandRow="1">
                <a:tableStyleId>{5C22544A-7EE6-4342-B048-85BDC9FD1C3A}</a:tableStyleId>
              </a:tblPr>
              <a:tblGrid>
                <a:gridCol w="8229600">
                  <a:extLst>
                    <a:ext uri="{9D8B030D-6E8A-4147-A177-3AD203B41FA5}">
                      <a16:colId xmlns="" xmlns:a16="http://schemas.microsoft.com/office/drawing/2014/main" val="1456321357"/>
                    </a:ext>
                  </a:extLst>
                </a:gridCol>
              </a:tblGrid>
              <a:tr h="370840">
                <a:tc>
                  <a:txBody>
                    <a:bodyPr/>
                    <a:lstStyle/>
                    <a:p>
                      <a:r>
                        <a:rPr lang="vi-VN" sz="1800" b="1" i="1" kern="1200" dirty="0">
                          <a:solidFill>
                            <a:schemeClr val="lt1"/>
                          </a:solidFill>
                          <a:effectLst/>
                          <a:latin typeface="+mn-lt"/>
                          <a:ea typeface="+mn-ea"/>
                          <a:cs typeface="+mn-cs"/>
                        </a:rPr>
                        <a:t>IV. </a:t>
                      </a:r>
                      <a:r>
                        <a:rPr lang="vi-VN" sz="1800" b="1" i="1" kern="1200" dirty="0" err="1">
                          <a:solidFill>
                            <a:schemeClr val="lt1"/>
                          </a:solidFill>
                          <a:effectLst/>
                          <a:latin typeface="+mn-lt"/>
                          <a:ea typeface="+mn-ea"/>
                          <a:cs typeface="+mn-cs"/>
                        </a:rPr>
                        <a:t>Kiểm</a:t>
                      </a:r>
                      <a:r>
                        <a:rPr lang="vi-VN" sz="1800" b="1" i="1" kern="1200" dirty="0">
                          <a:solidFill>
                            <a:schemeClr val="lt1"/>
                          </a:solidFill>
                          <a:effectLst/>
                          <a:latin typeface="+mn-lt"/>
                          <a:ea typeface="+mn-ea"/>
                          <a:cs typeface="+mn-cs"/>
                        </a:rPr>
                        <a:t> tra</a:t>
                      </a:r>
                      <a:endParaRPr lang="en-US" sz="1800" b="1" kern="1200" dirty="0">
                        <a:solidFill>
                          <a:schemeClr val="lt1"/>
                        </a:solidFill>
                        <a:effectLst/>
                        <a:latin typeface="+mn-lt"/>
                        <a:ea typeface="+mn-ea"/>
                        <a:cs typeface="+mn-cs"/>
                      </a:endParaRPr>
                    </a:p>
                    <a:p>
                      <a:r>
                        <a:rPr lang="vi-VN" sz="1800" b="1" i="1" kern="1200" dirty="0" err="1">
                          <a:solidFill>
                            <a:schemeClr val="lt1"/>
                          </a:solidFill>
                          <a:effectLst/>
                          <a:latin typeface="+mn-lt"/>
                          <a:ea typeface="+mn-ea"/>
                          <a:cs typeface="+mn-cs"/>
                        </a:rPr>
                        <a:t>Ngoài</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những</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vấn</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đề</a:t>
                      </a:r>
                      <a:r>
                        <a:rPr lang="vi-VN" sz="1800" b="1" i="1" kern="1200" dirty="0">
                          <a:solidFill>
                            <a:schemeClr val="lt1"/>
                          </a:solidFill>
                          <a:effectLst/>
                          <a:latin typeface="+mn-lt"/>
                          <a:ea typeface="+mn-ea"/>
                          <a:cs typeface="+mn-cs"/>
                        </a:rPr>
                        <a:t> trên Ông/</a:t>
                      </a:r>
                      <a:r>
                        <a:rPr lang="vi-VN" sz="1800" b="1" i="1" kern="1200" dirty="0" err="1">
                          <a:solidFill>
                            <a:schemeClr val="lt1"/>
                          </a:solidFill>
                          <a:effectLst/>
                          <a:latin typeface="+mn-lt"/>
                          <a:ea typeface="+mn-ea"/>
                          <a:cs typeface="+mn-cs"/>
                        </a:rPr>
                        <a:t>bà</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còn</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bất</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kỳ</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vấn</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đề</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nào</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khác</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làm</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ảnh</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hưởng</a:t>
                      </a:r>
                      <a:r>
                        <a:rPr lang="vi-VN" sz="1800" b="1" i="1" kern="1200" dirty="0">
                          <a:solidFill>
                            <a:schemeClr val="lt1"/>
                          </a:solidFill>
                          <a:effectLst/>
                          <a:latin typeface="+mn-lt"/>
                          <a:ea typeface="+mn-ea"/>
                          <a:cs typeface="+mn-cs"/>
                        </a:rPr>
                        <a:t> trong </a:t>
                      </a:r>
                      <a:r>
                        <a:rPr lang="vi-VN" sz="1800" b="1" i="1" kern="1200" dirty="0" err="1">
                          <a:solidFill>
                            <a:schemeClr val="lt1"/>
                          </a:solidFill>
                          <a:effectLst/>
                          <a:latin typeface="+mn-lt"/>
                          <a:ea typeface="+mn-ea"/>
                          <a:cs typeface="+mn-cs"/>
                        </a:rPr>
                        <a:t>cuộc</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sống</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hàng</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ngày</a:t>
                      </a:r>
                      <a:r>
                        <a:rPr lang="en-US" sz="1800" b="1" i="1" kern="1200" dirty="0">
                          <a:solidFill>
                            <a:schemeClr val="lt1"/>
                          </a:solidFill>
                          <a:effectLst/>
                          <a:latin typeface="+mn-lt"/>
                          <a:ea typeface="+mn-ea"/>
                          <a:cs typeface="+mn-cs"/>
                        </a:rPr>
                        <a:t> </a:t>
                      </a:r>
                      <a:r>
                        <a:rPr lang="en-US" sz="1800" b="1" i="1" kern="1200" dirty="0" err="1">
                          <a:solidFill>
                            <a:schemeClr val="lt1"/>
                          </a:solidFill>
                          <a:effectLst/>
                          <a:latin typeface="+mn-lt"/>
                          <a:ea typeface="+mn-ea"/>
                          <a:cs typeface="+mn-cs"/>
                        </a:rPr>
                        <a:t>khiến</a:t>
                      </a:r>
                      <a:r>
                        <a:rPr lang="vi-VN" sz="1800" b="1" i="1" kern="1200" dirty="0">
                          <a:solidFill>
                            <a:schemeClr val="lt1"/>
                          </a:solidFill>
                          <a:effectLst/>
                          <a:latin typeface="+mn-lt"/>
                          <a:ea typeface="+mn-ea"/>
                          <a:cs typeface="+mn-cs"/>
                        </a:rPr>
                        <a:t> </a:t>
                      </a:r>
                      <a:r>
                        <a:rPr lang="vi-VN" sz="1800" b="1" i="1" kern="1200" dirty="0" err="1">
                          <a:solidFill>
                            <a:schemeClr val="lt1"/>
                          </a:solidFill>
                          <a:effectLst/>
                          <a:latin typeface="+mn-lt"/>
                          <a:ea typeface="+mn-ea"/>
                          <a:cs typeface="+mn-cs"/>
                        </a:rPr>
                        <a:t>phải</a:t>
                      </a:r>
                      <a:r>
                        <a:rPr lang="vi-VN" sz="1800" b="1" i="1" kern="1200" dirty="0">
                          <a:solidFill>
                            <a:schemeClr val="lt1"/>
                          </a:solidFill>
                          <a:effectLst/>
                          <a:latin typeface="+mn-lt"/>
                          <a:ea typeface="+mn-ea"/>
                          <a:cs typeface="+mn-cs"/>
                        </a:rPr>
                        <a:t> quan tâm </a:t>
                      </a:r>
                      <a:r>
                        <a:rPr lang="en-US" sz="1800" b="1" i="1" kern="1200" dirty="0" err="1">
                          <a:solidFill>
                            <a:schemeClr val="lt1"/>
                          </a:solidFill>
                          <a:effectLst/>
                          <a:latin typeface="+mn-lt"/>
                          <a:ea typeface="+mn-ea"/>
                          <a:cs typeface="+mn-cs"/>
                        </a:rPr>
                        <a:t>để</a:t>
                      </a:r>
                      <a:r>
                        <a:rPr lang="en-US" sz="1800" b="1" i="1" kern="1200" dirty="0">
                          <a:solidFill>
                            <a:schemeClr val="lt1"/>
                          </a:solidFill>
                          <a:effectLst/>
                          <a:latin typeface="+mn-lt"/>
                          <a:ea typeface="+mn-ea"/>
                          <a:cs typeface="+mn-cs"/>
                        </a:rPr>
                        <a:t> </a:t>
                      </a:r>
                      <a:r>
                        <a:rPr lang="en-US" sz="1800" b="1" i="1" kern="1200" dirty="0" err="1">
                          <a:solidFill>
                            <a:schemeClr val="lt1"/>
                          </a:solidFill>
                          <a:effectLst/>
                          <a:latin typeface="+mn-lt"/>
                          <a:ea typeface="+mn-ea"/>
                          <a:cs typeface="+mn-cs"/>
                        </a:rPr>
                        <a:t>đi</a:t>
                      </a:r>
                      <a:r>
                        <a:rPr lang="en-US" sz="1800" b="1" i="1" kern="1200" dirty="0">
                          <a:solidFill>
                            <a:schemeClr val="lt1"/>
                          </a:solidFill>
                          <a:effectLst/>
                          <a:latin typeface="+mn-lt"/>
                          <a:ea typeface="+mn-ea"/>
                          <a:cs typeface="+mn-cs"/>
                        </a:rPr>
                        <a:t> </a:t>
                      </a:r>
                      <a:r>
                        <a:rPr lang="en-US" sz="1800" b="1" i="1" kern="1200" dirty="0" err="1">
                          <a:solidFill>
                            <a:schemeClr val="lt1"/>
                          </a:solidFill>
                          <a:effectLst/>
                          <a:latin typeface="+mn-lt"/>
                          <a:ea typeface="+mn-ea"/>
                          <a:cs typeface="+mn-cs"/>
                        </a:rPr>
                        <a:t>khám</a:t>
                      </a:r>
                      <a:r>
                        <a:rPr lang="en-US" sz="1800" b="1" i="1" kern="1200" dirty="0">
                          <a:solidFill>
                            <a:schemeClr val="lt1"/>
                          </a:solidFill>
                          <a:effectLst/>
                          <a:latin typeface="+mn-lt"/>
                          <a:ea typeface="+mn-ea"/>
                          <a:cs typeface="+mn-cs"/>
                        </a:rPr>
                        <a:t> </a:t>
                      </a:r>
                      <a:r>
                        <a:rPr lang="en-US" sz="1800" b="1" i="1" kern="1200" dirty="0" err="1">
                          <a:solidFill>
                            <a:schemeClr val="lt1"/>
                          </a:solidFill>
                          <a:effectLst/>
                          <a:latin typeface="+mn-lt"/>
                          <a:ea typeface="+mn-ea"/>
                          <a:cs typeface="+mn-cs"/>
                        </a:rPr>
                        <a:t>bệnh</a:t>
                      </a:r>
                      <a:r>
                        <a:rPr lang="en-US" sz="1800" b="1" i="1" kern="1200" dirty="0">
                          <a:solidFill>
                            <a:schemeClr val="lt1"/>
                          </a:solidFill>
                          <a:effectLst/>
                          <a:latin typeface="+mn-lt"/>
                          <a:ea typeface="+mn-ea"/>
                          <a:cs typeface="+mn-cs"/>
                        </a:rPr>
                        <a:t> </a:t>
                      </a:r>
                      <a:r>
                        <a:rPr lang="en-US" sz="1800" b="1" i="1" kern="1200" dirty="0" err="1">
                          <a:solidFill>
                            <a:schemeClr val="lt1"/>
                          </a:solidFill>
                          <a:effectLst/>
                          <a:latin typeface="+mn-lt"/>
                          <a:ea typeface="+mn-ea"/>
                          <a:cs typeface="+mn-cs"/>
                        </a:rPr>
                        <a:t>không</a:t>
                      </a:r>
                      <a:r>
                        <a:rPr lang="vi-VN" sz="1800" b="1" i="1" kern="1200" dirty="0">
                          <a:solidFill>
                            <a:schemeClr val="lt1"/>
                          </a:solidFill>
                          <a:effectLst/>
                          <a:latin typeface="+mn-lt"/>
                          <a:ea typeface="+mn-ea"/>
                          <a:cs typeface="+mn-cs"/>
                        </a:rPr>
                        <a:t>?</a:t>
                      </a:r>
                      <a:endParaRPr lang="en-US" sz="1800" b="1" kern="1200" dirty="0">
                        <a:solidFill>
                          <a:schemeClr val="lt1"/>
                        </a:solidFill>
                        <a:effectLst/>
                        <a:latin typeface="+mn-lt"/>
                        <a:ea typeface="+mn-ea"/>
                        <a:cs typeface="+mn-cs"/>
                      </a:endParaRPr>
                    </a:p>
                    <a:p>
                      <a:endParaRPr lang="en-US" dirty="0"/>
                    </a:p>
                  </a:txBody>
                  <a:tcPr/>
                </a:tc>
                <a:extLst>
                  <a:ext uri="{0D108BD9-81ED-4DB2-BD59-A6C34878D82A}">
                    <a16:rowId xmlns="" xmlns:a16="http://schemas.microsoft.com/office/drawing/2014/main" val="3751584268"/>
                  </a:ext>
                </a:extLst>
              </a:tr>
            </a:tbl>
          </a:graphicData>
        </a:graphic>
      </p:graphicFrame>
    </p:spTree>
    <p:extLst>
      <p:ext uri="{BB962C8B-B14F-4D97-AF65-F5344CB8AC3E}">
        <p14:creationId xmlns:p14="http://schemas.microsoft.com/office/powerpoint/2010/main" val="41131071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90F478-B530-49A6-A294-073C313218A5}"/>
              </a:ext>
            </a:extLst>
          </p:cNvPr>
          <p:cNvSpPr>
            <a:spLocks noGrp="1"/>
          </p:cNvSpPr>
          <p:nvPr>
            <p:ph type="title"/>
          </p:nvPr>
        </p:nvSpPr>
        <p:spPr>
          <a:xfrm>
            <a:off x="304800" y="57150"/>
            <a:ext cx="8229600" cy="857250"/>
          </a:xfrm>
        </p:spPr>
        <p:txBody>
          <a:bodyPr>
            <a:normAutofit/>
          </a:bodyPr>
          <a:lstStyle/>
          <a:p>
            <a:pPr algn="l"/>
            <a:r>
              <a:rPr lang="en-US" sz="2400" dirty="0" err="1" smtClean="0">
                <a:solidFill>
                  <a:srgbClr val="7030A0"/>
                </a:solidFill>
                <a:effectLst/>
                <a:latin typeface="Arial" pitchFamily="34" charset="0"/>
                <a:ea typeface="Times New Roman" panose="02020603050405020304" pitchFamily="18" charset="0"/>
                <a:cs typeface="Arial" pitchFamily="34" charset="0"/>
              </a:rPr>
              <a:t>Quả</a:t>
            </a:r>
            <a:r>
              <a:rPr lang="en-US" sz="2400" dirty="0" err="1" smtClean="0">
                <a:solidFill>
                  <a:srgbClr val="7030A0"/>
                </a:solidFill>
                <a:latin typeface="Arial" pitchFamily="34" charset="0"/>
                <a:ea typeface="Times New Roman" panose="02020603050405020304" pitchFamily="18" charset="0"/>
                <a:cs typeface="Arial" pitchFamily="34" charset="0"/>
              </a:rPr>
              <a:t>n</a:t>
            </a:r>
            <a:r>
              <a:rPr lang="en-US" sz="2400" dirty="0" smtClean="0">
                <a:solidFill>
                  <a:srgbClr val="7030A0"/>
                </a:solidFill>
                <a:latin typeface="Arial" pitchFamily="34" charset="0"/>
                <a:ea typeface="Times New Roman" panose="02020603050405020304" pitchFamily="18" charset="0"/>
                <a:cs typeface="Arial" pitchFamily="34" charset="0"/>
              </a:rPr>
              <a:t> </a:t>
            </a:r>
            <a:r>
              <a:rPr lang="en-US" sz="2400" dirty="0" err="1" smtClean="0">
                <a:solidFill>
                  <a:srgbClr val="7030A0"/>
                </a:solidFill>
                <a:latin typeface="Arial" pitchFamily="34" charset="0"/>
                <a:ea typeface="Times New Roman" panose="02020603050405020304" pitchFamily="18" charset="0"/>
                <a:cs typeface="Arial" pitchFamily="34" charset="0"/>
              </a:rPr>
              <a:t>lý</a:t>
            </a:r>
            <a:r>
              <a:rPr lang="en-US" sz="2400" dirty="0" smtClean="0">
                <a:solidFill>
                  <a:srgbClr val="7030A0"/>
                </a:solidFill>
                <a:latin typeface="Arial" pitchFamily="34" charset="0"/>
                <a:ea typeface="Times New Roman" panose="02020603050405020304" pitchFamily="18" charset="0"/>
                <a:cs typeface="Arial" pitchFamily="34" charset="0"/>
              </a:rPr>
              <a:t> PHCN</a:t>
            </a:r>
            <a:r>
              <a:rPr lang="en-US" sz="2400" dirty="0" smtClean="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cho</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bệnh</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nhân</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sau</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mắc</a:t>
            </a:r>
            <a:r>
              <a:rPr lang="en-US" sz="2400" dirty="0">
                <a:solidFill>
                  <a:srgbClr val="7030A0"/>
                </a:solidFill>
                <a:effectLst/>
                <a:latin typeface="Arial" pitchFamily="34" charset="0"/>
                <a:ea typeface="Times New Roman" panose="02020603050405020304" pitchFamily="18" charset="0"/>
                <a:cs typeface="Arial" pitchFamily="34" charset="0"/>
              </a:rPr>
              <a:t> COVID-19 </a:t>
            </a:r>
            <a:r>
              <a:rPr lang="en-US" sz="2400" dirty="0" err="1">
                <a:solidFill>
                  <a:srgbClr val="7030A0"/>
                </a:solidFill>
                <a:effectLst/>
                <a:latin typeface="Arial" pitchFamily="34" charset="0"/>
                <a:ea typeface="Times New Roman" panose="02020603050405020304" pitchFamily="18" charset="0"/>
                <a:cs typeface="Arial" pitchFamily="34" charset="0"/>
              </a:rPr>
              <a:t>dựa</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trên</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mô</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a:solidFill>
                  <a:srgbClr val="7030A0"/>
                </a:solidFill>
                <a:effectLst/>
                <a:latin typeface="Arial" pitchFamily="34" charset="0"/>
                <a:ea typeface="Times New Roman" panose="02020603050405020304" pitchFamily="18" charset="0"/>
                <a:cs typeface="Arial" pitchFamily="34" charset="0"/>
              </a:rPr>
              <a:t>hình</a:t>
            </a:r>
            <a:r>
              <a:rPr lang="en-US" sz="2400" dirty="0">
                <a:solidFill>
                  <a:srgbClr val="7030A0"/>
                </a:solidFill>
                <a:effectLst/>
                <a:latin typeface="Arial" pitchFamily="34" charset="0"/>
                <a:ea typeface="Times New Roman" panose="02020603050405020304" pitchFamily="18" charset="0"/>
                <a:cs typeface="Arial" pitchFamily="34" charset="0"/>
              </a:rPr>
              <a:t> </a:t>
            </a:r>
            <a:r>
              <a:rPr lang="en-US" sz="2400" dirty="0" err="1" smtClean="0">
                <a:solidFill>
                  <a:srgbClr val="7030A0"/>
                </a:solidFill>
                <a:effectLst/>
                <a:latin typeface="Arial" pitchFamily="34" charset="0"/>
                <a:ea typeface="Times New Roman" panose="02020603050405020304" pitchFamily="18" charset="0"/>
                <a:cs typeface="Arial" pitchFamily="34" charset="0"/>
              </a:rPr>
              <a:t>Donabedian</a:t>
            </a:r>
            <a:endParaRPr lang="en-US" sz="5400" dirty="0">
              <a:latin typeface="Arial" pitchFamily="34" charset="0"/>
              <a:cs typeface="Arial" pitchFamily="34" charset="0"/>
            </a:endParaRPr>
          </a:p>
        </p:txBody>
      </p:sp>
      <p:sp>
        <p:nvSpPr>
          <p:cNvPr id="3" name="Content Placeholder 2">
            <a:extLst>
              <a:ext uri="{FF2B5EF4-FFF2-40B4-BE49-F238E27FC236}">
                <a16:creationId xmlns="" xmlns:a16="http://schemas.microsoft.com/office/drawing/2014/main" id="{20F61CF2-6C73-493B-B636-AE3834D1AFA1}"/>
              </a:ext>
            </a:extLst>
          </p:cNvPr>
          <p:cNvSpPr>
            <a:spLocks noGrp="1"/>
          </p:cNvSpPr>
          <p:nvPr>
            <p:ph idx="1"/>
          </p:nvPr>
        </p:nvSpPr>
        <p:spPr>
          <a:xfrm>
            <a:off x="381000" y="971550"/>
            <a:ext cx="8229600" cy="3394472"/>
          </a:xfrm>
        </p:spPr>
        <p:txBody>
          <a:bodyPr>
            <a:normAutofit fontScale="85000" lnSpcReduction="10000"/>
          </a:bodyPr>
          <a:lstStyle/>
          <a:p>
            <a:pPr algn="just">
              <a:lnSpc>
                <a:spcPct val="170000"/>
              </a:lnSpc>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Phục</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hồi</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bệnh</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nhân</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sau</a:t>
            </a:r>
            <a:r>
              <a:rPr lang="en-US" sz="1800" dirty="0">
                <a:effectLst/>
                <a:latin typeface="Arial" panose="020B0604020202020204" pitchFamily="34" charset="0"/>
                <a:ea typeface="Times New Roman" panose="02020603050405020304" pitchFamily="18" charset="0"/>
                <a:cs typeface="Arial" panose="020B0604020202020204" pitchFamily="34" charset="0"/>
              </a:rPr>
              <a:t> COVID-19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theo</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mô</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hình</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Donabedian</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70000"/>
              </a:lnSpc>
            </a:pP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Mô</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hình</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gồm</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cấu</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trúc</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quy</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trình</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và</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kết</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quả</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lvl="1" algn="just">
              <a:lnSpc>
                <a:spcPct val="170000"/>
              </a:lnSpc>
            </a:pPr>
            <a:r>
              <a:rPr lang="en-US" sz="1400" b="1" i="1" dirty="0" err="1">
                <a:effectLst/>
                <a:latin typeface="Arial" panose="020B0604020202020204" pitchFamily="34" charset="0"/>
                <a:ea typeface="Times New Roman" panose="02020603050405020304" pitchFamily="18" charset="0"/>
                <a:cs typeface="Arial" panose="020B0604020202020204" pitchFamily="34" charset="0"/>
              </a:rPr>
              <a:t>Cấu</a:t>
            </a:r>
            <a:r>
              <a:rPr lang="en-US" sz="1400" b="1" i="1" dirty="0">
                <a:effectLst/>
                <a:latin typeface="Arial" panose="020B0604020202020204" pitchFamily="34" charset="0"/>
                <a:ea typeface="Times New Roman" panose="02020603050405020304" pitchFamily="18" charset="0"/>
                <a:cs typeface="Arial" panose="020B0604020202020204" pitchFamily="34" charset="0"/>
              </a:rPr>
              <a:t> </a:t>
            </a:r>
            <a:r>
              <a:rPr lang="en-US" sz="1400" b="1" i="1" dirty="0" err="1" smtClean="0">
                <a:effectLst/>
                <a:latin typeface="Arial" panose="020B0604020202020204" pitchFamily="34" charset="0"/>
                <a:ea typeface="Times New Roman" panose="02020603050405020304" pitchFamily="18" charset="0"/>
                <a:cs typeface="Arial" panose="020B0604020202020204" pitchFamily="34" charset="0"/>
              </a:rPr>
              <a:t>trúc</a:t>
            </a:r>
            <a:r>
              <a:rPr lang="en-US" sz="1400" b="1" i="1"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mô</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tả</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bối</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cảnh</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mà</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vụ</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chăm</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sóc</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 PHCN, </a:t>
            </a:r>
            <a:r>
              <a:rPr lang="en-US" sz="1400" dirty="0">
                <a:effectLst/>
                <a:latin typeface="Arial" panose="020B0604020202020204" pitchFamily="34" charset="0"/>
                <a:ea typeface="Times New Roman" panose="02020603050405020304" pitchFamily="18" charset="0"/>
                <a:cs typeface="Arial" panose="020B0604020202020204" pitchFamily="34" charset="0"/>
              </a:rPr>
              <a:t>bao </a:t>
            </a:r>
            <a:r>
              <a:rPr lang="en-US" sz="1400" dirty="0" err="1">
                <a:effectLst/>
                <a:latin typeface="Arial" panose="020B0604020202020204" pitchFamily="34" charset="0"/>
                <a:ea typeface="Times New Roman" panose="02020603050405020304" pitchFamily="18" charset="0"/>
                <a:cs typeface="Arial" panose="020B0604020202020204" pitchFamily="34" charset="0"/>
              </a:rPr>
              <a:t>gồm</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cơ</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sở</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vật</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chất</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trang</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thiết</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bị</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nhân</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lực</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và</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cơ</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chế</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tài</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chính</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lvl="1" algn="just">
              <a:lnSpc>
                <a:spcPct val="170000"/>
              </a:lnSpc>
            </a:pPr>
            <a:r>
              <a:rPr lang="en-US" sz="1400" b="1" i="1" dirty="0" err="1">
                <a:effectLst/>
                <a:latin typeface="Arial" panose="020B0604020202020204" pitchFamily="34" charset="0"/>
                <a:ea typeface="Times New Roman" panose="02020603050405020304" pitchFamily="18" charset="0"/>
                <a:cs typeface="Arial" panose="020B0604020202020204" pitchFamily="34" charset="0"/>
              </a:rPr>
              <a:t>Quy</a:t>
            </a:r>
            <a:r>
              <a:rPr lang="en-US" sz="1400" b="1" i="1" dirty="0">
                <a:effectLst/>
                <a:latin typeface="Arial" panose="020B0604020202020204" pitchFamily="34" charset="0"/>
                <a:ea typeface="Times New Roman" panose="02020603050405020304" pitchFamily="18" charset="0"/>
                <a:cs typeface="Arial" panose="020B0604020202020204" pitchFamily="34" charset="0"/>
              </a:rPr>
              <a:t> </a:t>
            </a:r>
            <a:r>
              <a:rPr lang="en-US" sz="1400" b="1" i="1" dirty="0" err="1" smtClean="0">
                <a:effectLst/>
                <a:latin typeface="Arial" panose="020B0604020202020204" pitchFamily="34" charset="0"/>
                <a:ea typeface="Times New Roman" panose="02020603050405020304" pitchFamily="18" charset="0"/>
                <a:cs typeface="Arial" panose="020B0604020202020204" pitchFamily="34" charset="0"/>
              </a:rPr>
              <a:t>trình</a:t>
            </a:r>
            <a:r>
              <a:rPr lang="en-US" sz="1400" b="1" i="1"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các</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hoạt</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động</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chuyên</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môn</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của</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nhà</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cung</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cấp</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latin typeface="Arial" panose="020B0604020202020204" pitchFamily="34" charset="0"/>
                <a:ea typeface="Times New Roman" panose="02020603050405020304" pitchFamily="18" charset="0"/>
                <a:cs typeface="Arial" panose="020B0604020202020204" pitchFamily="34" charset="0"/>
              </a:rPr>
              <a:t>dịch</a:t>
            </a:r>
            <a:r>
              <a:rPr lang="en-US" sz="1400" dirty="0">
                <a:latin typeface="Arial" panose="020B0604020202020204" pitchFamily="34" charset="0"/>
                <a:ea typeface="Times New Roman" panose="02020603050405020304" pitchFamily="18" charset="0"/>
                <a:cs typeface="Arial" panose="020B0604020202020204" pitchFamily="34" charset="0"/>
              </a:rPr>
              <a:t> </a:t>
            </a:r>
            <a:r>
              <a:rPr lang="en-US" sz="1400" dirty="0" err="1">
                <a:latin typeface="Arial" panose="020B0604020202020204" pitchFamily="34" charset="0"/>
                <a:ea typeface="Times New Roman" panose="02020603050405020304" pitchFamily="18" charset="0"/>
                <a:cs typeface="Arial" panose="020B0604020202020204" pitchFamily="34" charset="0"/>
              </a:rPr>
              <a:t>vụ</a:t>
            </a:r>
            <a:r>
              <a:rPr lang="en-US" sz="1400" dirty="0">
                <a:latin typeface="Arial" panose="020B0604020202020204" pitchFamily="34" charset="0"/>
                <a:ea typeface="Times New Roman" panose="02020603050405020304" pitchFamily="18" charset="0"/>
                <a:cs typeface="Arial" panose="020B0604020202020204" pitchFamily="34" charset="0"/>
              </a:rPr>
              <a:t> </a:t>
            </a:r>
            <a:r>
              <a:rPr lang="en-US" sz="1400" dirty="0" smtClean="0">
                <a:latin typeface="Arial" panose="020B0604020202020204" pitchFamily="34" charset="0"/>
                <a:ea typeface="Times New Roman" panose="02020603050405020304" pitchFamily="18" charset="0"/>
                <a:cs typeface="Arial" panose="020B0604020202020204" pitchFamily="34" charset="0"/>
              </a:rPr>
              <a:t>PHCN, </a:t>
            </a:r>
            <a:r>
              <a:rPr lang="en-US" sz="1400" dirty="0" err="1" smtClean="0">
                <a:latin typeface="Arial" panose="020B0604020202020204" pitchFamily="34" charset="0"/>
                <a:ea typeface="Times New Roman" panose="02020603050405020304" pitchFamily="18" charset="0"/>
                <a:cs typeface="Arial" panose="020B0604020202020204" pitchFamily="34" charset="0"/>
              </a:rPr>
              <a:t>chăm</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a:latin typeface="Arial" panose="020B0604020202020204" pitchFamily="34" charset="0"/>
                <a:ea typeface="Times New Roman" panose="02020603050405020304" pitchFamily="18" charset="0"/>
                <a:cs typeface="Arial" panose="020B0604020202020204" pitchFamily="34" charset="0"/>
              </a:rPr>
              <a:t>sóc</a:t>
            </a:r>
            <a:r>
              <a:rPr lang="en-US" sz="1400" dirty="0">
                <a:latin typeface="Arial" panose="020B0604020202020204" pitchFamily="34" charset="0"/>
                <a:ea typeface="Times New Roman" panose="02020603050405020304" pitchFamily="18" charset="0"/>
                <a:cs typeface="Arial" panose="020B0604020202020204" pitchFamily="34" charset="0"/>
              </a:rPr>
              <a:t> </a:t>
            </a:r>
            <a:r>
              <a:rPr lang="en-US" sz="1400" dirty="0" err="1">
                <a:latin typeface="Arial" panose="020B0604020202020204" pitchFamily="34" charset="0"/>
                <a:ea typeface="Times New Roman" panose="02020603050405020304" pitchFamily="18" charset="0"/>
                <a:cs typeface="Arial" panose="020B0604020202020204" pitchFamily="34" charset="0"/>
              </a:rPr>
              <a:t>sức</a:t>
            </a:r>
            <a:r>
              <a:rPr lang="en-US" sz="1400" dirty="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khỏe</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trong</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suốt</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quá</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trình</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điều</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trị</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lvl="1" algn="just">
              <a:lnSpc>
                <a:spcPct val="170000"/>
              </a:lnSpc>
            </a:pPr>
            <a:r>
              <a:rPr lang="en-US" sz="1400" b="1" i="1" dirty="0" err="1">
                <a:effectLst/>
                <a:latin typeface="Arial" panose="020B0604020202020204" pitchFamily="34" charset="0"/>
                <a:ea typeface="Times New Roman" panose="02020603050405020304" pitchFamily="18" charset="0"/>
                <a:cs typeface="Arial" panose="020B0604020202020204" pitchFamily="34" charset="0"/>
              </a:rPr>
              <a:t>Kết</a:t>
            </a:r>
            <a:r>
              <a:rPr lang="en-US" sz="1400" b="1" i="1" dirty="0">
                <a:effectLst/>
                <a:latin typeface="Arial" panose="020B0604020202020204" pitchFamily="34" charset="0"/>
                <a:ea typeface="Times New Roman" panose="02020603050405020304" pitchFamily="18" charset="0"/>
                <a:cs typeface="Arial" panose="020B0604020202020204" pitchFamily="34" charset="0"/>
              </a:rPr>
              <a:t> </a:t>
            </a:r>
            <a:r>
              <a:rPr lang="en-US" sz="1400" b="1" i="1" dirty="0" err="1" smtClean="0">
                <a:effectLst/>
                <a:latin typeface="Arial" panose="020B0604020202020204" pitchFamily="34" charset="0"/>
                <a:ea typeface="Times New Roman" panose="02020603050405020304" pitchFamily="18" charset="0"/>
                <a:cs typeface="Arial" panose="020B0604020202020204" pitchFamily="34" charset="0"/>
              </a:rPr>
              <a:t>quả</a:t>
            </a:r>
            <a:r>
              <a:rPr lang="en-US" sz="1400" b="1" i="1"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tác</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động</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chăm</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sóc</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 PHCN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đối</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với</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tình</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trạng</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sức</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khỏe</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a:effectLst/>
                <a:latin typeface="Arial" panose="020B0604020202020204" pitchFamily="34" charset="0"/>
                <a:ea typeface="Times New Roman" panose="02020603050405020304" pitchFamily="18" charset="0"/>
                <a:cs typeface="Arial" panose="020B0604020202020204" pitchFamily="34" charset="0"/>
              </a:rPr>
              <a:t>bệnh</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r>
              <a:rPr lang="en-US" sz="1400" dirty="0" err="1" smtClean="0">
                <a:effectLst/>
                <a:latin typeface="Arial" panose="020B0604020202020204" pitchFamily="34" charset="0"/>
                <a:ea typeface="Times New Roman" panose="02020603050405020304" pitchFamily="18" charset="0"/>
                <a:cs typeface="Arial" panose="020B0604020202020204" pitchFamily="34" charset="0"/>
              </a:rPr>
              <a:t>nhân</a:t>
            </a:r>
            <a:r>
              <a:rPr lang="en-US" sz="1400" dirty="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sau</a:t>
            </a:r>
            <a:r>
              <a:rPr lang="en-US" sz="1400" dirty="0" smtClean="0">
                <a:latin typeface="Arial" panose="020B0604020202020204" pitchFamily="34" charset="0"/>
                <a:ea typeface="Times New Roman" panose="02020603050405020304" pitchFamily="18" charset="0"/>
                <a:cs typeface="Arial" panose="020B0604020202020204" pitchFamily="34" charset="0"/>
              </a:rPr>
              <a:t> </a:t>
            </a:r>
            <a:r>
              <a:rPr lang="en-US" sz="1400" dirty="0" err="1" smtClean="0">
                <a:latin typeface="Arial" panose="020B0604020202020204" pitchFamily="34" charset="0"/>
                <a:ea typeface="Times New Roman" panose="02020603050405020304" pitchFamily="18" charset="0"/>
                <a:cs typeface="Arial" panose="020B0604020202020204" pitchFamily="34" charset="0"/>
              </a:rPr>
              <a:t>mắc</a:t>
            </a:r>
            <a:r>
              <a:rPr lang="en-US" sz="1400" dirty="0" smtClean="0">
                <a:latin typeface="Arial" panose="020B0604020202020204" pitchFamily="34" charset="0"/>
                <a:ea typeface="Times New Roman" panose="02020603050405020304" pitchFamily="18" charset="0"/>
                <a:cs typeface="Arial" panose="020B0604020202020204" pitchFamily="34" charset="0"/>
              </a:rPr>
              <a:t> COVID 19</a:t>
            </a:r>
            <a:r>
              <a:rPr lang="en-US" sz="1400" dirty="0" smtClean="0">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70000"/>
              </a:lnSpc>
            </a:pPr>
            <a:r>
              <a:rPr lang="en-US" sz="1800" dirty="0" err="1">
                <a:effectLst/>
                <a:latin typeface="Arial" panose="020B0604020202020204" pitchFamily="34" charset="0"/>
                <a:ea typeface="Times New Roman" panose="02020603050405020304" pitchFamily="18" charset="0"/>
                <a:cs typeface="Arial" panose="020B0604020202020204" pitchFamily="34" charset="0"/>
              </a:rPr>
              <a:t>Ứng</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dụng</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mô</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hình</a:t>
            </a:r>
            <a:r>
              <a:rPr lang="en-US" sz="1800" dirty="0">
                <a:effectLst/>
                <a:latin typeface="Arial" panose="020B0604020202020204" pitchFamily="34" charset="0"/>
                <a:ea typeface="Times New Roman" panose="02020603050405020304" pitchFamily="18" charset="0"/>
                <a:cs typeface="Arial" panose="020B0604020202020204" pitchFamily="34" charset="0"/>
              </a:rPr>
              <a:t> Donabedian</a:t>
            </a:r>
            <a:r>
              <a:rPr lang="en-US" sz="1800" baseline="300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vào</a:t>
            </a:r>
            <a:r>
              <a:rPr lang="en-US" sz="1800" dirty="0">
                <a:effectLst/>
                <a:latin typeface="Arial" panose="020B0604020202020204" pitchFamily="34" charset="0"/>
                <a:ea typeface="Times New Roman" panose="02020603050405020304" pitchFamily="18" charset="0"/>
                <a:cs typeface="Arial" panose="020B0604020202020204" pitchFamily="34" charset="0"/>
              </a:rPr>
              <a:t> PHCN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người</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bệnh</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sau</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a:effectLst/>
                <a:latin typeface="Arial" panose="020B0604020202020204" pitchFamily="34" charset="0"/>
                <a:ea typeface="Times New Roman" panose="02020603050405020304" pitchFamily="18" charset="0"/>
                <a:cs typeface="Arial" panose="020B0604020202020204" pitchFamily="34" charset="0"/>
              </a:rPr>
              <a:t>mắc</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COVID-19 -&gt;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cải</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thiện</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chất</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lượng</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điều</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800" dirty="0" err="1" smtClean="0">
                <a:effectLst/>
                <a:latin typeface="Arial" panose="020B0604020202020204" pitchFamily="34" charset="0"/>
                <a:ea typeface="Times New Roman" panose="02020603050405020304" pitchFamily="18" charset="0"/>
                <a:cs typeface="Arial" panose="020B0604020202020204" pitchFamily="34" charset="0"/>
              </a:rPr>
              <a:t>trị</a:t>
            </a:r>
            <a:r>
              <a:rPr lang="en-US" sz="1800" dirty="0" smtClean="0">
                <a:effectLst/>
                <a:latin typeface="Arial" panose="020B0604020202020204" pitchFamily="34" charset="0"/>
                <a:ea typeface="Times New Roman" panose="02020603050405020304" pitchFamily="18"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7858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EE97D9-DE8F-4DDC-8975-80576676C272}"/>
              </a:ext>
            </a:extLst>
          </p:cNvPr>
          <p:cNvSpPr>
            <a:spLocks noGrp="1"/>
          </p:cNvSpPr>
          <p:nvPr>
            <p:ph type="title"/>
          </p:nvPr>
        </p:nvSpPr>
        <p:spPr>
          <a:xfrm>
            <a:off x="381000" y="-19583"/>
            <a:ext cx="8229600" cy="857250"/>
          </a:xfrm>
        </p:spPr>
        <p:txBody>
          <a:bodyPr>
            <a:normAutofit/>
          </a:bodyPr>
          <a:lstStyle/>
          <a:p>
            <a:pPr algn="l"/>
            <a:r>
              <a:rPr lang="en-US"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Các</a:t>
            </a:r>
            <a:r>
              <a:rPr lang="en-US"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bước</a:t>
            </a:r>
            <a:r>
              <a:rPr lang="en-US"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lang="vi-VN"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phục</a:t>
            </a:r>
            <a:r>
              <a:rPr lang="vi-VN"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lang="vi-VN"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hồi</a:t>
            </a:r>
            <a:r>
              <a:rPr lang="vi-VN"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lang="vi-VN"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người</a:t>
            </a:r>
            <a:r>
              <a:rPr lang="vi-VN"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a:t>
            </a:r>
            <a:r>
              <a:rPr lang="vi-VN"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bệnh</a:t>
            </a:r>
            <a:r>
              <a:rPr lang="vi-VN"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sau </a:t>
            </a:r>
            <a:r>
              <a:rPr lang="vi-VN" sz="2400" dirty="0" err="1">
                <a:solidFill>
                  <a:srgbClr val="7030A0"/>
                </a:solidFill>
                <a:effectLst/>
                <a:latin typeface="Arial" panose="020B0604020202020204" pitchFamily="34" charset="0"/>
                <a:ea typeface="Times New Roman" panose="02020603050405020304" pitchFamily="18" charset="0"/>
                <a:cs typeface="Arial" panose="020B0604020202020204" pitchFamily="34" charset="0"/>
              </a:rPr>
              <a:t>mắc</a:t>
            </a:r>
            <a:r>
              <a:rPr lang="vi-VN" sz="2400" dirty="0">
                <a:solidFill>
                  <a:srgbClr val="7030A0"/>
                </a:solidFill>
                <a:effectLst/>
                <a:latin typeface="Arial" panose="020B0604020202020204" pitchFamily="34" charset="0"/>
                <a:ea typeface="Times New Roman" panose="02020603050405020304" pitchFamily="18" charset="0"/>
                <a:cs typeface="Arial" panose="020B0604020202020204" pitchFamily="34" charset="0"/>
              </a:rPr>
              <a:t> COVID-19</a:t>
            </a:r>
            <a:endParaRPr lang="en-US" sz="2400" dirty="0">
              <a:solidFill>
                <a:srgbClr val="7030A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3B6F5249-B5D7-4B1A-A5C2-C5B4DDB285D9}"/>
              </a:ext>
            </a:extLst>
          </p:cNvPr>
          <p:cNvSpPr>
            <a:spLocks noGrp="1"/>
          </p:cNvSpPr>
          <p:nvPr>
            <p:ph idx="1"/>
          </p:nvPr>
        </p:nvSpPr>
        <p:spPr>
          <a:xfrm>
            <a:off x="457200" y="1047750"/>
            <a:ext cx="8229600" cy="3394472"/>
          </a:xfrm>
        </p:spPr>
        <p:txBody>
          <a:bodyPr>
            <a:noAutofit/>
          </a:bodyPr>
          <a:lstStyle/>
          <a:p>
            <a:pPr marL="0" marR="0" indent="0" algn="just">
              <a:lnSpc>
                <a:spcPct val="150000"/>
              </a:lnSpc>
              <a:spcBef>
                <a:spcPts val="600"/>
              </a:spcBef>
              <a:spcAft>
                <a:spcPts val="600"/>
              </a:spcAft>
              <a:buNone/>
            </a:pP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vi-VN" sz="1200" b="1" dirty="0" smtClean="0">
                <a:effectLst/>
                <a:latin typeface="Arial" panose="020B0604020202020204" pitchFamily="34" charset="0"/>
                <a:ea typeface="Times New Roman" panose="02020603050405020304" pitchFamily="18" charset="0"/>
                <a:cs typeface="Arial" panose="020B0604020202020204" pitchFamily="34" charset="0"/>
              </a:rPr>
              <a:t>Đầu </a:t>
            </a:r>
            <a:r>
              <a:rPr lang="vi-VN" sz="1200" b="1" dirty="0">
                <a:effectLst/>
                <a:latin typeface="Arial" panose="020B0604020202020204" pitchFamily="34" charset="0"/>
                <a:ea typeface="Times New Roman" panose="02020603050405020304" pitchFamily="18" charset="0"/>
                <a:cs typeface="Arial" panose="020B0604020202020204" pitchFamily="34" charset="0"/>
              </a:rPr>
              <a:t>tiên</a:t>
            </a:r>
            <a:r>
              <a:rPr lang="vi-VN" sz="1200" dirty="0">
                <a:effectLst/>
                <a:latin typeface="Arial" panose="020B0604020202020204" pitchFamily="34" charset="0"/>
                <a:ea typeface="Times New Roman" panose="02020603050405020304" pitchFamily="18" charset="0"/>
                <a:cs typeface="Arial" panose="020B0604020202020204" pitchFamily="34" charset="0"/>
              </a:rPr>
              <a:t>, tóm tắt biểu hiện của bệnh nhân, bao gồm các bệnh đi kèm, các biến chứng do nằm lâu trong đơn vị chăm sóc tích cực (ICU) có hay không đặt nội khí quản, và tác động của vi rút lên nhiều hệ thống cơ thể như tim mạch, thần kinh, cơ xương khớp, nhận thức và sức khỏe tâm thần. </a:t>
            </a:r>
            <a:endParaRPr lang="en-US" sz="1200" dirty="0">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50000"/>
              </a:lnSpc>
              <a:spcBef>
                <a:spcPts val="600"/>
              </a:spcBef>
              <a:spcAft>
                <a:spcPts val="600"/>
              </a:spcAft>
              <a:buNone/>
            </a:pP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b="1" dirty="0" err="1">
                <a:effectLst/>
                <a:latin typeface="Arial" panose="020B0604020202020204" pitchFamily="34" charset="0"/>
                <a:ea typeface="Times New Roman" panose="02020603050405020304" pitchFamily="18" charset="0"/>
                <a:cs typeface="Arial" panose="020B0604020202020204" pitchFamily="34" charset="0"/>
              </a:rPr>
              <a:t>Thứ</a:t>
            </a:r>
            <a:r>
              <a:rPr lang="vi-VN" sz="1200" b="1" dirty="0">
                <a:effectLst/>
                <a:latin typeface="Arial" panose="020B0604020202020204" pitchFamily="34" charset="0"/>
                <a:ea typeface="Times New Roman" panose="02020603050405020304" pitchFamily="18" charset="0"/>
                <a:cs typeface="Arial" panose="020B0604020202020204" pitchFamily="34" charset="0"/>
              </a:rPr>
              <a:t> hai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thiết</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lập</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các</a:t>
            </a:r>
            <a:r>
              <a:rPr lang="vi-VN" sz="1200" dirty="0">
                <a:effectLst/>
                <a:latin typeface="Arial" panose="020B0604020202020204" pitchFamily="34" charset="0"/>
                <a:ea typeface="Times New Roman" panose="02020603050405020304" pitchFamily="18" charset="0"/>
                <a:cs typeface="Arial" panose="020B0604020202020204" pitchFamily="34" charset="0"/>
              </a:rPr>
              <a:t> đơn </a:t>
            </a:r>
            <a:r>
              <a:rPr lang="vi-VN" sz="1200" dirty="0" err="1">
                <a:effectLst/>
                <a:latin typeface="Arial" panose="020B0604020202020204" pitchFamily="34" charset="0"/>
                <a:ea typeface="Times New Roman" panose="02020603050405020304" pitchFamily="18" charset="0"/>
                <a:cs typeface="Arial" panose="020B0604020202020204" pitchFamily="34" charset="0"/>
              </a:rPr>
              <a:t>vị</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phục</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hồi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chức</a:t>
            </a:r>
            <a:r>
              <a:rPr lang="vi-VN" sz="1200" dirty="0">
                <a:effectLst/>
                <a:latin typeface="Arial" panose="020B0604020202020204" pitchFamily="34" charset="0"/>
                <a:ea typeface="Times New Roman" panose="02020603050405020304" pitchFamily="18" charset="0"/>
                <a:cs typeface="Arial" panose="020B0604020202020204" pitchFamily="34" charset="0"/>
              </a:rPr>
              <a:t> năng </a:t>
            </a:r>
            <a:r>
              <a:rPr lang="vi-VN" sz="1200" dirty="0" err="1">
                <a:effectLst/>
                <a:latin typeface="Arial" panose="020B0604020202020204" pitchFamily="34" charset="0"/>
                <a:ea typeface="Times New Roman" panose="02020603050405020304" pitchFamily="18" charset="0"/>
                <a:cs typeface="Arial" panose="020B0604020202020204" pitchFamily="34" charset="0"/>
              </a:rPr>
              <a:t>nội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trú</a:t>
            </a:r>
            <a:r>
              <a:rPr lang="vi-VN" sz="1200" dirty="0">
                <a:effectLst/>
                <a:latin typeface="Arial" panose="020B0604020202020204" pitchFamily="34" charset="0"/>
                <a:ea typeface="Times New Roman" panose="02020603050405020304" pitchFamily="18" charset="0"/>
                <a:cs typeface="Arial" panose="020B0604020202020204" pitchFamily="34" charset="0"/>
              </a:rPr>
              <a:t> cho </a:t>
            </a:r>
            <a:r>
              <a:rPr lang="vi-VN" sz="1200" dirty="0" err="1">
                <a:effectLst/>
                <a:latin typeface="Arial" panose="020B0604020202020204" pitchFamily="34" charset="0"/>
                <a:ea typeface="Times New Roman" panose="02020603050405020304" pitchFamily="18" charset="0"/>
                <a:cs typeface="Arial" panose="020B0604020202020204" pitchFamily="34" charset="0"/>
              </a:rPr>
              <a:t>những</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người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sống</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sót</a:t>
            </a:r>
            <a:r>
              <a:rPr lang="vi-VN" sz="1200" dirty="0">
                <a:effectLst/>
                <a:latin typeface="Arial" panose="020B0604020202020204" pitchFamily="34" charset="0"/>
                <a:ea typeface="Times New Roman" panose="02020603050405020304" pitchFamily="18" charset="0"/>
                <a:cs typeface="Arial" panose="020B0604020202020204" pitchFamily="34" charset="0"/>
              </a:rPr>
              <a:t> sau </a:t>
            </a:r>
            <a:r>
              <a:rPr lang="vi-VN" sz="1200" dirty="0" err="1">
                <a:effectLst/>
                <a:latin typeface="Arial" panose="020B0604020202020204" pitchFamily="34" charset="0"/>
                <a:ea typeface="Times New Roman" panose="02020603050405020304" pitchFamily="18" charset="0"/>
                <a:cs typeface="Arial" panose="020B0604020202020204" pitchFamily="34" charset="0"/>
              </a:rPr>
              <a:t>mắc</a:t>
            </a:r>
            <a:r>
              <a:rPr lang="vi-VN" sz="1200" dirty="0">
                <a:effectLst/>
                <a:latin typeface="Arial" panose="020B0604020202020204" pitchFamily="34" charset="0"/>
                <a:ea typeface="Times New Roman" panose="02020603050405020304" pitchFamily="18" charset="0"/>
                <a:cs typeface="Arial" panose="020B0604020202020204" pitchFamily="34" charset="0"/>
              </a:rPr>
              <a:t> COVID-19, </a:t>
            </a:r>
            <a:r>
              <a:rPr lang="vi-VN" sz="1200" dirty="0" err="1">
                <a:effectLst/>
                <a:latin typeface="Arial" panose="020B0604020202020204" pitchFamily="34" charset="0"/>
                <a:ea typeface="Times New Roman" panose="02020603050405020304" pitchFamily="18" charset="0"/>
                <a:cs typeface="Arial" panose="020B0604020202020204" pitchFamily="34" charset="0"/>
              </a:rPr>
              <a:t>các</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vấn</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đề</a:t>
            </a:r>
            <a:r>
              <a:rPr lang="vi-VN" sz="1200" dirty="0">
                <a:effectLst/>
                <a:latin typeface="Arial" panose="020B0604020202020204" pitchFamily="34" charset="0"/>
                <a:ea typeface="Times New Roman" panose="02020603050405020304" pitchFamily="18" charset="0"/>
                <a:cs typeface="Arial" panose="020B0604020202020204" pitchFamily="34" charset="0"/>
              </a:rPr>
              <a:t> nhân </a:t>
            </a:r>
            <a:r>
              <a:rPr lang="vi-VN" sz="1200" dirty="0" err="1">
                <a:effectLst/>
                <a:latin typeface="Arial" panose="020B0604020202020204" pitchFamily="34" charset="0"/>
                <a:ea typeface="Times New Roman" panose="02020603050405020304" pitchFamily="18" charset="0"/>
                <a:cs typeface="Arial" panose="020B0604020202020204" pitchFamily="34" charset="0"/>
              </a:rPr>
              <a:t>sự</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và</a:t>
            </a:r>
            <a:r>
              <a:rPr lang="vi-VN" sz="1200" dirty="0">
                <a:effectLst/>
                <a:latin typeface="Arial" panose="020B0604020202020204" pitchFamily="34" charset="0"/>
                <a:ea typeface="Times New Roman" panose="02020603050405020304" pitchFamily="18" charset="0"/>
                <a:cs typeface="Arial" panose="020B0604020202020204" pitchFamily="34" charset="0"/>
              </a:rPr>
              <a:t> cân </a:t>
            </a:r>
            <a:r>
              <a:rPr lang="vi-VN" sz="1200" dirty="0" err="1">
                <a:effectLst/>
                <a:latin typeface="Arial" panose="020B0604020202020204" pitchFamily="34" charset="0"/>
                <a:ea typeface="Times New Roman" panose="02020603050405020304" pitchFamily="18" charset="0"/>
                <a:cs typeface="Arial" panose="020B0604020202020204" pitchFamily="34" charset="0"/>
              </a:rPr>
              <a:t>nhắc</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đối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với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việc</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phục</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hồi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chức</a:t>
            </a:r>
            <a:r>
              <a:rPr lang="vi-VN" sz="1200" dirty="0">
                <a:effectLst/>
                <a:latin typeface="Arial" panose="020B0604020202020204" pitchFamily="34" charset="0"/>
                <a:ea typeface="Times New Roman" panose="02020603050405020304" pitchFamily="18" charset="0"/>
                <a:cs typeface="Arial" panose="020B0604020202020204" pitchFamily="34" charset="0"/>
              </a:rPr>
              <a:t> năng </a:t>
            </a:r>
            <a:r>
              <a:rPr lang="vi-VN" sz="1200" dirty="0" err="1">
                <a:effectLst/>
                <a:latin typeface="Arial" panose="020B0604020202020204" pitchFamily="34" charset="0"/>
                <a:ea typeface="Times New Roman" panose="02020603050405020304" pitchFamily="18" charset="0"/>
                <a:cs typeface="Arial" panose="020B0604020202020204" pitchFamily="34" charset="0"/>
              </a:rPr>
              <a:t>ngoại</a:t>
            </a:r>
            <a:r>
              <a:rPr lang="vi-VN" sz="1200" dirty="0">
                <a:effectLst/>
                <a:latin typeface="Arial" panose="020B0604020202020204" pitchFamily="34" charset="0"/>
                <a:ea typeface="Times New Roman" panose="02020603050405020304" pitchFamily="18" charset="0"/>
                <a:cs typeface="Arial" panose="020B0604020202020204" pitchFamily="34" charset="0"/>
              </a:rPr>
              <a:t> </a:t>
            </a:r>
            <a:r>
              <a:rPr lang="vi-VN" sz="1200" dirty="0" err="1">
                <a:effectLst/>
                <a:latin typeface="Arial" panose="020B0604020202020204" pitchFamily="34" charset="0"/>
                <a:ea typeface="Times New Roman" panose="02020603050405020304" pitchFamily="18" charset="0"/>
                <a:cs typeface="Arial" panose="020B0604020202020204" pitchFamily="34" charset="0"/>
              </a:rPr>
              <a:t>trú</a:t>
            </a:r>
            <a:r>
              <a:rPr lang="vi-VN" sz="1200" dirty="0">
                <a:effectLst/>
                <a:latin typeface="Arial" panose="020B0604020202020204" pitchFamily="34" charset="0"/>
                <a:ea typeface="Times New Roman" panose="02020603050405020304" pitchFamily="18" charset="0"/>
                <a:cs typeface="Arial" panose="020B0604020202020204" pitchFamily="34" charset="0"/>
              </a:rPr>
              <a:t>.</a:t>
            </a:r>
            <a:endParaRPr lang="en-US" sz="1200" dirty="0">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50000"/>
              </a:lnSpc>
              <a:spcBef>
                <a:spcPts val="600"/>
              </a:spcBef>
              <a:spcAft>
                <a:spcPts val="600"/>
              </a:spcAft>
              <a:buNone/>
            </a:pPr>
            <a:r>
              <a:rPr lang="vi-VN" sz="1200" dirty="0" smtClean="0">
                <a:effectLst/>
                <a:latin typeface="Arial" panose="020B0604020202020204" pitchFamily="34" charset="0"/>
                <a:ea typeface="Times New Roman" panose="02020603050405020304" pitchFamily="18" charset="0"/>
                <a:cs typeface="Arial" panose="020B0604020202020204" pitchFamily="34" charset="0"/>
              </a:rPr>
              <a:t>- </a:t>
            </a:r>
            <a:r>
              <a:rPr lang="vi-VN" sz="1200" b="1" dirty="0" smtClean="0">
                <a:effectLst/>
                <a:latin typeface="Arial" panose="020B0604020202020204" pitchFamily="34" charset="0"/>
                <a:ea typeface="Times New Roman" panose="02020603050405020304" pitchFamily="18" charset="0"/>
                <a:cs typeface="Arial" panose="020B0604020202020204" pitchFamily="34" charset="0"/>
              </a:rPr>
              <a:t>Thứ </a:t>
            </a:r>
            <a:r>
              <a:rPr lang="vi-VN" sz="1200" b="1" dirty="0">
                <a:effectLst/>
                <a:latin typeface="Arial" panose="020B0604020202020204" pitchFamily="34" charset="0"/>
                <a:ea typeface="Times New Roman" panose="02020603050405020304" pitchFamily="18" charset="0"/>
                <a:cs typeface="Arial" panose="020B0604020202020204" pitchFamily="34" charset="0"/>
              </a:rPr>
              <a:t>ba</a:t>
            </a:r>
            <a:r>
              <a:rPr lang="vi-VN" sz="1200" dirty="0">
                <a:effectLst/>
                <a:latin typeface="Arial" panose="020B0604020202020204" pitchFamily="34" charset="0"/>
                <a:ea typeface="Times New Roman" panose="02020603050405020304" pitchFamily="18" charset="0"/>
                <a:cs typeface="Arial" panose="020B0604020202020204" pitchFamily="34" charset="0"/>
              </a:rPr>
              <a:t>, các hướng dẫn quy trình phục hồi chức năng (vật lý trị liệu,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vận </a:t>
            </a:r>
            <a:r>
              <a:rPr lang="vi-VN" sz="1200" dirty="0">
                <a:effectLst/>
                <a:latin typeface="Arial" panose="020B0604020202020204" pitchFamily="34" charset="0"/>
                <a:ea typeface="Times New Roman" panose="02020603050405020304" pitchFamily="18" charset="0"/>
                <a:cs typeface="Arial" panose="020B0604020202020204" pitchFamily="34" charset="0"/>
              </a:rPr>
              <a:t>động trị liệu, hoạt động trị liệu và ngôn ngữ trị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liệu</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tâm</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lý</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trj</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liệu</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ST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và</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dinh</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dưỡng</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 </a:t>
            </a:r>
            <a:r>
              <a:rPr lang="vi-VN" sz="1200" dirty="0">
                <a:effectLst/>
                <a:latin typeface="Arial" panose="020B0604020202020204" pitchFamily="34" charset="0"/>
                <a:ea typeface="Times New Roman" panose="02020603050405020304" pitchFamily="18" charset="0"/>
                <a:cs typeface="Arial" panose="020B0604020202020204" pitchFamily="34" charset="0"/>
              </a:rPr>
              <a:t>cho người sau mắc COVID-19 </a:t>
            </a:r>
            <a:endParaRPr lang="en-US" sz="1200" dirty="0" smtClean="0">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a:lnSpc>
                <a:spcPct val="150000"/>
              </a:lnSpc>
              <a:spcBef>
                <a:spcPts val="600"/>
              </a:spcBef>
              <a:spcAft>
                <a:spcPts val="600"/>
              </a:spcAft>
              <a:buNone/>
            </a:pPr>
            <a:r>
              <a:rPr lang="vi-VN" sz="1200" dirty="0" smtClean="0">
                <a:effectLst/>
                <a:latin typeface="Arial" panose="020B0604020202020204" pitchFamily="34" charset="0"/>
                <a:ea typeface="Times New Roman" panose="02020603050405020304" pitchFamily="18" charset="0"/>
                <a:cs typeface="Arial" panose="020B0604020202020204" pitchFamily="34" charset="0"/>
              </a:rPr>
              <a:t>Việc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lượng</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 </a:t>
            </a:r>
            <a:r>
              <a:rPr lang="vi-VN" sz="1200" dirty="0">
                <a:effectLst/>
                <a:latin typeface="Arial" panose="020B0604020202020204" pitchFamily="34" charset="0"/>
                <a:ea typeface="Times New Roman" panose="02020603050405020304" pitchFamily="18" charset="0"/>
                <a:cs typeface="Arial" panose="020B0604020202020204" pitchFamily="34" charset="0"/>
              </a:rPr>
              <a:t>giá kỹ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và </a:t>
            </a:r>
            <a:r>
              <a:rPr lang="vi-VN" sz="1200" dirty="0">
                <a:effectLst/>
                <a:latin typeface="Arial" panose="020B0604020202020204" pitchFamily="34" charset="0"/>
                <a:ea typeface="Times New Roman" panose="02020603050405020304" pitchFamily="18" charset="0"/>
                <a:cs typeface="Arial" panose="020B0604020202020204" pitchFamily="34" charset="0"/>
              </a:rPr>
              <a:t>lập kế hoạch điều trị được cá nhân hóa, tập trung vào chức năng, tình trạng khuyết tật và khả năng trở lại tham gia hoạt động xã hội sẽ giúp mỗi bệnh nhân tối đa hóa chức năng và chất lượng cuộc sống của họ. </a:t>
            </a:r>
            <a:endParaRPr lang="en-US" sz="1200" dirty="0" smtClean="0">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a:lnSpc>
                <a:spcPct val="150000"/>
              </a:lnSpc>
              <a:spcBef>
                <a:spcPts val="600"/>
              </a:spcBef>
              <a:spcAft>
                <a:spcPts val="600"/>
              </a:spcAft>
              <a:buNone/>
            </a:pPr>
            <a:r>
              <a:rPr lang="vi-VN" sz="1200" dirty="0" smtClean="0">
                <a:effectLst/>
                <a:latin typeface="Arial" panose="020B0604020202020204" pitchFamily="34" charset="0"/>
                <a:ea typeface="Times New Roman" panose="02020603050405020304" pitchFamily="18" charset="0"/>
                <a:cs typeface="Arial" panose="020B0604020202020204" pitchFamily="34" charset="0"/>
              </a:rPr>
              <a:t>Xem </a:t>
            </a:r>
            <a:r>
              <a:rPr lang="vi-VN" sz="1200" dirty="0">
                <a:effectLst/>
                <a:latin typeface="Arial" panose="020B0604020202020204" pitchFamily="34" charset="0"/>
                <a:ea typeface="Times New Roman" panose="02020603050405020304" pitchFamily="18" charset="0"/>
                <a:cs typeface="Arial" panose="020B0604020202020204" pitchFamily="34" charset="0"/>
              </a:rPr>
              <a:t>xét đầy đủ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yếu</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en-US" sz="1200" dirty="0" err="1" smtClean="0">
                <a:effectLst/>
                <a:latin typeface="Arial" panose="020B0604020202020204" pitchFamily="34" charset="0"/>
                <a:ea typeface="Times New Roman" panose="02020603050405020304" pitchFamily="18" charset="0"/>
                <a:cs typeface="Arial" panose="020B0604020202020204" pitchFamily="34" charset="0"/>
              </a:rPr>
              <a:t>tố</a:t>
            </a:r>
            <a:r>
              <a:rPr lang="en-US" sz="1200" dirty="0" smtClean="0">
                <a:effectLst/>
                <a:latin typeface="Arial" panose="020B0604020202020204" pitchFamily="34" charset="0"/>
                <a:ea typeface="Times New Roman" panose="02020603050405020304" pitchFamily="18" charset="0"/>
                <a:cs typeface="Arial" panose="020B0604020202020204" pitchFamily="34" charset="0"/>
              </a:rPr>
              <a:t>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môi </a:t>
            </a:r>
            <a:r>
              <a:rPr lang="vi-VN" sz="1200" dirty="0">
                <a:effectLst/>
                <a:latin typeface="Arial" panose="020B0604020202020204" pitchFamily="34" charset="0"/>
                <a:ea typeface="Times New Roman" panose="02020603050405020304" pitchFamily="18" charset="0"/>
                <a:cs typeface="Arial" panose="020B0604020202020204" pitchFamily="34" charset="0"/>
              </a:rPr>
              <a:t>trường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sẽ </a:t>
            </a:r>
            <a:r>
              <a:rPr lang="vi-VN" sz="1200" dirty="0">
                <a:effectLst/>
                <a:latin typeface="Arial" panose="020B0604020202020204" pitchFamily="34" charset="0"/>
                <a:ea typeface="Times New Roman" panose="02020603050405020304" pitchFamily="18" charset="0"/>
                <a:cs typeface="Arial" panose="020B0604020202020204" pitchFamily="34" charset="0"/>
              </a:rPr>
              <a:t>đảm bảo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tất </a:t>
            </a:r>
            <a:r>
              <a:rPr lang="vi-VN" sz="1200" dirty="0">
                <a:effectLst/>
                <a:latin typeface="Arial" panose="020B0604020202020204" pitchFamily="34" charset="0"/>
                <a:ea typeface="Times New Roman" panose="02020603050405020304" pitchFamily="18" charset="0"/>
                <a:cs typeface="Arial" panose="020B0604020202020204" pitchFamily="34" charset="0"/>
              </a:rPr>
              <a:t>cả </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bệnh </a:t>
            </a:r>
            <a:r>
              <a:rPr lang="vi-VN" sz="1200" dirty="0">
                <a:effectLst/>
                <a:latin typeface="Arial" panose="020B0604020202020204" pitchFamily="34" charset="0"/>
                <a:ea typeface="Times New Roman" panose="02020603050405020304" pitchFamily="18" charset="0"/>
                <a:cs typeface="Arial" panose="020B0604020202020204" pitchFamily="34" charset="0"/>
              </a:rPr>
              <a:t>nhân được phục hồi toàn diện và tối đa nhất có thể</a:t>
            </a:r>
            <a:r>
              <a:rPr lang="vi-VN" sz="1200" dirty="0" smtClean="0">
                <a:effectLst/>
                <a:latin typeface="Arial" panose="020B0604020202020204" pitchFamily="34" charset="0"/>
                <a:ea typeface="Times New Roman" panose="02020603050405020304" pitchFamily="18" charset="0"/>
                <a:cs typeface="Arial" panose="020B0604020202020204" pitchFamily="34" charset="0"/>
              </a:rPr>
              <a:t>.</a:t>
            </a:r>
            <a:endParaRPr lang="en-US" sz="1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614523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392032-71DF-41FE-8A1B-A84EFB7CF56A}"/>
              </a:ext>
            </a:extLst>
          </p:cNvPr>
          <p:cNvSpPr>
            <a:spLocks noGrp="1"/>
          </p:cNvSpPr>
          <p:nvPr>
            <p:ph type="title"/>
          </p:nvPr>
        </p:nvSpPr>
        <p:spPr>
          <a:xfrm>
            <a:off x="228600" y="0"/>
            <a:ext cx="8534400" cy="549274"/>
          </a:xfrm>
        </p:spPr>
        <p:txBody>
          <a:bodyPr>
            <a:noAutofit/>
          </a:bodyPr>
          <a:lstStyle/>
          <a:p>
            <a:pPr lvl="1" algn="l" rtl="0">
              <a:spcBef>
                <a:spcPct val="0"/>
              </a:spcBef>
            </a:pPr>
            <a:r>
              <a:rPr lang="vi-VN" sz="1400" b="1" dirty="0">
                <a:solidFill>
                  <a:srgbClr val="7030A0"/>
                </a:solidFill>
                <a:effectLst/>
                <a:latin typeface="Arial" pitchFamily="34" charset="0"/>
                <a:ea typeface="Times New Roman" panose="02020603050405020304" pitchFamily="18" charset="0"/>
                <a:cs typeface="Arial" pitchFamily="34" charset="0"/>
              </a:rPr>
              <a:t>Các </a:t>
            </a:r>
            <a:r>
              <a:rPr lang="vi-VN" sz="1400" b="1" dirty="0" smtClean="0">
                <a:solidFill>
                  <a:srgbClr val="7030A0"/>
                </a:solidFill>
                <a:effectLst/>
                <a:latin typeface="Arial" pitchFamily="34" charset="0"/>
                <a:ea typeface="Times New Roman" panose="02020603050405020304" pitchFamily="18" charset="0"/>
                <a:cs typeface="Arial" pitchFamily="34" charset="0"/>
              </a:rPr>
              <a:t>cộng </a:t>
            </a:r>
            <a:r>
              <a:rPr lang="vi-VN" sz="1400" b="1" dirty="0">
                <a:solidFill>
                  <a:srgbClr val="7030A0"/>
                </a:solidFill>
                <a:effectLst/>
                <a:latin typeface="Arial" pitchFamily="34" charset="0"/>
                <a:ea typeface="Times New Roman" panose="02020603050405020304" pitchFamily="18" charset="0"/>
                <a:cs typeface="Arial" pitchFamily="34" charset="0"/>
              </a:rPr>
              <a:t>cụ đánh giá về cấu trúc và chức năng của cơ </a:t>
            </a:r>
            <a:r>
              <a:rPr lang="vi-VN" sz="1400" b="1" dirty="0" smtClean="0">
                <a:solidFill>
                  <a:srgbClr val="7030A0"/>
                </a:solidFill>
                <a:effectLst/>
                <a:latin typeface="Arial" pitchFamily="34" charset="0"/>
                <a:ea typeface="Times New Roman" panose="02020603050405020304" pitchFamily="18" charset="0"/>
                <a:cs typeface="Arial" pitchFamily="34" charset="0"/>
              </a:rPr>
              <a:t>thể</a:t>
            </a:r>
            <a:r>
              <a:rPr lang="en-US" sz="1400" b="1" dirty="0" smtClean="0">
                <a:solidFill>
                  <a:srgbClr val="7030A0"/>
                </a:solidFill>
                <a:effectLst/>
                <a:latin typeface="Arial" pitchFamily="34" charset="0"/>
                <a:ea typeface="Times New Roman" panose="02020603050405020304" pitchFamily="18" charset="0"/>
                <a:cs typeface="Arial" pitchFamily="34" charset="0"/>
              </a:rPr>
              <a:t> </a:t>
            </a:r>
            <a:r>
              <a:rPr lang="vi-VN" sz="1400" b="1" dirty="0" smtClean="0">
                <a:solidFill>
                  <a:srgbClr val="7030A0"/>
                </a:solidFill>
                <a:effectLst/>
                <a:latin typeface="Arial" pitchFamily="34" charset="0"/>
                <a:ea typeface="Times New Roman" panose="02020603050405020304" pitchFamily="18" charset="0"/>
                <a:cs typeface="Arial" pitchFamily="34" charset="0"/>
              </a:rPr>
              <a:t>sử dụng trong các lĩnh vực </a:t>
            </a:r>
            <a:r>
              <a:rPr lang="en-US" sz="1400" b="1" dirty="0" smtClean="0">
                <a:solidFill>
                  <a:srgbClr val="7030A0"/>
                </a:solidFill>
                <a:effectLst/>
                <a:latin typeface="Arial" pitchFamily="34" charset="0"/>
                <a:ea typeface="Times New Roman" panose="02020603050405020304" pitchFamily="18" charset="0"/>
                <a:cs typeface="Arial" pitchFamily="34" charset="0"/>
              </a:rPr>
              <a:t>PHCN</a:t>
            </a:r>
            <a:r>
              <a:rPr lang="vi-VN" sz="1400" b="1" dirty="0" smtClean="0">
                <a:solidFill>
                  <a:srgbClr val="7030A0"/>
                </a:solidFill>
                <a:effectLst/>
                <a:latin typeface="Arial" pitchFamily="34" charset="0"/>
                <a:ea typeface="Times New Roman" panose="02020603050405020304" pitchFamily="18" charset="0"/>
                <a:cs typeface="Arial" pitchFamily="34" charset="0"/>
              </a:rPr>
              <a:t> </a:t>
            </a:r>
            <a:endParaRPr lang="en-US" sz="1400" b="1" dirty="0">
              <a:solidFill>
                <a:srgbClr val="7030A0"/>
              </a:solidFill>
              <a:latin typeface="Arial" pitchFamily="34" charset="0"/>
              <a:cs typeface="Arial" pitchFamily="34" charset="0"/>
            </a:endParaRPr>
          </a:p>
        </p:txBody>
      </p:sp>
      <p:graphicFrame>
        <p:nvGraphicFramePr>
          <p:cNvPr id="4" name="Content Placeholder 3">
            <a:extLst>
              <a:ext uri="{FF2B5EF4-FFF2-40B4-BE49-F238E27FC236}">
                <a16:creationId xmlns="" xmlns:a16="http://schemas.microsoft.com/office/drawing/2014/main" id="{58A5600C-C97F-4BB2-91A5-0A993A61D814}"/>
              </a:ext>
            </a:extLst>
          </p:cNvPr>
          <p:cNvGraphicFramePr>
            <a:graphicFrameLocks noGrp="1"/>
          </p:cNvGraphicFramePr>
          <p:nvPr>
            <p:ph idx="1"/>
            <p:extLst>
              <p:ext uri="{D42A27DB-BD31-4B8C-83A1-F6EECF244321}">
                <p14:modId xmlns:p14="http://schemas.microsoft.com/office/powerpoint/2010/main" val="1990479111"/>
              </p:ext>
            </p:extLst>
          </p:nvPr>
        </p:nvGraphicFramePr>
        <p:xfrm>
          <a:off x="609600" y="666750"/>
          <a:ext cx="7239000" cy="4298569"/>
        </p:xfrm>
        <a:graphic>
          <a:graphicData uri="http://schemas.openxmlformats.org/drawingml/2006/table">
            <a:tbl>
              <a:tblPr firstRow="1" firstCol="1" bandRow="1">
                <a:tableStyleId>{5C22544A-7EE6-4342-B048-85BDC9FD1C3A}</a:tableStyleId>
              </a:tblPr>
              <a:tblGrid>
                <a:gridCol w="2345972">
                  <a:extLst>
                    <a:ext uri="{9D8B030D-6E8A-4147-A177-3AD203B41FA5}">
                      <a16:colId xmlns="" xmlns:a16="http://schemas.microsoft.com/office/drawing/2014/main" val="2760891934"/>
                    </a:ext>
                  </a:extLst>
                </a:gridCol>
                <a:gridCol w="4893028">
                  <a:extLst>
                    <a:ext uri="{9D8B030D-6E8A-4147-A177-3AD203B41FA5}">
                      <a16:colId xmlns="" xmlns:a16="http://schemas.microsoft.com/office/drawing/2014/main" val="4198010983"/>
                    </a:ext>
                  </a:extLst>
                </a:gridCol>
              </a:tblGrid>
              <a:tr h="83050">
                <a:tc>
                  <a:txBody>
                    <a:bodyPr/>
                    <a:lstStyle/>
                    <a:p>
                      <a:pPr marL="0" marR="0" algn="just">
                        <a:lnSpc>
                          <a:spcPct val="150000"/>
                        </a:lnSpc>
                        <a:spcBef>
                          <a:spcPts val="0"/>
                        </a:spcBef>
                        <a:spcAft>
                          <a:spcPts val="0"/>
                        </a:spcAft>
                      </a:pPr>
                      <a:r>
                        <a:rPr lang="en-US" sz="800" dirty="0">
                          <a:effectLst/>
                        </a:rPr>
                        <a:t> </a:t>
                      </a:r>
                      <a:r>
                        <a:rPr lang="vi-VN" sz="900" dirty="0">
                          <a:effectLst/>
                        </a:rPr>
                        <a:t>Đặc điểm có thể điều trị được</a:t>
                      </a:r>
                      <a:endParaRPr lang="en-US" sz="900" dirty="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vi-VN" sz="900" dirty="0">
                          <a:effectLst/>
                        </a:rPr>
                        <a:t>Công cụ đo lường mục tiêu</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4026296977"/>
                  </a:ext>
                </a:extLst>
              </a:tr>
              <a:tr h="366132">
                <a:tc>
                  <a:txBody>
                    <a:bodyPr/>
                    <a:lstStyle/>
                    <a:p>
                      <a:pPr marL="0" marR="0" algn="just">
                        <a:lnSpc>
                          <a:spcPct val="150000"/>
                        </a:lnSpc>
                        <a:spcBef>
                          <a:spcPts val="0"/>
                        </a:spcBef>
                        <a:spcAft>
                          <a:spcPts val="0"/>
                        </a:spcAft>
                      </a:pPr>
                      <a:r>
                        <a:rPr lang="en-US" sz="900" dirty="0" err="1">
                          <a:effectLst/>
                        </a:rPr>
                        <a:t>Mệt</a:t>
                      </a:r>
                      <a:r>
                        <a:rPr lang="en-US" sz="900" dirty="0">
                          <a:effectLst/>
                        </a:rPr>
                        <a:t> </a:t>
                      </a:r>
                      <a:r>
                        <a:rPr lang="en-US" sz="900" dirty="0" err="1">
                          <a:effectLst/>
                        </a:rPr>
                        <a:t>mỏi</a:t>
                      </a:r>
                      <a:r>
                        <a:rPr lang="en-US" sz="900" dirty="0">
                          <a:effectLst/>
                        </a:rPr>
                        <a:t> </a:t>
                      </a:r>
                      <a:r>
                        <a:rPr lang="en-US" sz="900" dirty="0" err="1">
                          <a:effectLst/>
                        </a:rPr>
                        <a:t>chung</a:t>
                      </a:r>
                      <a:endParaRPr lang="en-US" sz="900" dirty="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rPr>
                        <a:t>• </a:t>
                      </a:r>
                      <a:r>
                        <a:rPr lang="en-US" sz="900" dirty="0" err="1">
                          <a:effectLst/>
                        </a:rPr>
                        <a:t>Thang</a:t>
                      </a:r>
                      <a:r>
                        <a:rPr lang="en-US" sz="900" dirty="0">
                          <a:effectLst/>
                        </a:rPr>
                        <a:t> </a:t>
                      </a:r>
                      <a:r>
                        <a:rPr lang="en-US" sz="900" dirty="0" err="1">
                          <a:effectLst/>
                        </a:rPr>
                        <a:t>đo</a:t>
                      </a:r>
                      <a:r>
                        <a:rPr lang="en-US" sz="900" dirty="0">
                          <a:effectLst/>
                        </a:rPr>
                        <a:t> </a:t>
                      </a:r>
                      <a:r>
                        <a:rPr lang="en-US" sz="900" dirty="0" err="1">
                          <a:effectLst/>
                        </a:rPr>
                        <a:t>mức</a:t>
                      </a:r>
                      <a:r>
                        <a:rPr lang="en-US" sz="900" dirty="0">
                          <a:effectLst/>
                        </a:rPr>
                        <a:t> </a:t>
                      </a:r>
                      <a:r>
                        <a:rPr lang="en-US" sz="900" dirty="0" err="1">
                          <a:effectLst/>
                        </a:rPr>
                        <a:t>độ</a:t>
                      </a:r>
                      <a:r>
                        <a:rPr lang="en-US" sz="900" dirty="0">
                          <a:effectLst/>
                        </a:rPr>
                        <a:t> </a:t>
                      </a:r>
                      <a:r>
                        <a:rPr lang="en-US" sz="900" dirty="0" err="1">
                          <a:effectLst/>
                        </a:rPr>
                        <a:t>mệt</a:t>
                      </a:r>
                      <a:r>
                        <a:rPr lang="en-US" sz="900" dirty="0">
                          <a:effectLst/>
                        </a:rPr>
                        <a:t> </a:t>
                      </a:r>
                      <a:r>
                        <a:rPr lang="en-US" sz="900" dirty="0" err="1">
                          <a:effectLst/>
                        </a:rPr>
                        <a:t>mỏi</a:t>
                      </a:r>
                      <a:r>
                        <a:rPr lang="en-US" sz="900" dirty="0">
                          <a:effectLst/>
                        </a:rPr>
                        <a:t> (FSS) </a:t>
                      </a:r>
                    </a:p>
                    <a:p>
                      <a:pPr marL="179388" marR="0" indent="-179388" algn="just">
                        <a:lnSpc>
                          <a:spcPct val="150000"/>
                        </a:lnSpc>
                        <a:spcBef>
                          <a:spcPts val="0"/>
                        </a:spcBef>
                        <a:spcAft>
                          <a:spcPts val="0"/>
                        </a:spcAft>
                      </a:pPr>
                      <a:r>
                        <a:rPr lang="fr-FR" sz="900" dirty="0">
                          <a:effectLst/>
                        </a:rPr>
                        <a:t>• FACIT-F </a:t>
                      </a:r>
                      <a:endParaRPr lang="en-US" sz="900" dirty="0">
                        <a:effectLst/>
                      </a:endParaRPr>
                    </a:p>
                    <a:p>
                      <a:pPr marL="0" marR="0" algn="just">
                        <a:lnSpc>
                          <a:spcPct val="150000"/>
                        </a:lnSpc>
                        <a:spcBef>
                          <a:spcPts val="0"/>
                        </a:spcBef>
                        <a:spcAft>
                          <a:spcPts val="0"/>
                        </a:spcAft>
                      </a:pPr>
                      <a:r>
                        <a:rPr lang="fr-FR" sz="900" dirty="0">
                          <a:effectLst/>
                        </a:rPr>
                        <a:t>• PROMIS-29 (</a:t>
                      </a:r>
                      <a:r>
                        <a:rPr lang="fr-FR" sz="900" dirty="0" err="1">
                          <a:effectLst/>
                        </a:rPr>
                        <a:t>câu</a:t>
                      </a:r>
                      <a:r>
                        <a:rPr lang="fr-FR" sz="900" dirty="0">
                          <a:effectLst/>
                        </a:rPr>
                        <a:t> </a:t>
                      </a:r>
                      <a:r>
                        <a:rPr lang="fr-FR" sz="900" dirty="0" err="1">
                          <a:effectLst/>
                        </a:rPr>
                        <a:t>hỏi</a:t>
                      </a:r>
                      <a:r>
                        <a:rPr lang="fr-FR" sz="900" dirty="0">
                          <a:effectLst/>
                        </a:rPr>
                        <a:t> </a:t>
                      </a:r>
                      <a:r>
                        <a:rPr lang="fr-FR" sz="900" dirty="0" err="1">
                          <a:effectLst/>
                        </a:rPr>
                        <a:t>mệt</a:t>
                      </a:r>
                      <a:r>
                        <a:rPr lang="fr-FR" sz="900" dirty="0">
                          <a:effectLst/>
                        </a:rPr>
                        <a:t> </a:t>
                      </a:r>
                      <a:r>
                        <a:rPr lang="fr-FR" sz="900" dirty="0" err="1">
                          <a:effectLst/>
                        </a:rPr>
                        <a:t>mỏi</a:t>
                      </a:r>
                      <a:r>
                        <a:rPr lang="fr-FR" sz="900" dirty="0">
                          <a:effectLst/>
                        </a:rPr>
                        <a:t> 13-16) </a:t>
                      </a:r>
                      <a:endParaRPr lang="en-US" sz="900" dirty="0">
                        <a:effectLst/>
                      </a:endParaRPr>
                    </a:p>
                    <a:p>
                      <a:pPr marL="0" marR="0" algn="just">
                        <a:lnSpc>
                          <a:spcPct val="150000"/>
                        </a:lnSpc>
                        <a:spcBef>
                          <a:spcPts val="0"/>
                        </a:spcBef>
                        <a:spcAft>
                          <a:spcPts val="0"/>
                        </a:spcAft>
                      </a:pPr>
                      <a:r>
                        <a:rPr lang="fr-FR" sz="900" dirty="0">
                          <a:effectLst/>
                        </a:rPr>
                        <a:t>• </a:t>
                      </a:r>
                      <a:r>
                        <a:rPr lang="fr-FR" sz="900" dirty="0" err="1">
                          <a:effectLst/>
                        </a:rPr>
                        <a:t>Đánh</a:t>
                      </a:r>
                      <a:r>
                        <a:rPr lang="fr-FR" sz="900" dirty="0">
                          <a:effectLst/>
                        </a:rPr>
                        <a:t> </a:t>
                      </a:r>
                      <a:r>
                        <a:rPr lang="fr-FR" sz="900" dirty="0" err="1">
                          <a:effectLst/>
                        </a:rPr>
                        <a:t>giá</a:t>
                      </a:r>
                      <a:r>
                        <a:rPr lang="fr-FR" sz="900" dirty="0">
                          <a:effectLst/>
                        </a:rPr>
                        <a:t> </a:t>
                      </a:r>
                      <a:r>
                        <a:rPr lang="fr-FR" sz="900" dirty="0" err="1">
                          <a:effectLst/>
                        </a:rPr>
                        <a:t>ngắn</a:t>
                      </a:r>
                      <a:r>
                        <a:rPr lang="fr-FR" sz="900" dirty="0">
                          <a:effectLst/>
                        </a:rPr>
                        <a:t> </a:t>
                      </a:r>
                      <a:r>
                        <a:rPr lang="fr-FR" sz="900" dirty="0" err="1">
                          <a:effectLst/>
                        </a:rPr>
                        <a:t>về</a:t>
                      </a:r>
                      <a:r>
                        <a:rPr lang="fr-FR" sz="900" dirty="0">
                          <a:effectLst/>
                        </a:rPr>
                        <a:t> </a:t>
                      </a:r>
                      <a:r>
                        <a:rPr lang="fr-FR" sz="900" dirty="0" err="1">
                          <a:effectLst/>
                        </a:rPr>
                        <a:t>mệt</a:t>
                      </a:r>
                      <a:r>
                        <a:rPr lang="fr-FR" sz="900" dirty="0">
                          <a:effectLst/>
                        </a:rPr>
                        <a:t> </a:t>
                      </a:r>
                      <a:r>
                        <a:rPr lang="fr-FR" sz="900" dirty="0" err="1">
                          <a:effectLst/>
                        </a:rPr>
                        <a:t>mỏi</a:t>
                      </a:r>
                      <a:r>
                        <a:rPr lang="fr-FR" sz="900" dirty="0">
                          <a:effectLst/>
                        </a:rPr>
                        <a:t> (BFI)</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2991167518"/>
                  </a:ext>
                </a:extLst>
              </a:tr>
              <a:tr h="177411">
                <a:tc>
                  <a:txBody>
                    <a:bodyPr/>
                    <a:lstStyle/>
                    <a:p>
                      <a:pPr marL="0" marR="0" algn="just">
                        <a:lnSpc>
                          <a:spcPct val="150000"/>
                        </a:lnSpc>
                        <a:spcBef>
                          <a:spcPts val="0"/>
                        </a:spcBef>
                        <a:spcAft>
                          <a:spcPts val="0"/>
                        </a:spcAft>
                      </a:pPr>
                      <a:r>
                        <a:rPr lang="en-US" sz="900">
                          <a:effectLst/>
                        </a:rPr>
                        <a:t>Mệt mỏi gắng sức</a:t>
                      </a:r>
                      <a:endParaRPr lang="en-US" sz="90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err="1">
                          <a:solidFill>
                            <a:srgbClr val="FF0000"/>
                          </a:solidFill>
                          <a:effectLst/>
                        </a:rPr>
                        <a:t>Thang</a:t>
                      </a:r>
                      <a:r>
                        <a:rPr lang="en-US" sz="900" dirty="0">
                          <a:solidFill>
                            <a:srgbClr val="FF0000"/>
                          </a:solidFill>
                          <a:effectLst/>
                        </a:rPr>
                        <a:t> </a:t>
                      </a:r>
                      <a:r>
                        <a:rPr lang="en-US" sz="900" dirty="0" err="1">
                          <a:solidFill>
                            <a:srgbClr val="FF0000"/>
                          </a:solidFill>
                          <a:effectLst/>
                        </a:rPr>
                        <a:t>điểm</a:t>
                      </a:r>
                      <a:r>
                        <a:rPr lang="en-US" sz="900" dirty="0">
                          <a:solidFill>
                            <a:srgbClr val="FF0000"/>
                          </a:solidFill>
                          <a:effectLst/>
                        </a:rPr>
                        <a:t> Borg </a:t>
                      </a:r>
                      <a:r>
                        <a:rPr lang="en-US" sz="900" dirty="0" err="1">
                          <a:solidFill>
                            <a:srgbClr val="FF0000"/>
                          </a:solidFill>
                          <a:effectLst/>
                        </a:rPr>
                        <a:t>về</a:t>
                      </a:r>
                      <a:r>
                        <a:rPr lang="en-US" sz="900" dirty="0">
                          <a:solidFill>
                            <a:srgbClr val="FF0000"/>
                          </a:solidFill>
                          <a:effectLst/>
                        </a:rPr>
                        <a:t> </a:t>
                      </a:r>
                      <a:r>
                        <a:rPr lang="en-US" sz="900" dirty="0" err="1">
                          <a:solidFill>
                            <a:srgbClr val="FF0000"/>
                          </a:solidFill>
                          <a:effectLst/>
                        </a:rPr>
                        <a:t>gắng</a:t>
                      </a:r>
                      <a:r>
                        <a:rPr lang="en-US" sz="900" dirty="0">
                          <a:solidFill>
                            <a:srgbClr val="FF0000"/>
                          </a:solidFill>
                          <a:effectLst/>
                        </a:rPr>
                        <a:t> </a:t>
                      </a:r>
                      <a:r>
                        <a:rPr lang="en-US" sz="900" dirty="0" err="1">
                          <a:solidFill>
                            <a:srgbClr val="FF0000"/>
                          </a:solidFill>
                          <a:effectLst/>
                        </a:rPr>
                        <a:t>sức</a:t>
                      </a:r>
                      <a:r>
                        <a:rPr lang="en-US" sz="900" dirty="0">
                          <a:solidFill>
                            <a:srgbClr val="FF0000"/>
                          </a:solidFill>
                          <a:effectLst/>
                        </a:rPr>
                        <a:t> </a:t>
                      </a:r>
                      <a:r>
                        <a:rPr lang="en-US" sz="900" dirty="0" err="1">
                          <a:solidFill>
                            <a:srgbClr val="FF0000"/>
                          </a:solidFill>
                          <a:effectLst/>
                        </a:rPr>
                        <a:t>cảm</a:t>
                      </a:r>
                      <a:r>
                        <a:rPr lang="en-US" sz="900" dirty="0">
                          <a:solidFill>
                            <a:srgbClr val="FF0000"/>
                          </a:solidFill>
                          <a:effectLst/>
                        </a:rPr>
                        <a:t> </a:t>
                      </a:r>
                      <a:r>
                        <a:rPr lang="en-US" sz="900" dirty="0" err="1">
                          <a:solidFill>
                            <a:srgbClr val="FF0000"/>
                          </a:solidFill>
                          <a:effectLst/>
                        </a:rPr>
                        <a:t>nhận</a:t>
                      </a:r>
                      <a:r>
                        <a:rPr lang="en-US" sz="900" dirty="0">
                          <a:solidFill>
                            <a:srgbClr val="FF0000"/>
                          </a:solidFill>
                          <a:effectLst/>
                        </a:rPr>
                        <a:t> </a:t>
                      </a:r>
                      <a:r>
                        <a:rPr lang="en-US" sz="900" dirty="0" err="1">
                          <a:solidFill>
                            <a:srgbClr val="FF0000"/>
                          </a:solidFill>
                          <a:effectLst/>
                        </a:rPr>
                        <a:t>được</a:t>
                      </a:r>
                      <a:r>
                        <a:rPr lang="en-US" sz="900" dirty="0">
                          <a:solidFill>
                            <a:srgbClr val="FF0000"/>
                          </a:solidFill>
                          <a:effectLst/>
                        </a:rPr>
                        <a:t> </a:t>
                      </a:r>
                      <a:r>
                        <a:rPr lang="en-US" sz="900" dirty="0" err="1">
                          <a:solidFill>
                            <a:srgbClr val="FF0000"/>
                          </a:solidFill>
                          <a:effectLst/>
                        </a:rPr>
                        <a:t>sửa</a:t>
                      </a:r>
                      <a:r>
                        <a:rPr lang="en-US" sz="900" dirty="0">
                          <a:solidFill>
                            <a:srgbClr val="FF0000"/>
                          </a:solidFill>
                          <a:effectLst/>
                        </a:rPr>
                        <a:t> </a:t>
                      </a:r>
                      <a:r>
                        <a:rPr lang="en-US" sz="900" dirty="0" err="1">
                          <a:solidFill>
                            <a:srgbClr val="FF0000"/>
                          </a:solidFill>
                          <a:effectLst/>
                        </a:rPr>
                        <a:t>đổi</a:t>
                      </a:r>
                      <a:r>
                        <a:rPr lang="en-US" sz="900" dirty="0">
                          <a:solidFill>
                            <a:srgbClr val="FF0000"/>
                          </a:solidFill>
                          <a:effectLst/>
                        </a:rPr>
                        <a:t> 0-10 (RPE)</a:t>
                      </a:r>
                      <a:endParaRPr lang="en-US" sz="900" dirty="0">
                        <a:solidFill>
                          <a:srgbClr val="FF0000"/>
                        </a:solidFill>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4087206238"/>
                  </a:ext>
                </a:extLst>
              </a:tr>
              <a:tr h="271772">
                <a:tc>
                  <a:txBody>
                    <a:bodyPr/>
                    <a:lstStyle/>
                    <a:p>
                      <a:pPr marL="0" marR="0" algn="just">
                        <a:lnSpc>
                          <a:spcPct val="150000"/>
                        </a:lnSpc>
                        <a:spcBef>
                          <a:spcPts val="0"/>
                        </a:spcBef>
                        <a:spcAft>
                          <a:spcPts val="0"/>
                        </a:spcAft>
                      </a:pPr>
                      <a:r>
                        <a:rPr lang="en-US" sz="900">
                          <a:effectLst/>
                        </a:rPr>
                        <a:t>Khó thở</a:t>
                      </a:r>
                      <a:endParaRPr lang="en-US" sz="90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rPr>
                        <a:t>• </a:t>
                      </a:r>
                      <a:r>
                        <a:rPr lang="en-US" sz="900" dirty="0" err="1">
                          <a:solidFill>
                            <a:srgbClr val="FF0000"/>
                          </a:solidFill>
                          <a:effectLst/>
                        </a:rPr>
                        <a:t>Thang</a:t>
                      </a:r>
                      <a:r>
                        <a:rPr lang="en-US" sz="900" dirty="0">
                          <a:solidFill>
                            <a:srgbClr val="FF0000"/>
                          </a:solidFill>
                          <a:effectLst/>
                        </a:rPr>
                        <a:t> </a:t>
                      </a:r>
                      <a:r>
                        <a:rPr lang="en-US" sz="900" dirty="0" err="1">
                          <a:solidFill>
                            <a:srgbClr val="FF0000"/>
                          </a:solidFill>
                          <a:effectLst/>
                        </a:rPr>
                        <a:t>điểm</a:t>
                      </a:r>
                      <a:r>
                        <a:rPr lang="en-US" sz="900" dirty="0">
                          <a:solidFill>
                            <a:srgbClr val="FF0000"/>
                          </a:solidFill>
                          <a:effectLst/>
                        </a:rPr>
                        <a:t> Borg </a:t>
                      </a:r>
                      <a:r>
                        <a:rPr lang="en-US" sz="900" dirty="0" err="1">
                          <a:solidFill>
                            <a:srgbClr val="FF0000"/>
                          </a:solidFill>
                          <a:effectLst/>
                        </a:rPr>
                        <a:t>khó</a:t>
                      </a:r>
                      <a:r>
                        <a:rPr lang="en-US" sz="900" dirty="0">
                          <a:solidFill>
                            <a:srgbClr val="FF0000"/>
                          </a:solidFill>
                          <a:effectLst/>
                        </a:rPr>
                        <a:t> </a:t>
                      </a:r>
                      <a:r>
                        <a:rPr lang="en-US" sz="900" dirty="0" err="1">
                          <a:solidFill>
                            <a:srgbClr val="FF0000"/>
                          </a:solidFill>
                          <a:effectLst/>
                        </a:rPr>
                        <a:t>thở</a:t>
                      </a:r>
                      <a:r>
                        <a:rPr lang="en-US" sz="900" dirty="0">
                          <a:solidFill>
                            <a:srgbClr val="FF0000"/>
                          </a:solidFill>
                          <a:effectLst/>
                        </a:rPr>
                        <a:t> </a:t>
                      </a:r>
                      <a:r>
                        <a:rPr lang="en-US" sz="900" dirty="0" err="1">
                          <a:solidFill>
                            <a:srgbClr val="FF0000"/>
                          </a:solidFill>
                          <a:effectLst/>
                        </a:rPr>
                        <a:t>đã</a:t>
                      </a:r>
                      <a:r>
                        <a:rPr lang="en-US" sz="900" dirty="0">
                          <a:solidFill>
                            <a:srgbClr val="FF0000"/>
                          </a:solidFill>
                          <a:effectLst/>
                        </a:rPr>
                        <a:t> </a:t>
                      </a:r>
                      <a:r>
                        <a:rPr lang="en-US" sz="900" dirty="0" err="1">
                          <a:solidFill>
                            <a:srgbClr val="FF0000"/>
                          </a:solidFill>
                          <a:effectLst/>
                        </a:rPr>
                        <a:t>sửa</a:t>
                      </a:r>
                      <a:r>
                        <a:rPr lang="en-US" sz="900" dirty="0">
                          <a:solidFill>
                            <a:srgbClr val="FF0000"/>
                          </a:solidFill>
                          <a:effectLst/>
                        </a:rPr>
                        <a:t> </a:t>
                      </a:r>
                      <a:r>
                        <a:rPr lang="en-US" sz="900" dirty="0" err="1">
                          <a:solidFill>
                            <a:srgbClr val="FF0000"/>
                          </a:solidFill>
                          <a:effectLst/>
                        </a:rPr>
                        <a:t>đổi</a:t>
                      </a:r>
                      <a:r>
                        <a:rPr lang="en-US" sz="900" dirty="0">
                          <a:solidFill>
                            <a:srgbClr val="FF0000"/>
                          </a:solidFill>
                          <a:effectLst/>
                        </a:rPr>
                        <a:t> 0-10 </a:t>
                      </a:r>
                    </a:p>
                    <a:p>
                      <a:pPr marL="0" marR="0" algn="just">
                        <a:lnSpc>
                          <a:spcPct val="150000"/>
                        </a:lnSpc>
                        <a:spcBef>
                          <a:spcPts val="0"/>
                        </a:spcBef>
                        <a:spcAft>
                          <a:spcPts val="0"/>
                        </a:spcAft>
                      </a:pPr>
                      <a:r>
                        <a:rPr lang="en-US" sz="900" dirty="0">
                          <a:effectLst/>
                        </a:rPr>
                        <a:t>• </a:t>
                      </a:r>
                      <a:r>
                        <a:rPr lang="en-US" sz="900" dirty="0" err="1">
                          <a:effectLst/>
                        </a:rPr>
                        <a:t>Thang</a:t>
                      </a:r>
                      <a:r>
                        <a:rPr lang="en-US" sz="900" dirty="0">
                          <a:effectLst/>
                        </a:rPr>
                        <a:t> </a:t>
                      </a:r>
                      <a:r>
                        <a:rPr lang="en-US" sz="900" dirty="0" err="1">
                          <a:effectLst/>
                        </a:rPr>
                        <a:t>điểm</a:t>
                      </a:r>
                      <a:r>
                        <a:rPr lang="en-US" sz="900" dirty="0">
                          <a:effectLst/>
                        </a:rPr>
                        <a:t> </a:t>
                      </a:r>
                      <a:r>
                        <a:rPr lang="en-US" sz="900" dirty="0" err="1">
                          <a:effectLst/>
                        </a:rPr>
                        <a:t>khó</a:t>
                      </a:r>
                      <a:r>
                        <a:rPr lang="en-US" sz="900" dirty="0">
                          <a:effectLst/>
                        </a:rPr>
                        <a:t> </a:t>
                      </a:r>
                      <a:r>
                        <a:rPr lang="en-US" sz="900" dirty="0" err="1">
                          <a:effectLst/>
                        </a:rPr>
                        <a:t>thở</a:t>
                      </a:r>
                      <a:r>
                        <a:rPr lang="en-US" sz="900" dirty="0">
                          <a:effectLst/>
                        </a:rPr>
                        <a:t> </a:t>
                      </a:r>
                      <a:r>
                        <a:rPr lang="en-US" sz="900" dirty="0" err="1">
                          <a:effectLst/>
                        </a:rPr>
                        <a:t>của</a:t>
                      </a:r>
                      <a:r>
                        <a:rPr lang="en-US" sz="900" dirty="0">
                          <a:effectLst/>
                        </a:rPr>
                        <a:t> </a:t>
                      </a:r>
                      <a:r>
                        <a:rPr lang="en-US" sz="900" dirty="0" err="1">
                          <a:effectLst/>
                        </a:rPr>
                        <a:t>Hội</a:t>
                      </a:r>
                      <a:r>
                        <a:rPr lang="en-US" sz="900" dirty="0">
                          <a:effectLst/>
                        </a:rPr>
                        <a:t> </a:t>
                      </a:r>
                      <a:r>
                        <a:rPr lang="en-US" sz="900" dirty="0" err="1">
                          <a:effectLst/>
                        </a:rPr>
                        <a:t>Đồng</a:t>
                      </a:r>
                      <a:r>
                        <a:rPr lang="en-US" sz="900" dirty="0">
                          <a:effectLst/>
                        </a:rPr>
                        <a:t> </a:t>
                      </a:r>
                      <a:r>
                        <a:rPr lang="en-US" sz="900" dirty="0" err="1">
                          <a:effectLst/>
                        </a:rPr>
                        <a:t>Nghiên</a:t>
                      </a:r>
                      <a:r>
                        <a:rPr lang="en-US" sz="900" dirty="0">
                          <a:effectLst/>
                        </a:rPr>
                        <a:t> </a:t>
                      </a:r>
                      <a:r>
                        <a:rPr lang="en-US" sz="900" dirty="0" err="1">
                          <a:effectLst/>
                        </a:rPr>
                        <a:t>Cứu</a:t>
                      </a:r>
                      <a:r>
                        <a:rPr lang="en-US" sz="900" dirty="0">
                          <a:effectLst/>
                        </a:rPr>
                        <a:t> y </a:t>
                      </a:r>
                      <a:r>
                        <a:rPr lang="en-US" sz="900" dirty="0" err="1">
                          <a:effectLst/>
                        </a:rPr>
                        <a:t>khoa</a:t>
                      </a:r>
                      <a:r>
                        <a:rPr lang="en-US" sz="900" dirty="0">
                          <a:effectLst/>
                        </a:rPr>
                        <a:t> </a:t>
                      </a:r>
                      <a:r>
                        <a:rPr lang="en-US" sz="900" dirty="0" err="1">
                          <a:effectLst/>
                        </a:rPr>
                        <a:t>đã</a:t>
                      </a:r>
                      <a:r>
                        <a:rPr lang="en-US" sz="900" dirty="0">
                          <a:effectLst/>
                        </a:rPr>
                        <a:t> </a:t>
                      </a:r>
                      <a:r>
                        <a:rPr lang="en-US" sz="900" dirty="0" err="1">
                          <a:effectLst/>
                        </a:rPr>
                        <a:t>sửa</a:t>
                      </a:r>
                      <a:r>
                        <a:rPr lang="en-US" sz="900" dirty="0">
                          <a:effectLst/>
                        </a:rPr>
                        <a:t> </a:t>
                      </a:r>
                      <a:r>
                        <a:rPr lang="en-US" sz="900" dirty="0" err="1">
                          <a:effectLst/>
                        </a:rPr>
                        <a:t>đổi</a:t>
                      </a:r>
                      <a:r>
                        <a:rPr lang="en-US" sz="900" dirty="0">
                          <a:effectLst/>
                        </a:rPr>
                        <a:t> (</a:t>
                      </a:r>
                      <a:r>
                        <a:rPr lang="en-US" sz="900" dirty="0" err="1">
                          <a:effectLst/>
                        </a:rPr>
                        <a:t>mMRC</a:t>
                      </a:r>
                      <a:r>
                        <a:rPr lang="en-US" sz="900" dirty="0">
                          <a:effectLst/>
                        </a:rPr>
                        <a:t>)</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2835939976"/>
                  </a:ext>
                </a:extLst>
              </a:tr>
              <a:tr h="177411">
                <a:tc>
                  <a:txBody>
                    <a:bodyPr/>
                    <a:lstStyle/>
                    <a:p>
                      <a:pPr marL="0" marR="0" algn="just">
                        <a:lnSpc>
                          <a:spcPct val="150000"/>
                        </a:lnSpc>
                        <a:spcBef>
                          <a:spcPts val="0"/>
                        </a:spcBef>
                        <a:spcAft>
                          <a:spcPts val="0"/>
                        </a:spcAft>
                      </a:pPr>
                      <a:r>
                        <a:rPr lang="en-US" sz="900">
                          <a:effectLst/>
                        </a:rPr>
                        <a:t>Giảm bão hòa oxy trong khi tập thể dục</a:t>
                      </a:r>
                      <a:endParaRPr lang="en-US" sz="90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err="1">
                          <a:effectLst/>
                        </a:rPr>
                        <a:t>Đo</a:t>
                      </a:r>
                      <a:r>
                        <a:rPr lang="en-US" sz="900" dirty="0">
                          <a:effectLst/>
                        </a:rPr>
                        <a:t> </a:t>
                      </a:r>
                      <a:r>
                        <a:rPr lang="en-US" sz="900" dirty="0" err="1">
                          <a:effectLst/>
                        </a:rPr>
                        <a:t>độ</a:t>
                      </a:r>
                      <a:r>
                        <a:rPr lang="en-US" sz="900" dirty="0">
                          <a:effectLst/>
                        </a:rPr>
                        <a:t> </a:t>
                      </a:r>
                      <a:r>
                        <a:rPr lang="en-US" sz="900" dirty="0" err="1">
                          <a:effectLst/>
                        </a:rPr>
                        <a:t>bão</a:t>
                      </a:r>
                      <a:r>
                        <a:rPr lang="en-US" sz="900" dirty="0">
                          <a:effectLst/>
                        </a:rPr>
                        <a:t> </a:t>
                      </a:r>
                      <a:r>
                        <a:rPr lang="en-US" sz="900" dirty="0" err="1">
                          <a:effectLst/>
                        </a:rPr>
                        <a:t>hòa</a:t>
                      </a:r>
                      <a:r>
                        <a:rPr lang="en-US" sz="900" dirty="0">
                          <a:effectLst/>
                        </a:rPr>
                        <a:t> oxy </a:t>
                      </a:r>
                      <a:r>
                        <a:rPr lang="en-US" sz="900" dirty="0" err="1">
                          <a:effectLst/>
                        </a:rPr>
                        <a:t>bằng</a:t>
                      </a:r>
                      <a:r>
                        <a:rPr lang="en-US" sz="900" dirty="0">
                          <a:effectLst/>
                        </a:rPr>
                        <a:t> </a:t>
                      </a:r>
                      <a:r>
                        <a:rPr lang="en-US" sz="900" dirty="0" err="1">
                          <a:effectLst/>
                        </a:rPr>
                        <a:t>máy</a:t>
                      </a:r>
                      <a:r>
                        <a:rPr lang="en-US" sz="900" dirty="0">
                          <a:effectLst/>
                        </a:rPr>
                        <a:t> </a:t>
                      </a:r>
                      <a:r>
                        <a:rPr lang="en-US" sz="900" dirty="0" err="1">
                          <a:effectLst/>
                        </a:rPr>
                        <a:t>đo</a:t>
                      </a:r>
                      <a:r>
                        <a:rPr lang="en-US" sz="900" dirty="0">
                          <a:effectLst/>
                        </a:rPr>
                        <a:t> </a:t>
                      </a:r>
                      <a:r>
                        <a:rPr lang="en-US" sz="900" dirty="0" err="1">
                          <a:effectLst/>
                        </a:rPr>
                        <a:t>cá</a:t>
                      </a:r>
                      <a:r>
                        <a:rPr lang="en-US" sz="900" dirty="0">
                          <a:effectLst/>
                        </a:rPr>
                        <a:t> </a:t>
                      </a:r>
                      <a:r>
                        <a:rPr lang="en-US" sz="900" dirty="0" err="1">
                          <a:effectLst/>
                        </a:rPr>
                        <a:t>nhân</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251153483"/>
                  </a:ext>
                </a:extLst>
              </a:tr>
              <a:tr h="460494">
                <a:tc>
                  <a:txBody>
                    <a:bodyPr/>
                    <a:lstStyle/>
                    <a:p>
                      <a:pPr marL="0" marR="0" algn="just">
                        <a:lnSpc>
                          <a:spcPct val="150000"/>
                        </a:lnSpc>
                        <a:spcBef>
                          <a:spcPts val="0"/>
                        </a:spcBef>
                        <a:spcAft>
                          <a:spcPts val="0"/>
                        </a:spcAft>
                      </a:pPr>
                      <a:r>
                        <a:rPr lang="en-US" sz="900" dirty="0" err="1" smtClean="0">
                          <a:effectLst/>
                        </a:rPr>
                        <a:t>Giảm</a:t>
                      </a:r>
                      <a:r>
                        <a:rPr lang="en-US" sz="900" dirty="0" smtClean="0">
                          <a:effectLst/>
                        </a:rPr>
                        <a:t> </a:t>
                      </a:r>
                      <a:r>
                        <a:rPr lang="en-US" sz="900" dirty="0" err="1">
                          <a:effectLst/>
                        </a:rPr>
                        <a:t>khả</a:t>
                      </a:r>
                      <a:r>
                        <a:rPr lang="en-US" sz="900" dirty="0">
                          <a:effectLst/>
                        </a:rPr>
                        <a:t> </a:t>
                      </a:r>
                      <a:r>
                        <a:rPr lang="en-US" sz="900" dirty="0" err="1">
                          <a:effectLst/>
                        </a:rPr>
                        <a:t>năng</a:t>
                      </a:r>
                      <a:r>
                        <a:rPr lang="en-US" sz="900" dirty="0">
                          <a:effectLst/>
                        </a:rPr>
                        <a:t> dung </a:t>
                      </a:r>
                      <a:r>
                        <a:rPr lang="en-US" sz="900" dirty="0" err="1">
                          <a:effectLst/>
                        </a:rPr>
                        <a:t>nạp</a:t>
                      </a:r>
                      <a:r>
                        <a:rPr lang="en-US" sz="900" dirty="0">
                          <a:effectLst/>
                        </a:rPr>
                        <a:t> </a:t>
                      </a:r>
                      <a:r>
                        <a:rPr lang="en-US" sz="900" dirty="0" err="1">
                          <a:effectLst/>
                        </a:rPr>
                        <a:t>gắng</a:t>
                      </a:r>
                      <a:r>
                        <a:rPr lang="en-US" sz="900" dirty="0">
                          <a:effectLst/>
                        </a:rPr>
                        <a:t> </a:t>
                      </a:r>
                      <a:r>
                        <a:rPr lang="en-US" sz="900" dirty="0" err="1">
                          <a:effectLst/>
                        </a:rPr>
                        <a:t>sức</a:t>
                      </a:r>
                      <a:endParaRPr lang="en-US" sz="900" dirty="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rPr>
                        <a:t>• 6MWT </a:t>
                      </a:r>
                    </a:p>
                    <a:p>
                      <a:pPr marL="0" marR="0" algn="just">
                        <a:lnSpc>
                          <a:spcPct val="150000"/>
                        </a:lnSpc>
                        <a:spcBef>
                          <a:spcPts val="0"/>
                        </a:spcBef>
                        <a:spcAft>
                          <a:spcPts val="0"/>
                        </a:spcAft>
                      </a:pPr>
                      <a:r>
                        <a:rPr lang="en-US" sz="900" dirty="0">
                          <a:effectLst/>
                        </a:rPr>
                        <a:t>• </a:t>
                      </a:r>
                      <a:r>
                        <a:rPr lang="en-US" sz="900" dirty="0" err="1">
                          <a:effectLst/>
                        </a:rPr>
                        <a:t>Bài</a:t>
                      </a:r>
                      <a:r>
                        <a:rPr lang="en-US" sz="900" dirty="0">
                          <a:effectLst/>
                        </a:rPr>
                        <a:t> </a:t>
                      </a:r>
                      <a:r>
                        <a:rPr lang="en-US" sz="900" dirty="0" err="1">
                          <a:effectLst/>
                        </a:rPr>
                        <a:t>tập</a:t>
                      </a:r>
                      <a:r>
                        <a:rPr lang="en-US" sz="900" dirty="0">
                          <a:effectLst/>
                        </a:rPr>
                        <a:t> </a:t>
                      </a:r>
                      <a:r>
                        <a:rPr lang="en-US" sz="900" dirty="0" err="1">
                          <a:effectLst/>
                        </a:rPr>
                        <a:t>thử</a:t>
                      </a:r>
                      <a:r>
                        <a:rPr lang="en-US" sz="900" dirty="0">
                          <a:effectLst/>
                        </a:rPr>
                        <a:t> </a:t>
                      </a:r>
                      <a:r>
                        <a:rPr lang="en-US" sz="900" dirty="0" err="1">
                          <a:effectLst/>
                        </a:rPr>
                        <a:t>nghiệm</a:t>
                      </a:r>
                      <a:r>
                        <a:rPr lang="en-US" sz="900" dirty="0">
                          <a:effectLst/>
                        </a:rPr>
                        <a:t> </a:t>
                      </a:r>
                      <a:r>
                        <a:rPr lang="en-US" sz="900" dirty="0" err="1">
                          <a:effectLst/>
                        </a:rPr>
                        <a:t>tim</a:t>
                      </a:r>
                      <a:r>
                        <a:rPr lang="en-US" sz="900" dirty="0">
                          <a:effectLst/>
                        </a:rPr>
                        <a:t> </a:t>
                      </a:r>
                      <a:r>
                        <a:rPr lang="en-US" sz="900" dirty="0" err="1">
                          <a:effectLst/>
                        </a:rPr>
                        <a:t>phổi</a:t>
                      </a:r>
                      <a:r>
                        <a:rPr lang="en-US" sz="900" dirty="0">
                          <a:effectLst/>
                        </a:rPr>
                        <a:t> (CPET) </a:t>
                      </a:r>
                    </a:p>
                    <a:p>
                      <a:pPr marL="0" marR="0" algn="just">
                        <a:lnSpc>
                          <a:spcPct val="150000"/>
                        </a:lnSpc>
                        <a:spcBef>
                          <a:spcPts val="0"/>
                        </a:spcBef>
                        <a:spcAft>
                          <a:spcPts val="0"/>
                        </a:spcAft>
                      </a:pPr>
                      <a:r>
                        <a:rPr lang="en-US" sz="900" dirty="0">
                          <a:effectLst/>
                        </a:rPr>
                        <a:t>• </a:t>
                      </a:r>
                      <a:r>
                        <a:rPr lang="en-US" sz="900" dirty="0" err="1">
                          <a:effectLst/>
                        </a:rPr>
                        <a:t>Bài</a:t>
                      </a: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ngồi</a:t>
                      </a:r>
                      <a:r>
                        <a:rPr lang="en-US" sz="900" dirty="0">
                          <a:effectLst/>
                        </a:rPr>
                        <a:t> sang </a:t>
                      </a:r>
                      <a:r>
                        <a:rPr lang="en-US" sz="900" dirty="0" err="1">
                          <a:effectLst/>
                        </a:rPr>
                        <a:t>đứng</a:t>
                      </a:r>
                      <a:r>
                        <a:rPr lang="en-US" sz="900" dirty="0">
                          <a:effectLst/>
                        </a:rPr>
                        <a:t> (STS) 30 </a:t>
                      </a:r>
                      <a:r>
                        <a:rPr lang="en-US" sz="900" dirty="0" err="1">
                          <a:effectLst/>
                        </a:rPr>
                        <a:t>giây</a:t>
                      </a:r>
                      <a:endParaRPr lang="en-US" sz="900" dirty="0">
                        <a:effectLst/>
                      </a:endParaRPr>
                    </a:p>
                    <a:p>
                      <a:pPr marL="0" marR="0" algn="just">
                        <a:lnSpc>
                          <a:spcPct val="150000"/>
                        </a:lnSpc>
                        <a:spcBef>
                          <a:spcPts val="0"/>
                        </a:spcBef>
                        <a:spcAft>
                          <a:spcPts val="0"/>
                        </a:spcAft>
                      </a:pP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ngồi</a:t>
                      </a:r>
                      <a:r>
                        <a:rPr lang="en-US" sz="900" dirty="0">
                          <a:effectLst/>
                        </a:rPr>
                        <a:t> sang </a:t>
                      </a:r>
                      <a:r>
                        <a:rPr lang="en-US" sz="900" dirty="0" err="1">
                          <a:effectLst/>
                        </a:rPr>
                        <a:t>đứng</a:t>
                      </a:r>
                      <a:r>
                        <a:rPr lang="en-US" sz="900" dirty="0">
                          <a:effectLst/>
                        </a:rPr>
                        <a:t> (STS) 1 </a:t>
                      </a:r>
                      <a:r>
                        <a:rPr lang="en-US" sz="900" dirty="0" err="1">
                          <a:effectLst/>
                        </a:rPr>
                        <a:t>phút</a:t>
                      </a:r>
                      <a:r>
                        <a:rPr lang="en-US" sz="900" dirty="0">
                          <a:effectLst/>
                        </a:rPr>
                        <a:t> </a:t>
                      </a:r>
                    </a:p>
                    <a:p>
                      <a:pPr marL="0" marR="0" algn="just">
                        <a:lnSpc>
                          <a:spcPct val="150000"/>
                        </a:lnSpc>
                        <a:spcBef>
                          <a:spcPts val="0"/>
                        </a:spcBef>
                        <a:spcAft>
                          <a:spcPts val="0"/>
                        </a:spcAft>
                      </a:pP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đi</a:t>
                      </a:r>
                      <a:r>
                        <a:rPr lang="en-US" sz="900" dirty="0">
                          <a:effectLst/>
                        </a:rPr>
                        <a:t> </a:t>
                      </a:r>
                      <a:r>
                        <a:rPr lang="en-US" sz="900" dirty="0" err="1">
                          <a:effectLst/>
                        </a:rPr>
                        <a:t>bộ</a:t>
                      </a:r>
                      <a:r>
                        <a:rPr lang="en-US" sz="900" dirty="0">
                          <a:effectLst/>
                        </a:rPr>
                        <a:t> 2 </a:t>
                      </a:r>
                      <a:r>
                        <a:rPr lang="en-US" sz="900" dirty="0" err="1">
                          <a:effectLst/>
                        </a:rPr>
                        <a:t>phút</a:t>
                      </a:r>
                      <a:r>
                        <a:rPr lang="en-US" sz="900" dirty="0">
                          <a:effectLst/>
                        </a:rPr>
                        <a:t> </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431512255"/>
                  </a:ext>
                </a:extLst>
              </a:tr>
              <a:tr h="743577">
                <a:tc>
                  <a:txBody>
                    <a:bodyPr/>
                    <a:lstStyle/>
                    <a:p>
                      <a:pPr marL="0" marR="0" algn="just">
                        <a:lnSpc>
                          <a:spcPct val="150000"/>
                        </a:lnSpc>
                        <a:spcBef>
                          <a:spcPts val="0"/>
                        </a:spcBef>
                        <a:spcAft>
                          <a:spcPts val="0"/>
                        </a:spcAft>
                      </a:pPr>
                      <a:r>
                        <a:rPr lang="en-US" sz="900" dirty="0" err="1">
                          <a:effectLst/>
                        </a:rPr>
                        <a:t>Yếu</a:t>
                      </a:r>
                      <a:r>
                        <a:rPr lang="en-US" sz="900" dirty="0">
                          <a:effectLst/>
                        </a:rPr>
                        <a:t> </a:t>
                      </a:r>
                      <a:r>
                        <a:rPr lang="en-US" sz="900" dirty="0" err="1">
                          <a:effectLst/>
                        </a:rPr>
                        <a:t>cơ</a:t>
                      </a:r>
                      <a:r>
                        <a:rPr lang="en-US" sz="900" dirty="0">
                          <a:effectLst/>
                        </a:rPr>
                        <a:t> (</a:t>
                      </a:r>
                      <a:r>
                        <a:rPr lang="en-US" sz="900" dirty="0" err="1">
                          <a:effectLst/>
                        </a:rPr>
                        <a:t>cơ</a:t>
                      </a:r>
                      <a:r>
                        <a:rPr lang="en-US" sz="900" dirty="0">
                          <a:effectLst/>
                        </a:rPr>
                        <a:t> </a:t>
                      </a:r>
                      <a:r>
                        <a:rPr lang="en-US" sz="900" dirty="0" err="1">
                          <a:effectLst/>
                        </a:rPr>
                        <a:t>hô</a:t>
                      </a:r>
                      <a:r>
                        <a:rPr lang="en-US" sz="900" dirty="0">
                          <a:effectLst/>
                        </a:rPr>
                        <a:t> </a:t>
                      </a:r>
                      <a:r>
                        <a:rPr lang="en-US" sz="900" dirty="0" err="1">
                          <a:effectLst/>
                        </a:rPr>
                        <a:t>hấp</a:t>
                      </a:r>
                      <a:r>
                        <a:rPr lang="en-US" sz="900" dirty="0">
                          <a:effectLst/>
                        </a:rPr>
                        <a:t> </a:t>
                      </a:r>
                      <a:r>
                        <a:rPr lang="en-US" sz="900" dirty="0" err="1">
                          <a:effectLst/>
                        </a:rPr>
                        <a:t>và</a:t>
                      </a:r>
                      <a:r>
                        <a:rPr lang="en-US" sz="900" dirty="0">
                          <a:effectLst/>
                        </a:rPr>
                        <a:t> </a:t>
                      </a:r>
                      <a:r>
                        <a:rPr lang="en-US" sz="900" dirty="0" err="1">
                          <a:effectLst/>
                        </a:rPr>
                        <a:t>cơ</a:t>
                      </a:r>
                      <a:r>
                        <a:rPr lang="en-US" sz="900" dirty="0">
                          <a:effectLst/>
                        </a:rPr>
                        <a:t> </a:t>
                      </a:r>
                      <a:r>
                        <a:rPr lang="en-US" sz="900" dirty="0" err="1">
                          <a:effectLst/>
                        </a:rPr>
                        <a:t>ngoại</a:t>
                      </a:r>
                      <a:r>
                        <a:rPr lang="en-US" sz="900" dirty="0">
                          <a:effectLst/>
                        </a:rPr>
                        <a:t> vi)</a:t>
                      </a:r>
                      <a:endParaRPr lang="en-US" sz="900" dirty="0">
                        <a:effectLst/>
                        <a:latin typeface="Times New Roman" panose="02020603050405020304" pitchFamily="18" charset="0"/>
                        <a:ea typeface="Calibri" panose="020F0502020204030204" pitchFamily="34" charset="0"/>
                      </a:endParaRPr>
                    </a:p>
                  </a:txBody>
                  <a:tcPr marL="16290" marR="16290" marT="0" marB="0"/>
                </a:tc>
                <a:tc>
                  <a:txBody>
                    <a:bodyPr/>
                    <a:lstStyle/>
                    <a:p>
                      <a:pPr marL="0" marR="0" algn="just">
                        <a:lnSpc>
                          <a:spcPct val="150000"/>
                        </a:lnSpc>
                        <a:spcBef>
                          <a:spcPts val="0"/>
                        </a:spcBef>
                        <a:spcAft>
                          <a:spcPts val="0"/>
                        </a:spcAft>
                      </a:pPr>
                      <a:r>
                        <a:rPr lang="en-US" sz="900" dirty="0" err="1">
                          <a:effectLst/>
                        </a:rPr>
                        <a:t>Đánh</a:t>
                      </a:r>
                      <a:r>
                        <a:rPr lang="en-US" sz="900" dirty="0">
                          <a:effectLst/>
                        </a:rPr>
                        <a:t> </a:t>
                      </a:r>
                      <a:r>
                        <a:rPr lang="en-US" sz="900" dirty="0" err="1">
                          <a:effectLst/>
                        </a:rPr>
                        <a:t>giá</a:t>
                      </a:r>
                      <a:r>
                        <a:rPr lang="en-US" sz="900" dirty="0">
                          <a:effectLst/>
                        </a:rPr>
                        <a:t> </a:t>
                      </a:r>
                      <a:r>
                        <a:rPr lang="en-US" sz="900" dirty="0" err="1">
                          <a:effectLst/>
                        </a:rPr>
                        <a:t>chức</a:t>
                      </a:r>
                      <a:r>
                        <a:rPr lang="en-US" sz="900" dirty="0">
                          <a:effectLst/>
                        </a:rPr>
                        <a:t> </a:t>
                      </a:r>
                      <a:r>
                        <a:rPr lang="en-US" sz="900" dirty="0" err="1">
                          <a:effectLst/>
                        </a:rPr>
                        <a:t>năng</a:t>
                      </a:r>
                      <a:r>
                        <a:rPr lang="en-US" sz="900" dirty="0">
                          <a:effectLst/>
                        </a:rPr>
                        <a:t>: </a:t>
                      </a:r>
                    </a:p>
                    <a:p>
                      <a:pPr marL="0" marR="0" algn="just">
                        <a:lnSpc>
                          <a:spcPct val="150000"/>
                        </a:lnSpc>
                        <a:spcBef>
                          <a:spcPts val="0"/>
                        </a:spcBef>
                        <a:spcAft>
                          <a:spcPts val="0"/>
                        </a:spcAft>
                      </a:pPr>
                      <a:r>
                        <a:rPr lang="en-US" sz="900" dirty="0">
                          <a:effectLst/>
                        </a:rPr>
                        <a:t>• 5 </a:t>
                      </a:r>
                      <a:r>
                        <a:rPr lang="en-US" sz="900" dirty="0" err="1">
                          <a:effectLst/>
                        </a:rPr>
                        <a:t>thử</a:t>
                      </a:r>
                      <a:r>
                        <a:rPr lang="en-US" sz="900" dirty="0">
                          <a:effectLst/>
                        </a:rPr>
                        <a:t> </a:t>
                      </a:r>
                      <a:r>
                        <a:rPr lang="en-US" sz="900" dirty="0" err="1">
                          <a:effectLst/>
                        </a:rPr>
                        <a:t>nghiệm</a:t>
                      </a:r>
                      <a:r>
                        <a:rPr lang="en-US" sz="900" dirty="0">
                          <a:effectLst/>
                        </a:rPr>
                        <a:t> </a:t>
                      </a:r>
                      <a:r>
                        <a:rPr lang="en-US" sz="900" dirty="0" err="1">
                          <a:effectLst/>
                        </a:rPr>
                        <a:t>ngồi</a:t>
                      </a:r>
                      <a:r>
                        <a:rPr lang="en-US" sz="900" dirty="0">
                          <a:effectLst/>
                        </a:rPr>
                        <a:t> sang </a:t>
                      </a:r>
                      <a:r>
                        <a:rPr lang="en-US" sz="900" dirty="0" err="1">
                          <a:effectLst/>
                        </a:rPr>
                        <a:t>đứng</a:t>
                      </a:r>
                      <a:r>
                        <a:rPr lang="en-US" sz="900" dirty="0">
                          <a:effectLst/>
                        </a:rPr>
                        <a:t> (5STS) </a:t>
                      </a:r>
                    </a:p>
                    <a:p>
                      <a:pPr marL="0" marR="0" algn="just">
                        <a:lnSpc>
                          <a:spcPct val="150000"/>
                        </a:lnSpc>
                        <a:spcBef>
                          <a:spcPts val="0"/>
                        </a:spcBef>
                        <a:spcAft>
                          <a:spcPts val="0"/>
                        </a:spcAft>
                      </a:pPr>
                      <a:r>
                        <a:rPr lang="en-US" sz="900" dirty="0" err="1">
                          <a:effectLst/>
                        </a:rPr>
                        <a:t>Sức</a:t>
                      </a:r>
                      <a:r>
                        <a:rPr lang="en-US" sz="900" dirty="0">
                          <a:effectLst/>
                        </a:rPr>
                        <a:t> </a:t>
                      </a:r>
                      <a:r>
                        <a:rPr lang="en-US" sz="900" dirty="0" err="1">
                          <a:effectLst/>
                        </a:rPr>
                        <a:t>mạnh</a:t>
                      </a:r>
                      <a:r>
                        <a:rPr lang="en-US" sz="900" dirty="0">
                          <a:effectLst/>
                        </a:rPr>
                        <a:t> </a:t>
                      </a:r>
                      <a:r>
                        <a:rPr lang="en-US" sz="900" dirty="0" err="1">
                          <a:effectLst/>
                        </a:rPr>
                        <a:t>cơ</a:t>
                      </a:r>
                      <a:r>
                        <a:rPr lang="en-US" sz="900" dirty="0">
                          <a:effectLst/>
                        </a:rPr>
                        <a:t>: </a:t>
                      </a:r>
                    </a:p>
                    <a:p>
                      <a:pPr marL="0" marR="0" algn="just">
                        <a:lnSpc>
                          <a:spcPct val="150000"/>
                        </a:lnSpc>
                        <a:spcBef>
                          <a:spcPts val="0"/>
                        </a:spcBef>
                        <a:spcAft>
                          <a:spcPts val="0"/>
                        </a:spcAft>
                      </a:pP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của</a:t>
                      </a:r>
                      <a:r>
                        <a:rPr lang="en-US" sz="900" dirty="0">
                          <a:effectLst/>
                        </a:rPr>
                        <a:t> </a:t>
                      </a:r>
                      <a:r>
                        <a:rPr lang="en-US" sz="900" dirty="0" err="1">
                          <a:effectLst/>
                        </a:rPr>
                        <a:t>Hội</a:t>
                      </a:r>
                      <a:r>
                        <a:rPr lang="en-US" sz="900" dirty="0">
                          <a:effectLst/>
                        </a:rPr>
                        <a:t> </a:t>
                      </a:r>
                      <a:r>
                        <a:rPr lang="en-US" sz="900" dirty="0" err="1">
                          <a:effectLst/>
                        </a:rPr>
                        <a:t>đồng</a:t>
                      </a:r>
                      <a:r>
                        <a:rPr lang="en-US" sz="900" dirty="0">
                          <a:effectLst/>
                        </a:rPr>
                        <a:t> </a:t>
                      </a:r>
                      <a:r>
                        <a:rPr lang="en-US" sz="900" dirty="0" err="1">
                          <a:effectLst/>
                        </a:rPr>
                        <a:t>Nghiên</a:t>
                      </a:r>
                      <a:r>
                        <a:rPr lang="en-US" sz="900" dirty="0">
                          <a:effectLst/>
                        </a:rPr>
                        <a:t> </a:t>
                      </a:r>
                      <a:r>
                        <a:rPr lang="en-US" sz="900" dirty="0" err="1">
                          <a:effectLst/>
                        </a:rPr>
                        <a:t>cứu</a:t>
                      </a:r>
                      <a:r>
                        <a:rPr lang="en-US" sz="900" dirty="0">
                          <a:effectLst/>
                        </a:rPr>
                        <a:t> Y </a:t>
                      </a:r>
                      <a:r>
                        <a:rPr lang="en-US" sz="900" dirty="0" err="1">
                          <a:effectLst/>
                        </a:rPr>
                        <a:t>tế</a:t>
                      </a:r>
                      <a:r>
                        <a:rPr lang="en-US" sz="900" dirty="0">
                          <a:effectLst/>
                        </a:rPr>
                        <a:t> </a:t>
                      </a:r>
                      <a:r>
                        <a:rPr lang="en-US" sz="900" dirty="0" err="1">
                          <a:effectLst/>
                        </a:rPr>
                        <a:t>Vương</a:t>
                      </a:r>
                      <a:r>
                        <a:rPr lang="en-US" sz="900" dirty="0">
                          <a:effectLst/>
                        </a:rPr>
                        <a:t> </a:t>
                      </a:r>
                      <a:r>
                        <a:rPr lang="en-US" sz="900" dirty="0" err="1">
                          <a:effectLst/>
                        </a:rPr>
                        <a:t>quốc</a:t>
                      </a:r>
                      <a:r>
                        <a:rPr lang="en-US" sz="900" dirty="0">
                          <a:effectLst/>
                        </a:rPr>
                        <a:t> Anh (MRC) </a:t>
                      </a:r>
                    </a:p>
                    <a:p>
                      <a:pPr marL="0" marR="0" algn="just">
                        <a:lnSpc>
                          <a:spcPct val="150000"/>
                        </a:lnSpc>
                        <a:spcBef>
                          <a:spcPts val="0"/>
                        </a:spcBef>
                        <a:spcAft>
                          <a:spcPts val="0"/>
                        </a:spcAft>
                      </a:pP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cơ</a:t>
                      </a:r>
                      <a:r>
                        <a:rPr lang="en-US" sz="900" dirty="0">
                          <a:effectLst/>
                        </a:rPr>
                        <a:t> </a:t>
                      </a:r>
                      <a:r>
                        <a:rPr lang="en-US" sz="900" dirty="0" err="1">
                          <a:effectLst/>
                        </a:rPr>
                        <a:t>bằng</a:t>
                      </a:r>
                      <a:r>
                        <a:rPr lang="en-US" sz="900" dirty="0">
                          <a:effectLst/>
                        </a:rPr>
                        <a:t> </a:t>
                      </a:r>
                      <a:r>
                        <a:rPr lang="en-US" sz="900" dirty="0" err="1">
                          <a:effectLst/>
                        </a:rPr>
                        <a:t>tay</a:t>
                      </a:r>
                      <a:r>
                        <a:rPr lang="en-US" sz="900" dirty="0">
                          <a:effectLst/>
                        </a:rPr>
                        <a:t> (MMT) </a:t>
                      </a:r>
                    </a:p>
                    <a:p>
                      <a:pPr marL="0" marR="0" algn="just">
                        <a:lnSpc>
                          <a:spcPct val="150000"/>
                        </a:lnSpc>
                        <a:spcBef>
                          <a:spcPts val="0"/>
                        </a:spcBef>
                        <a:spcAft>
                          <a:spcPts val="0"/>
                        </a:spcAft>
                      </a:pPr>
                      <a:r>
                        <a:rPr lang="en-US" sz="900" dirty="0">
                          <a:effectLst/>
                        </a:rPr>
                        <a:t>• </a:t>
                      </a:r>
                      <a:r>
                        <a:rPr lang="en-US" sz="900" dirty="0" err="1">
                          <a:effectLst/>
                        </a:rPr>
                        <a:t>Kiểm</a:t>
                      </a:r>
                      <a:r>
                        <a:rPr lang="en-US" sz="900" dirty="0">
                          <a:effectLst/>
                        </a:rPr>
                        <a:t> </a:t>
                      </a:r>
                      <a:r>
                        <a:rPr lang="en-US" sz="900" dirty="0" err="1">
                          <a:effectLst/>
                        </a:rPr>
                        <a:t>tra</a:t>
                      </a:r>
                      <a:r>
                        <a:rPr lang="en-US" sz="900" dirty="0">
                          <a:effectLst/>
                        </a:rPr>
                        <a:t> </a:t>
                      </a:r>
                      <a:r>
                        <a:rPr lang="en-US" sz="900" dirty="0" err="1">
                          <a:effectLst/>
                        </a:rPr>
                        <a:t>cơ</a:t>
                      </a:r>
                      <a:r>
                        <a:rPr lang="en-US" sz="900" dirty="0">
                          <a:effectLst/>
                        </a:rPr>
                        <a:t> </a:t>
                      </a:r>
                      <a:r>
                        <a:rPr lang="en-US" sz="900" dirty="0" err="1" smtClean="0">
                          <a:effectLst/>
                          <a:highlight>
                            <a:srgbClr val="FFFF00"/>
                          </a:highlight>
                        </a:rPr>
                        <a:t>lực</a:t>
                      </a:r>
                      <a:r>
                        <a:rPr lang="en-US" sz="900" baseline="0" dirty="0" smtClean="0">
                          <a:effectLst/>
                          <a:highlight>
                            <a:srgbClr val="FFFF00"/>
                          </a:highlight>
                        </a:rPr>
                        <a:t> </a:t>
                      </a:r>
                      <a:r>
                        <a:rPr lang="en-US" sz="900" baseline="0" dirty="0" err="1" smtClean="0">
                          <a:effectLst/>
                          <a:highlight>
                            <a:srgbClr val="FFFF00"/>
                          </a:highlight>
                        </a:rPr>
                        <a:t>đẳng</a:t>
                      </a:r>
                      <a:r>
                        <a:rPr lang="en-US" sz="900" baseline="0" dirty="0" smtClean="0">
                          <a:effectLst/>
                          <a:highlight>
                            <a:srgbClr val="FFFF00"/>
                          </a:highlight>
                        </a:rPr>
                        <a:t> </a:t>
                      </a:r>
                      <a:r>
                        <a:rPr lang="en-US" sz="900" baseline="0" dirty="0" err="1" smtClean="0">
                          <a:effectLst/>
                          <a:highlight>
                            <a:srgbClr val="FFFF00"/>
                          </a:highlight>
                        </a:rPr>
                        <a:t>trương</a:t>
                      </a:r>
                      <a:r>
                        <a:rPr lang="en-US" sz="900" dirty="0" smtClean="0">
                          <a:effectLst/>
                        </a:rPr>
                        <a:t> </a:t>
                      </a:r>
                      <a:r>
                        <a:rPr lang="en-US" sz="900" dirty="0">
                          <a:effectLst/>
                        </a:rPr>
                        <a:t>(IMT*) </a:t>
                      </a:r>
                    </a:p>
                    <a:p>
                      <a:pPr marL="0" marR="0" algn="just">
                        <a:lnSpc>
                          <a:spcPct val="150000"/>
                        </a:lnSpc>
                        <a:spcBef>
                          <a:spcPts val="0"/>
                        </a:spcBef>
                        <a:spcAft>
                          <a:spcPts val="0"/>
                        </a:spcAft>
                      </a:pPr>
                      <a:r>
                        <a:rPr lang="en-US" sz="900" dirty="0">
                          <a:effectLst/>
                        </a:rPr>
                        <a:t>• </a:t>
                      </a:r>
                      <a:r>
                        <a:rPr lang="en-US" sz="900" dirty="0" err="1">
                          <a:effectLst/>
                        </a:rPr>
                        <a:t>Sức</a:t>
                      </a:r>
                      <a:r>
                        <a:rPr lang="en-US" sz="900" dirty="0">
                          <a:effectLst/>
                        </a:rPr>
                        <a:t> </a:t>
                      </a:r>
                      <a:r>
                        <a:rPr lang="en-US" sz="900" dirty="0" err="1">
                          <a:effectLst/>
                        </a:rPr>
                        <a:t>mạnh</a:t>
                      </a:r>
                      <a:r>
                        <a:rPr lang="en-US" sz="900" dirty="0">
                          <a:effectLst/>
                        </a:rPr>
                        <a:t> </a:t>
                      </a:r>
                      <a:r>
                        <a:rPr lang="en-US" sz="900" dirty="0" err="1">
                          <a:effectLst/>
                        </a:rPr>
                        <a:t>tay</a:t>
                      </a:r>
                      <a:r>
                        <a:rPr lang="en-US" sz="900" dirty="0">
                          <a:effectLst/>
                        </a:rPr>
                        <a:t> </a:t>
                      </a:r>
                      <a:r>
                        <a:rPr lang="en-US" sz="900" dirty="0" err="1">
                          <a:effectLst/>
                        </a:rPr>
                        <a:t>cầm</a:t>
                      </a:r>
                      <a:r>
                        <a:rPr lang="en-US" sz="900" dirty="0">
                          <a:effectLst/>
                        </a:rPr>
                        <a:t> </a:t>
                      </a:r>
                      <a:endParaRPr lang="en-US" sz="900" dirty="0">
                        <a:effectLst/>
                        <a:latin typeface="Times New Roman" panose="02020603050405020304" pitchFamily="18" charset="0"/>
                        <a:ea typeface="Calibri" panose="020F0502020204030204" pitchFamily="34" charset="0"/>
                      </a:endParaRPr>
                    </a:p>
                  </a:txBody>
                  <a:tcPr marL="16290" marR="16290" marT="0" marB="0"/>
                </a:tc>
                <a:extLst>
                  <a:ext uri="{0D108BD9-81ED-4DB2-BD59-A6C34878D82A}">
                    <a16:rowId xmlns="" xmlns:a16="http://schemas.microsoft.com/office/drawing/2014/main" val="753153941"/>
                  </a:ext>
                </a:extLst>
              </a:tr>
            </a:tbl>
          </a:graphicData>
        </a:graphic>
      </p:graphicFrame>
    </p:spTree>
    <p:extLst>
      <p:ext uri="{BB962C8B-B14F-4D97-AF65-F5344CB8AC3E}">
        <p14:creationId xmlns:p14="http://schemas.microsoft.com/office/powerpoint/2010/main" val="12329700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7ECBF1FE-D748-45D8-B754-07FFC1BAA5CA}"/>
              </a:ext>
            </a:extLst>
          </p:cNvPr>
          <p:cNvGraphicFramePr>
            <a:graphicFrameLocks noGrp="1"/>
          </p:cNvGraphicFramePr>
          <p:nvPr>
            <p:ph idx="1"/>
            <p:extLst>
              <p:ext uri="{D42A27DB-BD31-4B8C-83A1-F6EECF244321}">
                <p14:modId xmlns:p14="http://schemas.microsoft.com/office/powerpoint/2010/main" val="3383166753"/>
              </p:ext>
            </p:extLst>
          </p:nvPr>
        </p:nvGraphicFramePr>
        <p:xfrm>
          <a:off x="381000" y="742950"/>
          <a:ext cx="8229600" cy="3703320"/>
        </p:xfrm>
        <a:graphic>
          <a:graphicData uri="http://schemas.openxmlformats.org/drawingml/2006/table">
            <a:tbl>
              <a:tblPr firstRow="1" firstCol="1" bandRow="1">
                <a:tableStyleId>{5C22544A-7EE6-4342-B048-85BDC9FD1C3A}</a:tableStyleId>
              </a:tblPr>
              <a:tblGrid>
                <a:gridCol w="3493322">
                  <a:extLst>
                    <a:ext uri="{9D8B030D-6E8A-4147-A177-3AD203B41FA5}">
                      <a16:colId xmlns="" xmlns:a16="http://schemas.microsoft.com/office/drawing/2014/main" val="1551062556"/>
                    </a:ext>
                  </a:extLst>
                </a:gridCol>
                <a:gridCol w="4736278">
                  <a:extLst>
                    <a:ext uri="{9D8B030D-6E8A-4147-A177-3AD203B41FA5}">
                      <a16:colId xmlns="" xmlns:a16="http://schemas.microsoft.com/office/drawing/2014/main" val="557497807"/>
                    </a:ext>
                  </a:extLst>
                </a:gridCol>
              </a:tblGrid>
              <a:tr h="366132">
                <a:tc>
                  <a:txBody>
                    <a:bodyPr/>
                    <a:lstStyle/>
                    <a:p>
                      <a:pPr marL="0" marR="0" algn="just">
                        <a:lnSpc>
                          <a:spcPct val="150000"/>
                        </a:lnSpc>
                        <a:spcBef>
                          <a:spcPts val="0"/>
                        </a:spcBef>
                        <a:spcAft>
                          <a:spcPts val="0"/>
                        </a:spcAft>
                      </a:pPr>
                      <a:r>
                        <a:rPr lang="en-US" sz="900" dirty="0" err="1">
                          <a:effectLst/>
                          <a:latin typeface="Arial" pitchFamily="34" charset="0"/>
                          <a:cs typeface="Arial" pitchFamily="34" charset="0"/>
                        </a:rPr>
                        <a:t>Thăng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bằng</a:t>
                      </a:r>
                      <a:endParaRPr lang="en-US" sz="900" dirty="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Đánh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giá</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khả</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năng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thể</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chất</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ngắn</a:t>
                      </a:r>
                      <a:r>
                        <a:rPr lang="en-US" sz="900" dirty="0">
                          <a:effectLst/>
                          <a:latin typeface="Arial" pitchFamily="34" charset="0"/>
                          <a:cs typeface="Arial" pitchFamily="34" charset="0"/>
                        </a:rPr>
                        <a:t> (SPPB) </a:t>
                      </a:r>
                    </a:p>
                    <a:p>
                      <a:pPr marL="0" marR="0" algn="just">
                        <a:lnSpc>
                          <a:spcPct val="150000"/>
                        </a:lnSpc>
                        <a:spcBef>
                          <a:spcPts val="0"/>
                        </a:spcBef>
                        <a:spcAft>
                          <a:spcPts val="0"/>
                        </a:spcAft>
                      </a:pPr>
                      <a:r>
                        <a:rPr lang="en-US" sz="900" dirty="0">
                          <a:effectLst/>
                          <a:latin typeface="Arial" pitchFamily="34" charset="0"/>
                          <a:cs typeface="Arial" pitchFamily="34" charset="0"/>
                        </a:rPr>
                        <a:t>• Thang </a:t>
                      </a:r>
                      <a:r>
                        <a:rPr lang="en-US" sz="900" dirty="0" err="1">
                          <a:effectLst/>
                          <a:latin typeface="Arial" pitchFamily="34" charset="0"/>
                          <a:cs typeface="Arial" pitchFamily="34" charset="0"/>
                        </a:rPr>
                        <a:t>đo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thăng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bằng</a:t>
                      </a:r>
                      <a:r>
                        <a:rPr lang="en-US" sz="900" dirty="0">
                          <a:effectLst/>
                          <a:latin typeface="Arial" pitchFamily="34" charset="0"/>
                          <a:cs typeface="Arial" pitchFamily="34" charset="0"/>
                        </a:rPr>
                        <a:t> Berg (BBS) </a:t>
                      </a:r>
                    </a:p>
                    <a:p>
                      <a:pPr marL="0" marR="0" algn="just">
                        <a:lnSpc>
                          <a:spcPct val="150000"/>
                        </a:lnSpc>
                        <a:spcBef>
                          <a:spcPts val="0"/>
                        </a:spcBef>
                        <a:spcAft>
                          <a:spcPts val="0"/>
                        </a:spcAft>
                      </a:pPr>
                      <a:r>
                        <a:rPr lang="en-US" sz="900" dirty="0">
                          <a:effectLst/>
                          <a:latin typeface="Arial" pitchFamily="34" charset="0"/>
                          <a:cs typeface="Arial" pitchFamily="34" charset="0"/>
                        </a:rPr>
                        <a:t>• Mini-BES test </a:t>
                      </a:r>
                    </a:p>
                    <a:p>
                      <a:pPr marL="0" marR="0" algn="just">
                        <a:lnSpc>
                          <a:spcPct val="150000"/>
                        </a:lnSpc>
                        <a:spcBef>
                          <a:spcPts val="0"/>
                        </a:spcBef>
                        <a:spcAft>
                          <a:spcPts val="0"/>
                        </a:spcAft>
                      </a:pPr>
                      <a:r>
                        <a:rPr lang="en-US" sz="900" dirty="0">
                          <a:effectLst/>
                          <a:latin typeface="Arial" pitchFamily="34" charset="0"/>
                          <a:cs typeface="Arial" pitchFamily="34" charset="0"/>
                        </a:rPr>
                        <a:t>• Time Up and Go (TUG)</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881009249"/>
                  </a:ext>
                </a:extLst>
              </a:tr>
              <a:tr h="554856">
                <a:tc>
                  <a:txBody>
                    <a:bodyPr/>
                    <a:lstStyle/>
                    <a:p>
                      <a:pPr marL="0" marR="0" algn="just">
                        <a:lnSpc>
                          <a:spcPct val="150000"/>
                        </a:lnSpc>
                        <a:spcBef>
                          <a:spcPts val="0"/>
                        </a:spcBef>
                        <a:spcAft>
                          <a:spcPts val="0"/>
                        </a:spcAft>
                      </a:pPr>
                      <a:r>
                        <a:rPr lang="en-US" sz="900" dirty="0" err="1">
                          <a:effectLst/>
                          <a:latin typeface="Arial" pitchFamily="34" charset="0"/>
                          <a:cs typeface="Arial" pitchFamily="34" charset="0"/>
                        </a:rPr>
                        <a:t>Giảm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hoạt</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động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thể</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chất</a:t>
                      </a:r>
                      <a:endParaRPr lang="en-US" sz="900" dirty="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latin typeface="Arial" pitchFamily="34" charset="0"/>
                          <a:cs typeface="Arial" pitchFamily="34" charset="0"/>
                        </a:rPr>
                        <a:t>• Gia </a:t>
                      </a:r>
                      <a:r>
                        <a:rPr lang="en-US" sz="900" dirty="0" err="1">
                          <a:effectLst/>
                          <a:latin typeface="Arial" pitchFamily="34" charset="0"/>
                          <a:cs typeface="Arial" pitchFamily="34" charset="0"/>
                        </a:rPr>
                        <a:t>tốc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kế</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ví</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dụ</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ActivPAL</a:t>
                      </a:r>
                      <a:r>
                        <a:rPr lang="en-US" sz="900" dirty="0">
                          <a:effectLst/>
                          <a:latin typeface="Arial" pitchFamily="34" charset="0"/>
                          <a:cs typeface="Arial" pitchFamily="34" charset="0"/>
                        </a:rPr>
                        <a:t>, ACTi Graph </a:t>
                      </a:r>
                    </a:p>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Máy</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đếm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bước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chân</a:t>
                      </a:r>
                      <a:r>
                        <a:rPr lang="en-US" sz="900" dirty="0">
                          <a:effectLst/>
                          <a:latin typeface="Arial" pitchFamily="34" charset="0"/>
                          <a:cs typeface="Arial" pitchFamily="34" charset="0"/>
                        </a:rPr>
                        <a:t> </a:t>
                      </a:r>
                    </a:p>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Máy</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theo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dõi</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sức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khỏe</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cá</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nhân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ví</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dụ</a:t>
                      </a:r>
                      <a:r>
                        <a:rPr lang="en-US" sz="900" dirty="0">
                          <a:effectLst/>
                          <a:latin typeface="Arial" pitchFamily="34" charset="0"/>
                          <a:cs typeface="Arial" pitchFamily="34" charset="0"/>
                        </a:rPr>
                        <a:t>: Fitbit, Garmin, Apple Watch </a:t>
                      </a:r>
                    </a:p>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Điện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thoại</a:t>
                      </a:r>
                      <a:r>
                        <a:rPr lang="en-US" sz="900" dirty="0">
                          <a:effectLst/>
                          <a:latin typeface="Arial" pitchFamily="34" charset="0"/>
                          <a:cs typeface="Arial" pitchFamily="34" charset="0"/>
                        </a:rPr>
                        <a:t> di </a:t>
                      </a:r>
                      <a:r>
                        <a:rPr lang="en-US" sz="900" dirty="0" err="1">
                          <a:effectLst/>
                          <a:latin typeface="Arial" pitchFamily="34" charset="0"/>
                          <a:cs typeface="Arial" pitchFamily="34" charset="0"/>
                        </a:rPr>
                        <a:t>động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ứng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dụng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và</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theo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dõi</a:t>
                      </a:r>
                      <a:r>
                        <a:rPr lang="en-US" sz="900" dirty="0">
                          <a:effectLst/>
                          <a:latin typeface="Arial" pitchFamily="34" charset="0"/>
                          <a:cs typeface="Arial" pitchFamily="34" charset="0"/>
                        </a:rPr>
                        <a:t> GPS </a:t>
                      </a:r>
                      <a:r>
                        <a:rPr lang="en-US" sz="900" dirty="0" err="1">
                          <a:effectLst/>
                          <a:latin typeface="Arial" pitchFamily="34" charset="0"/>
                          <a:cs typeface="Arial" pitchFamily="34" charset="0"/>
                        </a:rPr>
                        <a:t>tích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hợp</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hệ</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thống</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2339809499"/>
                  </a:ext>
                </a:extLst>
              </a:tr>
              <a:tr h="83050">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Suy giảm nhận thức</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u="sng" dirty="0" err="1">
                          <a:effectLst/>
                          <a:latin typeface="Arial" pitchFamily="34" charset="0"/>
                          <a:cs typeface="Arial" pitchFamily="34" charset="0"/>
                          <a:hlinkClick r:id="rId2"/>
                        </a:rPr>
                        <a:t>Đánh</a:t>
                      </a:r>
                      <a:r>
                        <a:rPr lang="en-US" sz="900" u="sng" dirty="0">
                          <a:effectLst/>
                          <a:latin typeface="Arial" pitchFamily="34" charset="0"/>
                          <a:cs typeface="Arial" pitchFamily="34" charset="0"/>
                          <a:hlinkClick r:id="rId2"/>
                        </a:rPr>
                        <a:t> </a:t>
                      </a:r>
                      <a:r>
                        <a:rPr lang="en-US" sz="900" u="sng" dirty="0" err="1">
                          <a:effectLst/>
                          <a:latin typeface="Arial" pitchFamily="34" charset="0"/>
                          <a:cs typeface="Arial" pitchFamily="34" charset="0"/>
                          <a:hlinkClick r:id="rId2"/>
                        </a:rPr>
                        <a:t>giá</a:t>
                      </a:r>
                      <a:r>
                        <a:rPr lang="en-US" sz="900" u="sng" dirty="0">
                          <a:effectLst/>
                          <a:latin typeface="Arial" pitchFamily="34" charset="0"/>
                          <a:cs typeface="Arial" pitchFamily="34" charset="0"/>
                          <a:hlinkClick r:id="rId2"/>
                        </a:rPr>
                        <a:t> </a:t>
                      </a:r>
                      <a:r>
                        <a:rPr lang="en-US" sz="900" u="sng" dirty="0" err="1">
                          <a:effectLst/>
                          <a:latin typeface="Arial" pitchFamily="34" charset="0"/>
                          <a:cs typeface="Arial" pitchFamily="34" charset="0"/>
                          <a:hlinkClick r:id="rId2"/>
                        </a:rPr>
                        <a:t>nhận</a:t>
                      </a:r>
                      <a:r>
                        <a:rPr lang="en-US" sz="900" u="sng" dirty="0">
                          <a:effectLst/>
                          <a:latin typeface="Arial" pitchFamily="34" charset="0"/>
                          <a:cs typeface="Arial" pitchFamily="34" charset="0"/>
                          <a:hlinkClick r:id="rId2"/>
                        </a:rPr>
                        <a:t> </a:t>
                      </a:r>
                      <a:r>
                        <a:rPr lang="en-US" sz="900" u="sng" dirty="0" err="1">
                          <a:effectLst/>
                          <a:latin typeface="Arial" pitchFamily="34" charset="0"/>
                          <a:cs typeface="Arial" pitchFamily="34" charset="0"/>
                          <a:hlinkClick r:id="rId2"/>
                        </a:rPr>
                        <a:t>thức</a:t>
                      </a:r>
                      <a:r>
                        <a:rPr lang="en-US" sz="900" u="sng" dirty="0">
                          <a:effectLst/>
                          <a:latin typeface="Arial" pitchFamily="34" charset="0"/>
                          <a:cs typeface="Arial" pitchFamily="34" charset="0"/>
                          <a:hlinkClick r:id="rId2"/>
                        </a:rPr>
                        <a:t> Montreal (MoCA)</a:t>
                      </a:r>
                      <a:r>
                        <a:rPr lang="en-US" sz="900" dirty="0">
                          <a:effectLst/>
                          <a:latin typeface="Arial" pitchFamily="34" charset="0"/>
                          <a:cs typeface="Arial" pitchFamily="34" charset="0"/>
                        </a:rPr>
                        <a:t> </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2217082209"/>
                  </a:ext>
                </a:extLst>
              </a:tr>
              <a:tr h="83050">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Cứng khớp và đau </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Thang điểm đau: VAS</a:t>
                      </a:r>
                      <a:endParaRPr lang="en-US" sz="90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2300739121"/>
                  </a:ext>
                </a:extLst>
              </a:tr>
              <a:tr h="177411">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Chứng khó nuốt và rối loạn tiêu hóa</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err="1">
                          <a:effectLst/>
                          <a:latin typeface="Arial" pitchFamily="34" charset="0"/>
                          <a:cs typeface="Arial" pitchFamily="34" charset="0"/>
                        </a:rPr>
                        <a:t>Nên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giới</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thiệu</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đến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chuyên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gia</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ngôn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ngữ</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trị</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liệu</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1497454300"/>
                  </a:ext>
                </a:extLst>
              </a:tr>
              <a:tr h="177411">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Giảm chất lượng cuộc sống liên quan đến sức khỏe (HRQoL)</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err="1">
                          <a:effectLst/>
                          <a:latin typeface="Arial" pitchFamily="34" charset="0"/>
                          <a:cs typeface="Arial" pitchFamily="34" charset="0"/>
                        </a:rPr>
                        <a:t>Một</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thước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chung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về</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HRQoL</a:t>
                      </a:r>
                      <a:r>
                        <a:rPr lang="en-US" sz="900" dirty="0">
                          <a:effectLst/>
                          <a:latin typeface="Arial" pitchFamily="34" charset="0"/>
                          <a:cs typeface="Arial" pitchFamily="34" charset="0"/>
                        </a:rPr>
                        <a:t>: PROMIS-29, SF-36, EQ-5D</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1007016412"/>
                  </a:ext>
                </a:extLst>
              </a:tr>
              <a:tr h="177411">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Có đờm</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Mô</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tả</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đờm</a:t>
                      </a:r>
                      <a:r>
                        <a:rPr lang="en-US" sz="900" dirty="0">
                          <a:effectLst/>
                          <a:latin typeface="Arial" pitchFamily="34" charset="0"/>
                          <a:cs typeface="Arial" pitchFamily="34" charset="0"/>
                        </a:rPr>
                        <a:t> - </a:t>
                      </a:r>
                      <a:r>
                        <a:rPr lang="en-US" sz="900" dirty="0" err="1">
                          <a:effectLst/>
                          <a:latin typeface="Arial" pitchFamily="34" charset="0"/>
                          <a:cs typeface="Arial" pitchFamily="34" charset="0"/>
                        </a:rPr>
                        <a:t>màu</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sắc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số</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lượng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tính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đồng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nhất</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khả</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năng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khạc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thay</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đổi</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từ</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bình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thường</a:t>
                      </a:r>
                      <a:r>
                        <a:rPr lang="en-US" sz="900" dirty="0">
                          <a:effectLst/>
                          <a:latin typeface="Arial" pitchFamily="34" charset="0"/>
                          <a:cs typeface="Arial" pitchFamily="34" charset="0"/>
                        </a:rPr>
                        <a:t>'</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4138150395"/>
                  </a:ext>
                </a:extLst>
              </a:tr>
              <a:tr h="366132">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Rối loạn tâm lý</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latin typeface="Arial" pitchFamily="34" charset="0"/>
                          <a:cs typeface="Arial" pitchFamily="34" charset="0"/>
                        </a:rPr>
                        <a:t>• Thang </a:t>
                      </a:r>
                      <a:r>
                        <a:rPr lang="en-US" sz="900" dirty="0" err="1">
                          <a:effectLst/>
                          <a:latin typeface="Arial" pitchFamily="34" charset="0"/>
                          <a:cs typeface="Arial" pitchFamily="34" charset="0"/>
                        </a:rPr>
                        <a:t>điểm</a:t>
                      </a:r>
                      <a:r>
                        <a:rPr lang="en-US" sz="900" dirty="0">
                          <a:effectLst/>
                          <a:latin typeface="Arial" pitchFamily="34" charset="0"/>
                          <a:cs typeface="Arial" pitchFamily="34" charset="0"/>
                        </a:rPr>
                        <a:t> lo </a:t>
                      </a:r>
                      <a:r>
                        <a:rPr lang="en-US" sz="900" dirty="0" err="1">
                          <a:effectLst/>
                          <a:latin typeface="Arial" pitchFamily="34" charset="0"/>
                          <a:cs typeface="Arial" pitchFamily="34" charset="0"/>
                        </a:rPr>
                        <a:t>lắng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và</a:t>
                      </a:r>
                      <a:r>
                        <a:rPr lang="en-US" sz="900" dirty="0">
                          <a:effectLst/>
                          <a:latin typeface="Arial" pitchFamily="34" charset="0"/>
                          <a:cs typeface="Arial" pitchFamily="34" charset="0"/>
                        </a:rPr>
                        <a:t> thang </a:t>
                      </a:r>
                      <a:r>
                        <a:rPr lang="en-US" sz="900" dirty="0" err="1">
                          <a:effectLst/>
                          <a:latin typeface="Arial" pitchFamily="34" charset="0"/>
                          <a:cs typeface="Arial" pitchFamily="34" charset="0"/>
                        </a:rPr>
                        <a:t>điểm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trầm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cảm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tại</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bệnh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viện</a:t>
                      </a:r>
                      <a:r>
                        <a:rPr lang="en-US" sz="900" dirty="0">
                          <a:effectLst/>
                          <a:latin typeface="Arial" pitchFamily="34" charset="0"/>
                          <a:cs typeface="Arial" pitchFamily="34" charset="0"/>
                        </a:rPr>
                        <a:t> (HADS) </a:t>
                      </a:r>
                    </a:p>
                    <a:p>
                      <a:pPr marL="0" marR="0" algn="just">
                        <a:lnSpc>
                          <a:spcPct val="150000"/>
                        </a:lnSpc>
                        <a:spcBef>
                          <a:spcPts val="0"/>
                        </a:spcBef>
                        <a:spcAft>
                          <a:spcPts val="0"/>
                        </a:spcAft>
                      </a:pPr>
                      <a:r>
                        <a:rPr lang="en-US" sz="900" dirty="0">
                          <a:effectLst/>
                          <a:latin typeface="Arial" pitchFamily="34" charset="0"/>
                          <a:cs typeface="Arial" pitchFamily="34" charset="0"/>
                        </a:rPr>
                        <a:t>• Thang </a:t>
                      </a:r>
                      <a:r>
                        <a:rPr lang="en-US" sz="900" dirty="0" err="1">
                          <a:effectLst/>
                          <a:latin typeface="Arial" pitchFamily="34" charset="0"/>
                          <a:cs typeface="Arial" pitchFamily="34" charset="0"/>
                        </a:rPr>
                        <a:t>đo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Trầm</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cảm</a:t>
                      </a:r>
                      <a:r>
                        <a:rPr lang="en-US" sz="900" dirty="0">
                          <a:effectLst/>
                          <a:latin typeface="Arial" pitchFamily="34" charset="0"/>
                          <a:cs typeface="Arial" pitchFamily="34" charset="0"/>
                        </a:rPr>
                        <a:t>, Lo </a:t>
                      </a:r>
                      <a:r>
                        <a:rPr lang="en-US" sz="900" dirty="0" err="1">
                          <a:effectLst/>
                          <a:latin typeface="Arial" pitchFamily="34" charset="0"/>
                          <a:cs typeface="Arial" pitchFamily="34" charset="0"/>
                        </a:rPr>
                        <a:t>lắng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và</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Áp</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lực</a:t>
                      </a:r>
                      <a:r>
                        <a:rPr lang="en-US" sz="900" dirty="0">
                          <a:effectLst/>
                          <a:latin typeface="Arial" pitchFamily="34" charset="0"/>
                          <a:cs typeface="Arial" pitchFamily="34" charset="0"/>
                        </a:rPr>
                        <a:t> (DASS-21)</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2599649186"/>
                  </a:ext>
                </a:extLst>
              </a:tr>
              <a:tr h="271772">
                <a:tc>
                  <a:txBody>
                    <a:bodyPr/>
                    <a:lstStyle/>
                    <a:p>
                      <a:pPr marL="0" marR="0" algn="just">
                        <a:lnSpc>
                          <a:spcPct val="150000"/>
                        </a:lnSpc>
                        <a:spcBef>
                          <a:spcPts val="0"/>
                        </a:spcBef>
                        <a:spcAft>
                          <a:spcPts val="0"/>
                        </a:spcAft>
                      </a:pPr>
                      <a:r>
                        <a:rPr lang="en-US" sz="900">
                          <a:effectLst/>
                          <a:latin typeface="Arial" pitchFamily="34" charset="0"/>
                          <a:cs typeface="Arial" pitchFamily="34" charset="0"/>
                        </a:rPr>
                        <a:t>Quản lý cá nhân và kĩ năng tự theo dõi kém</a:t>
                      </a:r>
                      <a:endParaRPr lang="en-US" sz="900">
                        <a:effectLst/>
                        <a:latin typeface="Arial" pitchFamily="34" charset="0"/>
                        <a:ea typeface="Calibri" panose="020F0502020204030204" pitchFamily="34" charset="0"/>
                        <a:cs typeface="Arial" pitchFamily="34" charset="0"/>
                      </a:endParaRPr>
                    </a:p>
                  </a:txBody>
                  <a:tcPr marL="16290" marR="16290" marT="0" marB="0"/>
                </a:tc>
                <a:tc>
                  <a:txBody>
                    <a:bodyPr/>
                    <a:lstStyle/>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Đo</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lường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hoạt</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động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của</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bệnh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nhân</a:t>
                      </a:r>
                      <a:r>
                        <a:rPr lang="en-US" sz="900" dirty="0">
                          <a:effectLst/>
                          <a:latin typeface="Arial" pitchFamily="34" charset="0"/>
                          <a:cs typeface="Arial" pitchFamily="34" charset="0"/>
                        </a:rPr>
                        <a:t> (PAM) </a:t>
                      </a:r>
                    </a:p>
                    <a:p>
                      <a:pPr marL="0" marR="0" algn="just">
                        <a:lnSpc>
                          <a:spcPct val="150000"/>
                        </a:lnSpc>
                        <a:spcBef>
                          <a:spcPts val="0"/>
                        </a:spcBef>
                        <a:spcAft>
                          <a:spcPts val="0"/>
                        </a:spcAft>
                      </a:pP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Công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cụ</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đánh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giá</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hiệu</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quả</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chỉ</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số</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thích</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ứng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phục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hồi</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chức</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năng</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hô</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hấp</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của</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bản</a:t>
                      </a:r>
                      <a:r>
                        <a:rPr lang="en-US" sz="900" dirty="0">
                          <a:effectLst/>
                          <a:latin typeface="Arial" pitchFamily="34" charset="0"/>
                          <a:cs typeface="Arial" pitchFamily="34" charset="0"/>
                        </a:rPr>
                        <a:t> </a:t>
                      </a:r>
                      <a:r>
                        <a:rPr lang="en-US" sz="900" dirty="0" err="1">
                          <a:effectLst/>
                          <a:latin typeface="Arial" pitchFamily="34" charset="0"/>
                          <a:cs typeface="Arial" pitchFamily="34" charset="0"/>
                        </a:rPr>
                        <a:t>thân</a:t>
                      </a:r>
                      <a:r>
                        <a:rPr lang="en-US" sz="900" dirty="0">
                          <a:effectLst/>
                          <a:latin typeface="Arial" pitchFamily="34" charset="0"/>
                          <a:cs typeface="Arial" pitchFamily="34" charset="0"/>
                        </a:rPr>
                        <a:t> (PRAISE)</a:t>
                      </a:r>
                      <a:endParaRPr lang="en-US" sz="900" dirty="0">
                        <a:effectLst/>
                        <a:latin typeface="Arial" pitchFamily="34" charset="0"/>
                        <a:ea typeface="Calibri" panose="020F0502020204030204" pitchFamily="34" charset="0"/>
                        <a:cs typeface="Arial" pitchFamily="34" charset="0"/>
                      </a:endParaRPr>
                    </a:p>
                  </a:txBody>
                  <a:tcPr marL="16290" marR="16290" marT="0" marB="0"/>
                </a:tc>
                <a:extLst>
                  <a:ext uri="{0D108BD9-81ED-4DB2-BD59-A6C34878D82A}">
                    <a16:rowId xmlns="" xmlns:a16="http://schemas.microsoft.com/office/drawing/2014/main" val="634290940"/>
                  </a:ext>
                </a:extLst>
              </a:tr>
            </a:tbl>
          </a:graphicData>
        </a:graphic>
      </p:graphicFrame>
      <p:sp>
        <p:nvSpPr>
          <p:cNvPr id="5" name="Title 1">
            <a:extLst>
              <a:ext uri="{FF2B5EF4-FFF2-40B4-BE49-F238E27FC236}">
                <a16:creationId xmlns="" xmlns:a16="http://schemas.microsoft.com/office/drawing/2014/main" id="{48392032-71DF-41FE-8A1B-A84EFB7CF56A}"/>
              </a:ext>
            </a:extLst>
          </p:cNvPr>
          <p:cNvSpPr>
            <a:spLocks noGrp="1"/>
          </p:cNvSpPr>
          <p:nvPr>
            <p:ph type="title"/>
          </p:nvPr>
        </p:nvSpPr>
        <p:spPr>
          <a:xfrm>
            <a:off x="228600" y="0"/>
            <a:ext cx="8534400" cy="549274"/>
          </a:xfrm>
        </p:spPr>
        <p:txBody>
          <a:bodyPr>
            <a:noAutofit/>
          </a:bodyPr>
          <a:lstStyle/>
          <a:p>
            <a:pPr lvl="1" algn="l" rtl="0">
              <a:spcBef>
                <a:spcPct val="0"/>
              </a:spcBef>
            </a:pPr>
            <a:r>
              <a:rPr lang="vi-VN" sz="1400" dirty="0">
                <a:solidFill>
                  <a:srgbClr val="7030A0"/>
                </a:solidFill>
                <a:effectLst/>
                <a:latin typeface="Arial" pitchFamily="34" charset="0"/>
                <a:ea typeface="Times New Roman" panose="02020603050405020304" pitchFamily="18" charset="0"/>
                <a:cs typeface="Arial" pitchFamily="34" charset="0"/>
              </a:rPr>
              <a:t>Các </a:t>
            </a:r>
            <a:r>
              <a:rPr lang="vi-VN" sz="1400" dirty="0" smtClean="0">
                <a:solidFill>
                  <a:srgbClr val="7030A0"/>
                </a:solidFill>
                <a:effectLst/>
                <a:latin typeface="Arial" pitchFamily="34" charset="0"/>
                <a:ea typeface="Times New Roman" panose="02020603050405020304" pitchFamily="18" charset="0"/>
                <a:cs typeface="Arial" pitchFamily="34" charset="0"/>
              </a:rPr>
              <a:t>cộng </a:t>
            </a:r>
            <a:r>
              <a:rPr lang="vi-VN" sz="1400" dirty="0">
                <a:solidFill>
                  <a:srgbClr val="7030A0"/>
                </a:solidFill>
                <a:effectLst/>
                <a:latin typeface="Arial" pitchFamily="34" charset="0"/>
                <a:ea typeface="Times New Roman" panose="02020603050405020304" pitchFamily="18" charset="0"/>
                <a:cs typeface="Arial" pitchFamily="34" charset="0"/>
              </a:rPr>
              <a:t>cụ đánh giá về cấu trúc và chức năng của cơ </a:t>
            </a:r>
            <a:r>
              <a:rPr lang="vi-VN" sz="1400" dirty="0" smtClean="0">
                <a:solidFill>
                  <a:srgbClr val="7030A0"/>
                </a:solidFill>
                <a:effectLst/>
                <a:latin typeface="Arial" pitchFamily="34" charset="0"/>
                <a:ea typeface="Times New Roman" panose="02020603050405020304" pitchFamily="18" charset="0"/>
                <a:cs typeface="Arial" pitchFamily="34" charset="0"/>
              </a:rPr>
              <a:t>thể</a:t>
            </a:r>
            <a:r>
              <a:rPr lang="en-US" sz="1400" dirty="0" smtClean="0">
                <a:solidFill>
                  <a:srgbClr val="7030A0"/>
                </a:solidFill>
                <a:effectLst/>
                <a:latin typeface="Arial" pitchFamily="34" charset="0"/>
                <a:ea typeface="Times New Roman" panose="02020603050405020304" pitchFamily="18" charset="0"/>
                <a:cs typeface="Arial" pitchFamily="34" charset="0"/>
              </a:rPr>
              <a:t> </a:t>
            </a:r>
            <a:r>
              <a:rPr lang="vi-VN" sz="1400" dirty="0" smtClean="0">
                <a:solidFill>
                  <a:srgbClr val="7030A0"/>
                </a:solidFill>
                <a:effectLst/>
                <a:latin typeface="Arial" pitchFamily="34" charset="0"/>
                <a:ea typeface="Times New Roman" panose="02020603050405020304" pitchFamily="18" charset="0"/>
                <a:cs typeface="Arial" pitchFamily="34" charset="0"/>
              </a:rPr>
              <a:t>sử dụng trong các lĩnh vực </a:t>
            </a:r>
            <a:r>
              <a:rPr lang="en-US" sz="1400" dirty="0" smtClean="0">
                <a:solidFill>
                  <a:srgbClr val="7030A0"/>
                </a:solidFill>
                <a:effectLst/>
                <a:latin typeface="Arial" pitchFamily="34" charset="0"/>
                <a:ea typeface="Times New Roman" panose="02020603050405020304" pitchFamily="18" charset="0"/>
                <a:cs typeface="Arial" pitchFamily="34" charset="0"/>
              </a:rPr>
              <a:t>PHCN (</a:t>
            </a:r>
            <a:r>
              <a:rPr lang="en-US" sz="1400" dirty="0" err="1" smtClean="0">
                <a:solidFill>
                  <a:srgbClr val="7030A0"/>
                </a:solidFill>
                <a:effectLst/>
                <a:latin typeface="Arial" pitchFamily="34" charset="0"/>
                <a:ea typeface="Times New Roman" panose="02020603050405020304" pitchFamily="18" charset="0"/>
                <a:cs typeface="Arial" pitchFamily="34" charset="0"/>
              </a:rPr>
              <a:t>tt</a:t>
            </a:r>
            <a:r>
              <a:rPr lang="en-US" sz="1400" dirty="0" smtClean="0">
                <a:solidFill>
                  <a:srgbClr val="7030A0"/>
                </a:solidFill>
                <a:effectLst/>
                <a:latin typeface="Arial" pitchFamily="34" charset="0"/>
                <a:ea typeface="Times New Roman" panose="02020603050405020304" pitchFamily="18" charset="0"/>
                <a:cs typeface="Arial" pitchFamily="34" charset="0"/>
              </a:rPr>
              <a:t>)</a:t>
            </a:r>
            <a:r>
              <a:rPr lang="vi-VN" sz="1400" dirty="0" smtClean="0">
                <a:solidFill>
                  <a:srgbClr val="7030A0"/>
                </a:solidFill>
                <a:effectLst/>
                <a:latin typeface="Arial" pitchFamily="34" charset="0"/>
                <a:ea typeface="Times New Roman" panose="02020603050405020304" pitchFamily="18" charset="0"/>
                <a:cs typeface="Arial" pitchFamily="34" charset="0"/>
              </a:rPr>
              <a:t> </a:t>
            </a:r>
            <a:endParaRPr lang="en-US" sz="1400" dirty="0">
              <a:solidFill>
                <a:srgbClr val="7030A0"/>
              </a:solidFill>
              <a:latin typeface="Arial" pitchFamily="34" charset="0"/>
              <a:cs typeface="Arial" pitchFamily="34" charset="0"/>
            </a:endParaRPr>
          </a:p>
        </p:txBody>
      </p:sp>
    </p:spTree>
    <p:extLst>
      <p:ext uri="{BB962C8B-B14F-4D97-AF65-F5344CB8AC3E}">
        <p14:creationId xmlns:p14="http://schemas.microsoft.com/office/powerpoint/2010/main" val="18046257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197AA1-DCB5-4DA4-87CE-82A2A2060D13}"/>
              </a:ext>
            </a:extLst>
          </p:cNvPr>
          <p:cNvSpPr>
            <a:spLocks noGrp="1"/>
          </p:cNvSpPr>
          <p:nvPr>
            <p:ph type="title"/>
          </p:nvPr>
        </p:nvSpPr>
        <p:spPr>
          <a:xfrm>
            <a:off x="395521" y="285750"/>
            <a:ext cx="8229600" cy="381000"/>
          </a:xfrm>
        </p:spPr>
        <p:txBody>
          <a:bodyPr>
            <a:normAutofit fontScale="90000"/>
          </a:bodyPr>
          <a:lstStyle/>
          <a:p>
            <a:pPr marL="0" marR="0" algn="l">
              <a:lnSpc>
                <a:spcPct val="150000"/>
              </a:lnSpc>
              <a:spcBef>
                <a:spcPts val="0"/>
              </a:spcBef>
              <a:spcAft>
                <a:spcPts val="0"/>
              </a:spcAft>
            </a:pPr>
            <a:r>
              <a:rPr lang="en-US" sz="1800" b="1" dirty="0">
                <a:solidFill>
                  <a:srgbClr val="7030A0"/>
                </a:solidFill>
                <a:effectLst/>
                <a:latin typeface="Times New Roman" panose="02020603050405020304" pitchFamily="18" charset="0"/>
                <a:ea typeface="Times New Roman" panose="02020603050405020304" pitchFamily="18" charset="0"/>
              </a:rPr>
              <a:t>MÔ HÌNH CAN THIỆP PHỤC HỒI COVID -19 DỰA TRÊN </a:t>
            </a:r>
            <a:r>
              <a:rPr lang="en-US" sz="1800" b="1" dirty="0" smtClean="0">
                <a:solidFill>
                  <a:srgbClr val="7030A0"/>
                </a:solidFill>
                <a:effectLst/>
                <a:latin typeface="Times New Roman" panose="02020603050405020304" pitchFamily="18" charset="0"/>
                <a:ea typeface="Times New Roman" panose="02020603050405020304" pitchFamily="18" charset="0"/>
              </a:rPr>
              <a:t>ICF</a:t>
            </a:r>
            <a:endParaRPr lang="en-US" dirty="0"/>
          </a:p>
        </p:txBody>
      </p:sp>
      <p:sp>
        <p:nvSpPr>
          <p:cNvPr id="3" name="Content Placeholder 2">
            <a:extLst>
              <a:ext uri="{FF2B5EF4-FFF2-40B4-BE49-F238E27FC236}">
                <a16:creationId xmlns="" xmlns:a16="http://schemas.microsoft.com/office/drawing/2014/main" id="{B9F7A6E0-21FA-4755-9DD9-F96464890B04}"/>
              </a:ext>
            </a:extLst>
          </p:cNvPr>
          <p:cNvSpPr>
            <a:spLocks noGrp="1"/>
          </p:cNvSpPr>
          <p:nvPr>
            <p:ph idx="1"/>
          </p:nvPr>
        </p:nvSpPr>
        <p:spPr>
          <a:xfrm>
            <a:off x="381000" y="971550"/>
            <a:ext cx="8382000" cy="4095750"/>
          </a:xfrm>
        </p:spPr>
        <p:txBody>
          <a:bodyPr>
            <a:noAutofit/>
          </a:bodyPr>
          <a:lstStyle/>
          <a:p>
            <a:pPr marL="179388" marR="0" indent="0" algn="just">
              <a:lnSpc>
                <a:spcPct val="150000"/>
              </a:lnSpc>
              <a:spcBef>
                <a:spcPts val="600"/>
              </a:spcBef>
              <a:spcAft>
                <a:spcPts val="0"/>
              </a:spcAft>
              <a:buFont typeface="Wingdings" pitchFamily="2" charset="2"/>
              <a:buChar char="Ø"/>
            </a:pPr>
            <a:r>
              <a:rPr lang="en-US" sz="1400" dirty="0" err="1" smtClean="0">
                <a:latin typeface="Arial" pitchFamily="34" charset="0"/>
                <a:ea typeface="Times New Roman" panose="02020603050405020304" pitchFamily="18" charset="0"/>
                <a:cs typeface="Arial" pitchFamily="34" charset="0"/>
              </a:rPr>
              <a:t>Phù</a:t>
            </a:r>
            <a:r>
              <a:rPr lang="en-US" sz="1400" dirty="0" smtClean="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hợp</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với</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chẩn</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đoán</a:t>
            </a:r>
            <a:r>
              <a:rPr lang="en-US" sz="1400" dirty="0">
                <a:latin typeface="Arial" pitchFamily="34" charset="0"/>
                <a:ea typeface="Times New Roman" panose="02020603050405020304" pitchFamily="18" charset="0"/>
                <a:cs typeface="Arial" pitchFamily="34" charset="0"/>
              </a:rPr>
              <a:t> COVID-19, </a:t>
            </a:r>
            <a:endParaRPr lang="en-US" sz="1400" dirty="0" smtClean="0">
              <a:latin typeface="Arial" pitchFamily="34" charset="0"/>
              <a:ea typeface="Times New Roman" panose="02020603050405020304" pitchFamily="18" charset="0"/>
              <a:cs typeface="Arial" pitchFamily="34" charset="0"/>
            </a:endParaRPr>
          </a:p>
          <a:p>
            <a:pPr marL="179388" marR="0" indent="0" algn="just">
              <a:lnSpc>
                <a:spcPct val="150000"/>
              </a:lnSpc>
              <a:spcBef>
                <a:spcPts val="600"/>
              </a:spcBef>
              <a:spcAft>
                <a:spcPts val="0"/>
              </a:spcAft>
              <a:buFont typeface="Wingdings" pitchFamily="2" charset="2"/>
              <a:buChar char="Ø"/>
            </a:pPr>
            <a:r>
              <a:rPr lang="en-US" sz="1400" dirty="0" err="1">
                <a:latin typeface="Arial" pitchFamily="34" charset="0"/>
                <a:ea typeface="Times New Roman" panose="02020603050405020304" pitchFamily="18" charset="0"/>
                <a:cs typeface="Arial" pitchFamily="34" charset="0"/>
              </a:rPr>
              <a:t>T</a:t>
            </a:r>
            <a:r>
              <a:rPr lang="en-US" sz="1400" dirty="0" err="1" smtClean="0">
                <a:latin typeface="Arial" pitchFamily="34" charset="0"/>
                <a:ea typeface="Times New Roman" panose="02020603050405020304" pitchFamily="18" charset="0"/>
                <a:cs typeface="Arial" pitchFamily="34" charset="0"/>
              </a:rPr>
              <a:t>ình</a:t>
            </a:r>
            <a:r>
              <a:rPr lang="en-US" sz="1400" dirty="0" smtClean="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trạng</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chức</a:t>
            </a:r>
            <a:r>
              <a:rPr lang="en-US" sz="1400" dirty="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năng</a:t>
            </a:r>
            <a:endParaRPr lang="en-US" sz="1400" dirty="0" smtClean="0">
              <a:latin typeface="Arial" pitchFamily="34" charset="0"/>
              <a:ea typeface="Times New Roman" panose="02020603050405020304" pitchFamily="18" charset="0"/>
              <a:cs typeface="Arial" pitchFamily="34" charset="0"/>
            </a:endParaRPr>
          </a:p>
          <a:p>
            <a:pPr marL="179388" marR="0" indent="0" algn="just">
              <a:lnSpc>
                <a:spcPct val="150000"/>
              </a:lnSpc>
              <a:spcBef>
                <a:spcPts val="600"/>
              </a:spcBef>
              <a:spcAft>
                <a:spcPts val="0"/>
              </a:spcAft>
              <a:buFont typeface="Wingdings" pitchFamily="2" charset="2"/>
              <a:buChar char="Ø"/>
            </a:pPr>
            <a:r>
              <a:rPr lang="en-US" sz="1400" dirty="0" err="1" smtClean="0">
                <a:latin typeface="Arial" pitchFamily="34" charset="0"/>
                <a:ea typeface="Times New Roman" panose="02020603050405020304" pitchFamily="18" charset="0"/>
                <a:cs typeface="Arial" pitchFamily="34" charset="0"/>
              </a:rPr>
              <a:t>Khả</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năng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tham</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gia</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và</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hoạt</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động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của</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người</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bệnh</a:t>
            </a:r>
            <a:endParaRPr lang="en-US" sz="1400" dirty="0" smtClean="0">
              <a:latin typeface="Arial" pitchFamily="34" charset="0"/>
              <a:ea typeface="Times New Roman" panose="02020603050405020304" pitchFamily="18" charset="0"/>
              <a:cs typeface="Arial" pitchFamily="34" charset="0"/>
            </a:endParaRPr>
          </a:p>
          <a:p>
            <a:pPr marL="179388" marR="0" indent="0" algn="just">
              <a:lnSpc>
                <a:spcPct val="150000"/>
              </a:lnSpc>
              <a:spcBef>
                <a:spcPts val="600"/>
              </a:spcBef>
              <a:spcAft>
                <a:spcPts val="0"/>
              </a:spcAft>
              <a:buFont typeface="Wingdings" pitchFamily="2" charset="2"/>
              <a:buChar char="Ø"/>
            </a:pPr>
            <a:r>
              <a:rPr lang="en-US" sz="1400" dirty="0" err="1">
                <a:latin typeface="Arial" pitchFamily="34" charset="0"/>
                <a:ea typeface="Times New Roman" panose="02020603050405020304" pitchFamily="18" charset="0"/>
                <a:cs typeface="Arial" pitchFamily="34" charset="0"/>
              </a:rPr>
              <a:t>N</a:t>
            </a:r>
            <a:r>
              <a:rPr lang="en-US" sz="1400" dirty="0" err="1" smtClean="0">
                <a:latin typeface="Arial" pitchFamily="34" charset="0"/>
                <a:ea typeface="Times New Roman" panose="02020603050405020304" pitchFamily="18" charset="0"/>
                <a:cs typeface="Arial" pitchFamily="34" charset="0"/>
              </a:rPr>
              <a:t>hu</a:t>
            </a:r>
            <a:r>
              <a:rPr lang="en-US" sz="1400" dirty="0" smtClean="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cầu</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phục</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hồi</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chức</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năng</a:t>
            </a:r>
            <a:r>
              <a:rPr lang="en-US" sz="1400" dirty="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người</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bệnh</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chưa</a:t>
            </a:r>
            <a:r>
              <a:rPr lang="en-US" sz="1400" dirty="0" smtClean="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được</a:t>
            </a:r>
            <a:r>
              <a:rPr lang="en-US" sz="1400" dirty="0">
                <a:latin typeface="Arial" pitchFamily="34" charset="0"/>
                <a:ea typeface="Times New Roman" panose="02020603050405020304" pitchFamily="18" charset="0"/>
                <a:cs typeface="Arial" pitchFamily="34" charset="0"/>
              </a:rPr>
              <a:t> </a:t>
            </a:r>
            <a:r>
              <a:rPr lang="en-US" sz="1400" dirty="0" err="1">
                <a:latin typeface="Arial" pitchFamily="34" charset="0"/>
                <a:ea typeface="Times New Roman" panose="02020603050405020304" pitchFamily="18" charset="0"/>
                <a:cs typeface="Arial" pitchFamily="34" charset="0"/>
              </a:rPr>
              <a:t>đáp</a:t>
            </a:r>
            <a:r>
              <a:rPr lang="en-US" sz="1400" dirty="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ứng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cá</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thể</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hóa</a:t>
            </a:r>
            <a:r>
              <a:rPr lang="en-US" sz="1400" dirty="0" smtClean="0">
                <a:latin typeface="Arial" pitchFamily="34" charset="0"/>
                <a:ea typeface="Times New Roman" panose="02020603050405020304" pitchFamily="18" charset="0"/>
                <a:cs typeface="Arial" pitchFamily="34" charset="0"/>
              </a:rPr>
              <a:t>).</a:t>
            </a:r>
          </a:p>
          <a:p>
            <a:pPr marL="179388" marR="0" indent="0" algn="just">
              <a:lnSpc>
                <a:spcPct val="150000"/>
              </a:lnSpc>
              <a:spcBef>
                <a:spcPts val="600"/>
              </a:spcBef>
              <a:spcAft>
                <a:spcPts val="0"/>
              </a:spcAft>
              <a:buFont typeface="Wingdings" pitchFamily="2" charset="2"/>
              <a:buChar char="Ø"/>
            </a:pPr>
            <a:r>
              <a:rPr lang="en-US" sz="1400" dirty="0" err="1" smtClean="0">
                <a:latin typeface="Arial" pitchFamily="34" charset="0"/>
                <a:ea typeface="Times New Roman" panose="02020603050405020304" pitchFamily="18" charset="0"/>
                <a:cs typeface="Arial" pitchFamily="34" charset="0"/>
              </a:rPr>
              <a:t>Môi</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trường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sống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và</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bối</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cảnh</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phục</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hồi</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chức</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năng</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cá</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thể</a:t>
            </a:r>
            <a:r>
              <a:rPr lang="en-US" sz="1400" dirty="0" smtClean="0">
                <a:latin typeface="Arial" pitchFamily="34" charset="0"/>
                <a:ea typeface="Times New Roman" panose="02020603050405020304" pitchFamily="18" charset="0"/>
                <a:cs typeface="Arial" pitchFamily="34" charset="0"/>
              </a:rPr>
              <a:t> </a:t>
            </a:r>
            <a:r>
              <a:rPr lang="en-US" sz="1400" dirty="0" err="1" smtClean="0">
                <a:latin typeface="Arial" pitchFamily="34" charset="0"/>
                <a:ea typeface="Times New Roman" panose="02020603050405020304" pitchFamily="18" charset="0"/>
                <a:cs typeface="Arial" pitchFamily="34" charset="0"/>
              </a:rPr>
              <a:t>hóa</a:t>
            </a:r>
            <a:r>
              <a:rPr lang="en-US" sz="1400" dirty="0" smtClean="0">
                <a:latin typeface="Arial" pitchFamily="34" charset="0"/>
                <a:ea typeface="Times New Roman" panose="02020603050405020304" pitchFamily="18" charset="0"/>
                <a:cs typeface="Arial" pitchFamily="34" charset="0"/>
              </a:rPr>
              <a:t>)</a:t>
            </a:r>
          </a:p>
          <a:p>
            <a:pPr marL="0" indent="0" algn="just">
              <a:lnSpc>
                <a:spcPct val="150000"/>
              </a:lnSpc>
              <a:spcBef>
                <a:spcPts val="600"/>
              </a:spcBef>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1015678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Nội</a:t>
            </a:r>
            <a:r>
              <a:rPr lang="en-US" dirty="0"/>
              <a:t> dung </a:t>
            </a:r>
          </a:p>
        </p:txBody>
      </p:sp>
      <p:sp>
        <p:nvSpPr>
          <p:cNvPr id="3" name="Content Placeholder 2"/>
          <p:cNvSpPr>
            <a:spLocks noGrp="1"/>
          </p:cNvSpPr>
          <p:nvPr>
            <p:ph idx="1"/>
          </p:nvPr>
        </p:nvSpPr>
        <p:spPr/>
        <p:txBody>
          <a:bodyPr>
            <a:normAutofit fontScale="77500" lnSpcReduction="20000"/>
          </a:bodyPr>
          <a:lstStyle/>
          <a:p>
            <a:pPr>
              <a:lnSpc>
                <a:spcPct val="170000"/>
              </a:lnSpc>
              <a:spcBef>
                <a:spcPts val="600"/>
              </a:spcBef>
              <a:spcAft>
                <a:spcPts val="600"/>
              </a:spcAft>
            </a:pPr>
            <a:r>
              <a:rPr lang="en-US" dirty="0" err="1"/>
              <a:t>Tổng</a:t>
            </a:r>
            <a:r>
              <a:rPr lang="en-US" dirty="0"/>
              <a:t> </a:t>
            </a:r>
            <a:r>
              <a:rPr lang="en-US" dirty="0" err="1"/>
              <a:t>quan</a:t>
            </a:r>
            <a:r>
              <a:rPr lang="en-US" dirty="0"/>
              <a:t> </a:t>
            </a:r>
            <a:r>
              <a:rPr lang="en-US" dirty="0" err="1"/>
              <a:t>về</a:t>
            </a:r>
            <a:r>
              <a:rPr lang="en-US" dirty="0"/>
              <a:t> </a:t>
            </a:r>
            <a:r>
              <a:rPr lang="en-US" dirty="0" err="1"/>
              <a:t>người</a:t>
            </a:r>
            <a:r>
              <a:rPr lang="en-US" dirty="0"/>
              <a:t> </a:t>
            </a:r>
            <a:r>
              <a:rPr lang="en-US" dirty="0" err="1"/>
              <a:t>bệnh</a:t>
            </a:r>
            <a:r>
              <a:rPr lang="en-US" dirty="0"/>
              <a:t> </a:t>
            </a:r>
            <a:r>
              <a:rPr lang="en-US" dirty="0" err="1"/>
              <a:t>sau</a:t>
            </a:r>
            <a:r>
              <a:rPr lang="en-US" dirty="0"/>
              <a:t> COVID 19</a:t>
            </a:r>
          </a:p>
          <a:p>
            <a:pPr>
              <a:lnSpc>
                <a:spcPct val="170000"/>
              </a:lnSpc>
              <a:spcBef>
                <a:spcPts val="600"/>
              </a:spcBef>
              <a:spcAft>
                <a:spcPts val="600"/>
              </a:spcAft>
            </a:pPr>
            <a:r>
              <a:rPr lang="en-US" dirty="0" err="1"/>
              <a:t>Mục</a:t>
            </a:r>
            <a:r>
              <a:rPr lang="en-US" dirty="0"/>
              <a:t> tiêu, ngyên </a:t>
            </a:r>
            <a:r>
              <a:rPr lang="en-US" dirty="0" err="1"/>
              <a:t>tắc</a:t>
            </a:r>
            <a:r>
              <a:rPr lang="en-US" dirty="0"/>
              <a:t> </a:t>
            </a:r>
            <a:r>
              <a:rPr lang="en-US" dirty="0" smtClean="0"/>
              <a:t>PHCN </a:t>
            </a:r>
            <a:r>
              <a:rPr lang="en-US" dirty="0" err="1" smtClean="0"/>
              <a:t>vận</a:t>
            </a:r>
            <a:r>
              <a:rPr lang="en-US" dirty="0" smtClean="0"/>
              <a:t> </a:t>
            </a:r>
            <a:r>
              <a:rPr lang="en-US" dirty="0" err="1" smtClean="0"/>
              <a:t>động</a:t>
            </a:r>
            <a:r>
              <a:rPr lang="en-US" dirty="0" smtClean="0"/>
              <a:t> </a:t>
            </a:r>
            <a:r>
              <a:rPr lang="en-US" dirty="0"/>
              <a:t>cho </a:t>
            </a:r>
            <a:r>
              <a:rPr lang="en-US" dirty="0" err="1"/>
              <a:t>người</a:t>
            </a:r>
            <a:r>
              <a:rPr lang="en-US" dirty="0"/>
              <a:t> </a:t>
            </a:r>
            <a:r>
              <a:rPr lang="en-US" dirty="0" err="1" smtClean="0"/>
              <a:t>bệnh</a:t>
            </a:r>
            <a:r>
              <a:rPr lang="en-US" dirty="0" smtClean="0"/>
              <a:t> </a:t>
            </a:r>
            <a:r>
              <a:rPr lang="en-US" dirty="0" err="1" smtClean="0"/>
              <a:t>sau</a:t>
            </a:r>
            <a:r>
              <a:rPr lang="en-US" dirty="0" smtClean="0"/>
              <a:t> </a:t>
            </a:r>
            <a:r>
              <a:rPr lang="en-US" dirty="0" err="1" smtClean="0"/>
              <a:t>mắc</a:t>
            </a:r>
            <a:r>
              <a:rPr lang="en-US" dirty="0" smtClean="0"/>
              <a:t> </a:t>
            </a:r>
            <a:r>
              <a:rPr lang="en-US" dirty="0"/>
              <a:t>COVID 19 </a:t>
            </a:r>
            <a:endParaRPr lang="en-US" dirty="0" smtClean="0"/>
          </a:p>
          <a:p>
            <a:pPr>
              <a:lnSpc>
                <a:spcPct val="170000"/>
              </a:lnSpc>
              <a:spcBef>
                <a:spcPts val="600"/>
              </a:spcBef>
              <a:spcAft>
                <a:spcPts val="600"/>
              </a:spcAft>
            </a:pPr>
            <a:r>
              <a:rPr lang="en-US" dirty="0" err="1" smtClean="0"/>
              <a:t>Vấn</a:t>
            </a:r>
            <a:r>
              <a:rPr lang="en-US" dirty="0" smtClean="0"/>
              <a:t> </a:t>
            </a:r>
            <a:r>
              <a:rPr lang="en-US" dirty="0" err="1" smtClean="0"/>
              <a:t>đề</a:t>
            </a:r>
            <a:r>
              <a:rPr lang="en-US" dirty="0" smtClean="0"/>
              <a:t> </a:t>
            </a:r>
            <a:r>
              <a:rPr lang="en-US" dirty="0" err="1" smtClean="0"/>
              <a:t>giọng</a:t>
            </a:r>
            <a:r>
              <a:rPr lang="en-US" dirty="0" smtClean="0"/>
              <a:t> </a:t>
            </a:r>
            <a:r>
              <a:rPr lang="en-US" dirty="0" err="1" smtClean="0"/>
              <a:t>nói</a:t>
            </a:r>
            <a:r>
              <a:rPr lang="en-US" dirty="0" smtClean="0"/>
              <a:t>, </a:t>
            </a:r>
            <a:r>
              <a:rPr lang="en-US" dirty="0" err="1" smtClean="0"/>
              <a:t>rối</a:t>
            </a:r>
            <a:r>
              <a:rPr lang="en-US" dirty="0" smtClean="0"/>
              <a:t> </a:t>
            </a:r>
            <a:r>
              <a:rPr lang="en-US" dirty="0" err="1" smtClean="0"/>
              <a:t>loạn</a:t>
            </a:r>
            <a:r>
              <a:rPr lang="en-US" dirty="0" smtClean="0"/>
              <a:t> </a:t>
            </a:r>
            <a:r>
              <a:rPr lang="en-US" dirty="0" err="1" smtClean="0"/>
              <a:t>nuốt</a:t>
            </a:r>
            <a:r>
              <a:rPr lang="en-US" dirty="0" smtClean="0"/>
              <a:t> ở </a:t>
            </a:r>
            <a:r>
              <a:rPr lang="en-US" dirty="0" err="1" smtClean="0"/>
              <a:t>người</a:t>
            </a:r>
            <a:r>
              <a:rPr lang="en-US" dirty="0" smtClean="0"/>
              <a:t> </a:t>
            </a:r>
            <a:r>
              <a:rPr lang="en-US" dirty="0" err="1" smtClean="0"/>
              <a:t>sau</a:t>
            </a:r>
            <a:r>
              <a:rPr lang="en-US" dirty="0" smtClean="0"/>
              <a:t> </a:t>
            </a:r>
            <a:r>
              <a:rPr lang="en-US" dirty="0" err="1" smtClean="0"/>
              <a:t>mắc</a:t>
            </a:r>
            <a:r>
              <a:rPr lang="en-US" dirty="0" smtClean="0"/>
              <a:t> COVID 19 </a:t>
            </a:r>
            <a:r>
              <a:rPr lang="en-US" dirty="0" err="1" smtClean="0"/>
              <a:t>và</a:t>
            </a:r>
            <a:r>
              <a:rPr lang="en-US" dirty="0" smtClean="0"/>
              <a:t> </a:t>
            </a:r>
            <a:r>
              <a:rPr lang="en-US" dirty="0" err="1" smtClean="0"/>
              <a:t>biện</a:t>
            </a:r>
            <a:r>
              <a:rPr lang="en-US" dirty="0" smtClean="0"/>
              <a:t> </a:t>
            </a:r>
            <a:r>
              <a:rPr lang="en-US" dirty="0" err="1" smtClean="0"/>
              <a:t>pháp</a:t>
            </a:r>
            <a:r>
              <a:rPr lang="en-US" dirty="0" smtClean="0"/>
              <a:t> </a:t>
            </a:r>
            <a:r>
              <a:rPr lang="en-US" dirty="0" err="1" smtClean="0"/>
              <a:t>phục</a:t>
            </a:r>
            <a:r>
              <a:rPr lang="en-US" dirty="0" smtClean="0"/>
              <a:t> </a:t>
            </a:r>
            <a:r>
              <a:rPr lang="en-US" dirty="0" err="1" smtClean="0"/>
              <a:t>phồi</a:t>
            </a:r>
            <a:r>
              <a:rPr lang="en-US" dirty="0" smtClean="0"/>
              <a:t> </a:t>
            </a:r>
            <a:r>
              <a:rPr lang="en-US" dirty="0" err="1" smtClean="0"/>
              <a:t>chức</a:t>
            </a:r>
            <a:r>
              <a:rPr lang="en-US" dirty="0" smtClean="0"/>
              <a:t> </a:t>
            </a:r>
            <a:r>
              <a:rPr lang="en-US" dirty="0" err="1" smtClean="0"/>
              <a:t>năng</a:t>
            </a:r>
            <a:endParaRPr lang="en-US" dirty="0"/>
          </a:p>
        </p:txBody>
      </p:sp>
    </p:spTree>
    <p:extLst>
      <p:ext uri="{BB962C8B-B14F-4D97-AF65-F5344CB8AC3E}">
        <p14:creationId xmlns:p14="http://schemas.microsoft.com/office/powerpoint/2010/main" val="5498892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04950"/>
            <a:ext cx="8229600" cy="857250"/>
          </a:xfrm>
        </p:spPr>
        <p:txBody>
          <a:bodyPr>
            <a:noAutofit/>
          </a:bodyPr>
          <a:lstStyle/>
          <a:p>
            <a:r>
              <a:rPr lang="en-US" sz="3600" dirty="0" smtClean="0"/>
              <a:t/>
            </a:r>
            <a:br>
              <a:rPr lang="en-US" sz="3600" dirty="0" smtClean="0"/>
            </a:br>
            <a:r>
              <a:rPr lang="en-US" sz="3600" dirty="0" err="1" smtClean="0"/>
              <a:t>Thực</a:t>
            </a:r>
            <a:r>
              <a:rPr lang="en-US" sz="3600" dirty="0" smtClean="0"/>
              <a:t> </a:t>
            </a:r>
            <a:r>
              <a:rPr lang="en-US" sz="3600" dirty="0" err="1" smtClean="0"/>
              <a:t>hành</a:t>
            </a:r>
            <a:r>
              <a:rPr lang="en-US" sz="3600" dirty="0" smtClean="0"/>
              <a:t> </a:t>
            </a:r>
            <a:r>
              <a:rPr lang="en-US" sz="3600" dirty="0" err="1" smtClean="0"/>
              <a:t>hướng</a:t>
            </a:r>
            <a:r>
              <a:rPr lang="en-US" sz="3600" dirty="0" smtClean="0"/>
              <a:t> </a:t>
            </a:r>
            <a:r>
              <a:rPr lang="en-US" sz="3600" dirty="0" err="1" smtClean="0"/>
              <a:t>dẫn</a:t>
            </a:r>
            <a:r>
              <a:rPr lang="en-US" sz="3600" dirty="0" smtClean="0"/>
              <a:t> </a:t>
            </a:r>
            <a:r>
              <a:rPr lang="en-US" sz="3600" dirty="0" err="1" smtClean="0"/>
              <a:t>phục</a:t>
            </a:r>
            <a:r>
              <a:rPr lang="en-US" sz="3600" dirty="0" smtClean="0"/>
              <a:t> </a:t>
            </a:r>
            <a:r>
              <a:rPr lang="en-US" sz="3600" dirty="0" err="1" smtClean="0"/>
              <a:t>hồi</a:t>
            </a:r>
            <a:r>
              <a:rPr lang="en-US" sz="3600" dirty="0" smtClean="0"/>
              <a:t> </a:t>
            </a:r>
            <a:r>
              <a:rPr lang="en-US" sz="3600" dirty="0" err="1" smtClean="0"/>
              <a:t>chức</a:t>
            </a:r>
            <a:r>
              <a:rPr lang="en-US" sz="3600" dirty="0" smtClean="0"/>
              <a:t> </a:t>
            </a:r>
            <a:r>
              <a:rPr lang="en-US" sz="3600" dirty="0" err="1" smtClean="0"/>
              <a:t>năng</a:t>
            </a:r>
            <a:r>
              <a:rPr lang="en-US" sz="3600" dirty="0" smtClean="0"/>
              <a:t> </a:t>
            </a:r>
            <a:r>
              <a:rPr lang="en-US" sz="3600" dirty="0" err="1" smtClean="0"/>
              <a:t>cho</a:t>
            </a:r>
            <a:r>
              <a:rPr lang="en-US" sz="3600" dirty="0" smtClean="0"/>
              <a:t> </a:t>
            </a:r>
            <a:r>
              <a:rPr lang="en-US" sz="3600" dirty="0" err="1" smtClean="0"/>
              <a:t>người</a:t>
            </a:r>
            <a:r>
              <a:rPr lang="en-US" sz="3600" dirty="0" smtClean="0"/>
              <a:t> </a:t>
            </a:r>
            <a:r>
              <a:rPr lang="en-US" sz="3600" dirty="0" err="1" smtClean="0"/>
              <a:t>bệnh</a:t>
            </a:r>
            <a:r>
              <a:rPr lang="en-US" sz="3600" dirty="0" smtClean="0"/>
              <a:t> </a:t>
            </a:r>
            <a:r>
              <a:rPr lang="en-US" sz="3600" dirty="0" err="1" smtClean="0"/>
              <a:t>sau</a:t>
            </a:r>
            <a:r>
              <a:rPr lang="en-US" sz="3600" dirty="0" smtClean="0"/>
              <a:t> </a:t>
            </a:r>
            <a:r>
              <a:rPr lang="en-US" sz="3600" dirty="0" err="1" smtClean="0"/>
              <a:t>mắc</a:t>
            </a:r>
            <a:r>
              <a:rPr lang="en-US" sz="3600" dirty="0" smtClean="0"/>
              <a:t> COVID 19</a:t>
            </a:r>
            <a:r>
              <a:rPr lang="en-US" sz="3600" dirty="0"/>
              <a:t/>
            </a:r>
            <a:br>
              <a:rPr lang="en-US" sz="3600" dirty="0"/>
            </a:br>
            <a:endParaRPr lang="en-US" sz="3600" dirty="0"/>
          </a:p>
        </p:txBody>
      </p:sp>
    </p:spTree>
    <p:extLst>
      <p:ext uri="{BB962C8B-B14F-4D97-AF65-F5344CB8AC3E}">
        <p14:creationId xmlns:p14="http://schemas.microsoft.com/office/powerpoint/2010/main" val="2829347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1C4A697A-69A3-42A3-A21A-08D6970EF628}"/>
              </a:ext>
            </a:extLst>
          </p:cNvPr>
          <p:cNvSpPr>
            <a:spLocks noGrp="1"/>
          </p:cNvSpPr>
          <p:nvPr>
            <p:ph type="title"/>
          </p:nvPr>
        </p:nvSpPr>
        <p:spPr>
          <a:xfrm>
            <a:off x="457200" y="205978"/>
            <a:ext cx="8229600" cy="613172"/>
          </a:xfrm>
        </p:spPr>
        <p:txBody>
          <a:bodyPr>
            <a:normAutofit fontScale="90000"/>
          </a:bodyPr>
          <a:lstStyle/>
          <a:p>
            <a:pPr algn="l"/>
            <a:r>
              <a:rPr lang="vi-VN" dirty="0">
                <a:solidFill>
                  <a:srgbClr val="7030A0"/>
                </a:solidFill>
              </a:rPr>
              <a:t>Phục hồi chức năng vận </a:t>
            </a:r>
            <a:r>
              <a:rPr lang="vi-VN" dirty="0" smtClean="0">
                <a:solidFill>
                  <a:srgbClr val="7030A0"/>
                </a:solidFill>
              </a:rPr>
              <a:t>động</a:t>
            </a:r>
            <a:endParaRPr lang="en-US" dirty="0">
              <a:solidFill>
                <a:srgbClr val="7030A0"/>
              </a:solidFill>
            </a:endParaRPr>
          </a:p>
        </p:txBody>
      </p:sp>
      <p:sp>
        <p:nvSpPr>
          <p:cNvPr id="4" name="Hộp Văn bản 3">
            <a:extLst>
              <a:ext uri="{FF2B5EF4-FFF2-40B4-BE49-F238E27FC236}">
                <a16:creationId xmlns="" xmlns:a16="http://schemas.microsoft.com/office/drawing/2014/main" id="{1DB737BC-04AA-481C-9437-EDA7D6B5EAF3}"/>
              </a:ext>
            </a:extLst>
          </p:cNvPr>
          <p:cNvSpPr txBox="1"/>
          <p:nvPr/>
        </p:nvSpPr>
        <p:spPr>
          <a:xfrm>
            <a:off x="533400" y="1001706"/>
            <a:ext cx="7696200" cy="3046988"/>
          </a:xfrm>
          <a:prstGeom prst="rect">
            <a:avLst/>
          </a:prstGeom>
          <a:noFill/>
        </p:spPr>
        <p:txBody>
          <a:bodyPr wrap="square">
            <a:spAutoFit/>
          </a:bodyPr>
          <a:lstStyle/>
          <a:p>
            <a:pPr algn="just">
              <a:lnSpc>
                <a:spcPct val="150000"/>
              </a:lnSpc>
              <a:spcBef>
                <a:spcPts val="600"/>
              </a:spcBef>
              <a:spcAft>
                <a:spcPts val="600"/>
              </a:spcAft>
            </a:pPr>
            <a:r>
              <a:rPr lang="en-US" dirty="0" err="1" smtClean="0">
                <a:solidFill>
                  <a:srgbClr val="0070C0"/>
                </a:solidFill>
                <a:latin typeface="Arial" pitchFamily="34" charset="0"/>
                <a:cs typeface="Arial" pitchFamily="34" charset="0"/>
              </a:rPr>
              <a:t>Nguyên</a:t>
            </a:r>
            <a:r>
              <a:rPr lang="en-US" dirty="0" smtClean="0">
                <a:solidFill>
                  <a:srgbClr val="0070C0"/>
                </a:solidFill>
                <a:latin typeface="Arial" pitchFamily="34" charset="0"/>
                <a:cs typeface="Arial" pitchFamily="34" charset="0"/>
              </a:rPr>
              <a:t> </a:t>
            </a:r>
            <a:r>
              <a:rPr lang="en-US" dirty="0" err="1" smtClean="0">
                <a:solidFill>
                  <a:srgbClr val="0070C0"/>
                </a:solidFill>
                <a:latin typeface="Arial" pitchFamily="34" charset="0"/>
                <a:cs typeface="Arial" pitchFamily="34" charset="0"/>
              </a:rPr>
              <a:t>tắc</a:t>
            </a:r>
            <a:r>
              <a:rPr lang="en-US" dirty="0" smtClean="0">
                <a:solidFill>
                  <a:srgbClr val="0070C0"/>
                </a:solidFill>
                <a:latin typeface="Arial" pitchFamily="34" charset="0"/>
                <a:cs typeface="Arial" pitchFamily="34" charset="0"/>
              </a:rPr>
              <a:t>:</a:t>
            </a:r>
          </a:p>
          <a:p>
            <a:pPr marL="285750" indent="-285750" algn="just">
              <a:lnSpc>
                <a:spcPct val="150000"/>
              </a:lnSpc>
              <a:spcBef>
                <a:spcPts val="600"/>
              </a:spcBef>
              <a:spcAft>
                <a:spcPts val="600"/>
              </a:spcAft>
              <a:buFont typeface="Wingdings" pitchFamily="2" charset="2"/>
              <a:buChar char="ü"/>
            </a:pPr>
            <a:r>
              <a:rPr lang="en-US" dirty="0" smtClean="0">
                <a:latin typeface="Arial" pitchFamily="34" charset="0"/>
                <a:cs typeface="Arial" pitchFamily="34" charset="0"/>
              </a:rPr>
              <a:t>PHCN</a:t>
            </a:r>
            <a:r>
              <a:rPr lang="vi-VN" dirty="0" smtClean="0">
                <a:latin typeface="Arial" pitchFamily="34" charset="0"/>
                <a:cs typeface="Arial" pitchFamily="34" charset="0"/>
              </a:rPr>
              <a:t> </a:t>
            </a:r>
            <a:r>
              <a:rPr lang="en-US" dirty="0" err="1" smtClean="0">
                <a:latin typeface="Arial" pitchFamily="34" charset="0"/>
                <a:cs typeface="Arial" pitchFamily="34" charset="0"/>
              </a:rPr>
              <a:t>vận</a:t>
            </a:r>
            <a:r>
              <a:rPr lang="en-US" dirty="0" smtClean="0">
                <a:latin typeface="Arial" pitchFamily="34" charset="0"/>
                <a:cs typeface="Arial" pitchFamily="34" charset="0"/>
              </a:rPr>
              <a:t> </a:t>
            </a:r>
            <a:r>
              <a:rPr lang="en-US" dirty="0" err="1" smtClean="0">
                <a:latin typeface="Arial" pitchFamily="34" charset="0"/>
                <a:cs typeface="Arial" pitchFamily="34" charset="0"/>
              </a:rPr>
              <a:t>động</a:t>
            </a:r>
            <a:r>
              <a:rPr lang="en-US" dirty="0" smtClean="0">
                <a:latin typeface="Arial" pitchFamily="34" charset="0"/>
                <a:cs typeface="Arial" pitchFamily="34" charset="0"/>
              </a:rPr>
              <a:t> </a:t>
            </a:r>
            <a:r>
              <a:rPr lang="vi-VN" dirty="0" smtClean="0">
                <a:latin typeface="Arial" pitchFamily="34" charset="0"/>
                <a:cs typeface="Arial" pitchFamily="34" charset="0"/>
              </a:rPr>
              <a:t>nên </a:t>
            </a:r>
            <a:r>
              <a:rPr lang="vi-VN" dirty="0">
                <a:latin typeface="Arial" pitchFamily="34" charset="0"/>
                <a:cs typeface="Arial" pitchFamily="34" charset="0"/>
              </a:rPr>
              <a:t>bắt đầu ở người bệnh nội trú giai đoạn cấp tính và tiếp tục sau khi chuyển sang điều trị nội trú phục hồi chức </a:t>
            </a:r>
            <a:r>
              <a:rPr lang="vi-VN" dirty="0" smtClean="0">
                <a:latin typeface="Arial" pitchFamily="34" charset="0"/>
                <a:cs typeface="Arial" pitchFamily="34" charset="0"/>
              </a:rPr>
              <a:t>năng. </a:t>
            </a:r>
            <a:endParaRPr lang="vi-VN" dirty="0">
              <a:latin typeface="Arial" pitchFamily="34" charset="0"/>
              <a:cs typeface="Arial" pitchFamily="34" charset="0"/>
            </a:endParaRPr>
          </a:p>
          <a:p>
            <a:pPr marL="285750" indent="-285750" algn="just">
              <a:lnSpc>
                <a:spcPct val="150000"/>
              </a:lnSpc>
              <a:spcBef>
                <a:spcPts val="600"/>
              </a:spcBef>
              <a:spcAft>
                <a:spcPts val="600"/>
              </a:spcAft>
              <a:buFont typeface="Wingdings" pitchFamily="2" charset="2"/>
              <a:buChar char="ü"/>
            </a:pPr>
            <a:r>
              <a:rPr lang="vi-VN" dirty="0">
                <a:latin typeface="Arial" pitchFamily="34" charset="0"/>
                <a:cs typeface="Arial" pitchFamily="34" charset="0"/>
              </a:rPr>
              <a:t>Vận động sớm nên </a:t>
            </a:r>
            <a:r>
              <a:rPr lang="vi-VN" dirty="0" smtClean="0">
                <a:latin typeface="Arial" pitchFamily="34" charset="0"/>
                <a:cs typeface="Arial" pitchFamily="34" charset="0"/>
              </a:rPr>
              <a:t>tôn </a:t>
            </a:r>
            <a:r>
              <a:rPr lang="vi-VN" dirty="0">
                <a:latin typeface="Arial" pitchFamily="34" charset="0"/>
                <a:cs typeface="Arial" pitchFamily="34" charset="0"/>
              </a:rPr>
              <a:t>trọng tình trạng hô hấp và huyết động của người </a:t>
            </a:r>
            <a:r>
              <a:rPr lang="vi-VN" dirty="0" smtClean="0">
                <a:latin typeface="Arial" pitchFamily="34" charset="0"/>
                <a:cs typeface="Arial" pitchFamily="34" charset="0"/>
              </a:rPr>
              <a:t>bệnh</a:t>
            </a:r>
            <a:endParaRPr lang="en-US" dirty="0" smtClean="0">
              <a:latin typeface="Arial" pitchFamily="34" charset="0"/>
              <a:cs typeface="Arial" pitchFamily="34" charset="0"/>
            </a:endParaRPr>
          </a:p>
          <a:p>
            <a:pPr marL="285750" indent="-285750" algn="just">
              <a:lnSpc>
                <a:spcPct val="150000"/>
              </a:lnSpc>
              <a:spcBef>
                <a:spcPts val="600"/>
              </a:spcBef>
              <a:spcAft>
                <a:spcPts val="600"/>
              </a:spcAft>
              <a:buFont typeface="Wingdings" pitchFamily="2" charset="2"/>
              <a:buChar char="ü"/>
            </a:pPr>
            <a:r>
              <a:rPr lang="en-US" dirty="0" err="1" smtClean="0">
                <a:latin typeface="Arial" pitchFamily="34" charset="0"/>
                <a:cs typeface="Arial" pitchFamily="34" charset="0"/>
              </a:rPr>
              <a:t>Phục</a:t>
            </a:r>
            <a:r>
              <a:rPr lang="en-US" dirty="0" smtClean="0">
                <a:latin typeface="Arial" pitchFamily="34" charset="0"/>
                <a:cs typeface="Arial" pitchFamily="34" charset="0"/>
              </a:rPr>
              <a:t> </a:t>
            </a:r>
            <a:r>
              <a:rPr lang="en-US" dirty="0" err="1" smtClean="0">
                <a:latin typeface="Arial" pitchFamily="34" charset="0"/>
                <a:cs typeface="Arial" pitchFamily="34" charset="0"/>
              </a:rPr>
              <a:t>hồi</a:t>
            </a:r>
            <a:r>
              <a:rPr lang="en-US" dirty="0" smtClean="0">
                <a:latin typeface="Arial" pitchFamily="34" charset="0"/>
                <a:cs typeface="Arial" pitchFamily="34" charset="0"/>
              </a:rPr>
              <a:t> </a:t>
            </a:r>
            <a:r>
              <a:rPr lang="en-US" dirty="0" err="1" smtClean="0">
                <a:latin typeface="Arial" pitchFamily="34" charset="0"/>
                <a:cs typeface="Arial" pitchFamily="34" charset="0"/>
              </a:rPr>
              <a:t>sức</a:t>
            </a:r>
            <a:r>
              <a:rPr lang="en-US" dirty="0" smtClean="0">
                <a:latin typeface="Arial" pitchFamily="34" charset="0"/>
                <a:cs typeface="Arial" pitchFamily="34" charset="0"/>
              </a:rPr>
              <a:t> </a:t>
            </a:r>
            <a:r>
              <a:rPr lang="en-US" dirty="0" err="1" smtClean="0">
                <a:latin typeface="Arial" pitchFamily="34" charset="0"/>
                <a:cs typeface="Arial" pitchFamily="34" charset="0"/>
              </a:rPr>
              <a:t>mạnh</a:t>
            </a:r>
            <a:r>
              <a:rPr lang="en-US" dirty="0" smtClean="0">
                <a:latin typeface="Arial" pitchFamily="34" charset="0"/>
                <a:cs typeface="Arial" pitchFamily="34" charset="0"/>
              </a:rPr>
              <a:t>, </a:t>
            </a:r>
            <a:r>
              <a:rPr lang="en-US" dirty="0" err="1" smtClean="0">
                <a:latin typeface="Arial" pitchFamily="34" charset="0"/>
                <a:cs typeface="Arial" pitchFamily="34" charset="0"/>
              </a:rPr>
              <a:t>sức</a:t>
            </a:r>
            <a:r>
              <a:rPr lang="en-US" dirty="0" smtClean="0">
                <a:latin typeface="Arial" pitchFamily="34" charset="0"/>
                <a:cs typeface="Arial" pitchFamily="34" charset="0"/>
              </a:rPr>
              <a:t> </a:t>
            </a:r>
            <a:r>
              <a:rPr lang="en-US" dirty="0" err="1" smtClean="0">
                <a:latin typeface="Arial" pitchFamily="34" charset="0"/>
                <a:cs typeface="Arial" pitchFamily="34" charset="0"/>
              </a:rPr>
              <a:t>bền</a:t>
            </a:r>
            <a:r>
              <a:rPr lang="en-US" dirty="0" smtClean="0">
                <a:latin typeface="Arial" pitchFamily="34" charset="0"/>
                <a:cs typeface="Arial" pitchFamily="34" charset="0"/>
              </a:rPr>
              <a:t> </a:t>
            </a:r>
            <a:r>
              <a:rPr lang="en-US" dirty="0" err="1" smtClean="0">
                <a:latin typeface="Arial" pitchFamily="34" charset="0"/>
                <a:cs typeface="Arial" pitchFamily="34" charset="0"/>
              </a:rPr>
              <a:t>sau</a:t>
            </a:r>
            <a:r>
              <a:rPr lang="en-US" dirty="0" smtClean="0">
                <a:latin typeface="Arial" pitchFamily="34" charset="0"/>
                <a:cs typeface="Arial" pitchFamily="34" charset="0"/>
              </a:rPr>
              <a:t> </a:t>
            </a:r>
            <a:r>
              <a:rPr lang="en-US" dirty="0" err="1" smtClean="0">
                <a:latin typeface="Arial" pitchFamily="34" charset="0"/>
                <a:cs typeface="Arial" pitchFamily="34" charset="0"/>
              </a:rPr>
              <a:t>mắc</a:t>
            </a:r>
            <a:r>
              <a:rPr lang="en-US" dirty="0" smtClean="0">
                <a:latin typeface="Arial" pitchFamily="34" charset="0"/>
                <a:cs typeface="Arial" pitchFamily="34" charset="0"/>
              </a:rPr>
              <a:t> COVID 19</a:t>
            </a:r>
            <a:endParaRPr lang="vi-VN" dirty="0">
              <a:latin typeface="Arial" pitchFamily="34" charset="0"/>
              <a:cs typeface="Arial" pitchFamily="34" charset="0"/>
            </a:endParaRPr>
          </a:p>
        </p:txBody>
      </p:sp>
    </p:spTree>
    <p:extLst>
      <p:ext uri="{BB962C8B-B14F-4D97-AF65-F5344CB8AC3E}">
        <p14:creationId xmlns:p14="http://schemas.microsoft.com/office/powerpoint/2010/main" val="2338135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4B3B5A6B-E90E-437F-83DF-AA7356592CA6}"/>
              </a:ext>
            </a:extLst>
          </p:cNvPr>
          <p:cNvSpPr>
            <a:spLocks noGrp="1"/>
          </p:cNvSpPr>
          <p:nvPr>
            <p:ph type="title"/>
          </p:nvPr>
        </p:nvSpPr>
        <p:spPr/>
        <p:txBody>
          <a:bodyPr/>
          <a:lstStyle/>
          <a:p>
            <a:r>
              <a:rPr lang="en-US" sz="1800" b="1" i="1" dirty="0">
                <a:effectLst/>
                <a:latin typeface="Times New Roman" panose="02020603050405020304" pitchFamily="18" charset="0"/>
                <a:ea typeface="Calibri" panose="020F0502020204030204" pitchFamily="34" charset="0"/>
              </a:rPr>
              <a:t>Thang </a:t>
            </a:r>
            <a:r>
              <a:rPr lang="en-US" sz="1800" b="1" i="1" dirty="0" err="1">
                <a:effectLst/>
                <a:latin typeface="Times New Roman" panose="02020603050405020304" pitchFamily="18" charset="0"/>
                <a:ea typeface="Calibri" panose="020F0502020204030204" pitchFamily="34" charset="0"/>
              </a:rPr>
              <a:t>điểm</a:t>
            </a:r>
            <a:r>
              <a:rPr lang="en-US" sz="1800" b="1" i="1" dirty="0">
                <a:effectLst/>
                <a:latin typeface="Times New Roman" panose="02020603050405020304" pitchFamily="18" charset="0"/>
                <a:ea typeface="Calibri" panose="020F0502020204030204" pitchFamily="34" charset="0"/>
              </a:rPr>
              <a:t> Borg CR 10.</a:t>
            </a:r>
            <a:endParaRPr lang="en-US" dirty="0"/>
          </a:p>
        </p:txBody>
      </p:sp>
      <p:graphicFrame>
        <p:nvGraphicFramePr>
          <p:cNvPr id="5" name="Chỗ dành sẵn cho Nội dung 4">
            <a:extLst>
              <a:ext uri="{FF2B5EF4-FFF2-40B4-BE49-F238E27FC236}">
                <a16:creationId xmlns="" xmlns:a16="http://schemas.microsoft.com/office/drawing/2014/main" id="{A678DAA2-6DF8-42ED-AA84-12C00136ED77}"/>
              </a:ext>
            </a:extLst>
          </p:cNvPr>
          <p:cNvGraphicFramePr>
            <a:graphicFrameLocks noGrp="1"/>
          </p:cNvGraphicFramePr>
          <p:nvPr>
            <p:ph idx="1"/>
            <p:extLst>
              <p:ext uri="{D42A27DB-BD31-4B8C-83A1-F6EECF244321}">
                <p14:modId xmlns:p14="http://schemas.microsoft.com/office/powerpoint/2010/main" val="1969825704"/>
              </p:ext>
            </p:extLst>
          </p:nvPr>
        </p:nvGraphicFramePr>
        <p:xfrm>
          <a:off x="76200" y="1033665"/>
          <a:ext cx="4319905" cy="3566160"/>
        </p:xfrm>
        <a:graphic>
          <a:graphicData uri="http://schemas.openxmlformats.org/drawingml/2006/table">
            <a:tbl>
              <a:tblPr firstRow="1" firstCol="1" lastRow="1" lastCol="1" bandRow="1" bandCol="1">
                <a:tableStyleId>{5C22544A-7EE6-4342-B048-85BDC9FD1C3A}</a:tableStyleId>
              </a:tblPr>
              <a:tblGrid>
                <a:gridCol w="1350010">
                  <a:extLst>
                    <a:ext uri="{9D8B030D-6E8A-4147-A177-3AD203B41FA5}">
                      <a16:colId xmlns="" xmlns:a16="http://schemas.microsoft.com/office/drawing/2014/main" val="1483583985"/>
                    </a:ext>
                  </a:extLst>
                </a:gridCol>
                <a:gridCol w="2969895">
                  <a:extLst>
                    <a:ext uri="{9D8B030D-6E8A-4147-A177-3AD203B41FA5}">
                      <a16:colId xmlns="" xmlns:a16="http://schemas.microsoft.com/office/drawing/2014/main" val="634069571"/>
                    </a:ext>
                  </a:extLst>
                </a:gridCol>
              </a:tblGrid>
              <a:tr h="168910">
                <a:tc>
                  <a:txBody>
                    <a:bodyPr/>
                    <a:lstStyle/>
                    <a:p>
                      <a:pPr algn="just">
                        <a:lnSpc>
                          <a:spcPct val="150000"/>
                        </a:lnSpc>
                        <a:tabLst>
                          <a:tab pos="90170" algn="l"/>
                        </a:tabLst>
                      </a:pPr>
                      <a:r>
                        <a:rPr lang="vi-VN" sz="1300" dirty="0">
                          <a:effectLst/>
                        </a:rPr>
                        <a:t>0</a:t>
                      </a:r>
                      <a:endParaRPr lang="en-US" sz="1400" dirty="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Không có gì đâu</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662036312"/>
                  </a:ext>
                </a:extLst>
              </a:tr>
              <a:tr h="170180">
                <a:tc>
                  <a:txBody>
                    <a:bodyPr/>
                    <a:lstStyle/>
                    <a:p>
                      <a:pPr algn="just">
                        <a:lnSpc>
                          <a:spcPct val="150000"/>
                        </a:lnSpc>
                        <a:tabLst>
                          <a:tab pos="90170" algn="l"/>
                        </a:tabLst>
                      </a:pPr>
                      <a:r>
                        <a:rPr lang="vi-VN" sz="1300">
                          <a:effectLst/>
                        </a:rPr>
                        <a:t>0,5</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dirty="0">
                          <a:effectLst/>
                        </a:rPr>
                        <a:t>Rất, rất nhẹ (chỉ đáng chú ý)</a:t>
                      </a:r>
                      <a:endParaRPr lang="en-US" sz="1400" dirty="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964867511"/>
                  </a:ext>
                </a:extLst>
              </a:tr>
              <a:tr h="170180">
                <a:tc>
                  <a:txBody>
                    <a:bodyPr/>
                    <a:lstStyle/>
                    <a:p>
                      <a:pPr algn="just">
                        <a:lnSpc>
                          <a:spcPct val="150000"/>
                        </a:lnSpc>
                        <a:tabLst>
                          <a:tab pos="90170" algn="l"/>
                        </a:tabLst>
                      </a:pPr>
                      <a:r>
                        <a:rPr lang="vi-VN" sz="1300">
                          <a:effectLst/>
                        </a:rPr>
                        <a:t>1</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Rất</a:t>
                      </a:r>
                      <a:r>
                        <a:rPr lang="en-US" sz="1300">
                          <a:effectLst/>
                        </a:rPr>
                        <a:t> nhẹ</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239858244"/>
                  </a:ext>
                </a:extLst>
              </a:tr>
              <a:tr h="168275">
                <a:tc>
                  <a:txBody>
                    <a:bodyPr/>
                    <a:lstStyle/>
                    <a:p>
                      <a:pPr algn="just">
                        <a:lnSpc>
                          <a:spcPct val="150000"/>
                        </a:lnSpc>
                        <a:tabLst>
                          <a:tab pos="90170" algn="l"/>
                        </a:tabLst>
                      </a:pPr>
                      <a:r>
                        <a:rPr lang="vi-VN" sz="1300">
                          <a:effectLst/>
                        </a:rPr>
                        <a:t>2</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en-US" sz="1300" dirty="0" err="1">
                          <a:effectLst/>
                        </a:rPr>
                        <a:t>Nhẹ</a:t>
                      </a:r>
                      <a:endParaRPr lang="en-US" sz="1400" dirty="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857989511"/>
                  </a:ext>
                </a:extLst>
              </a:tr>
              <a:tr h="170180">
                <a:tc>
                  <a:txBody>
                    <a:bodyPr/>
                    <a:lstStyle/>
                    <a:p>
                      <a:pPr algn="just">
                        <a:lnSpc>
                          <a:spcPct val="150000"/>
                        </a:lnSpc>
                        <a:tabLst>
                          <a:tab pos="90170" algn="l"/>
                        </a:tabLst>
                      </a:pPr>
                      <a:r>
                        <a:rPr lang="vi-VN" sz="1300">
                          <a:effectLst/>
                        </a:rPr>
                        <a:t>3</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dirty="0">
                          <a:effectLst/>
                        </a:rPr>
                        <a:t>Vừa phải</a:t>
                      </a:r>
                      <a:endParaRPr lang="en-US" sz="1400" dirty="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4023090833"/>
                  </a:ext>
                </a:extLst>
              </a:tr>
              <a:tr h="168275">
                <a:tc>
                  <a:txBody>
                    <a:bodyPr/>
                    <a:lstStyle/>
                    <a:p>
                      <a:pPr algn="just">
                        <a:lnSpc>
                          <a:spcPct val="150000"/>
                        </a:lnSpc>
                        <a:tabLst>
                          <a:tab pos="90170" algn="l"/>
                        </a:tabLst>
                      </a:pPr>
                      <a:r>
                        <a:rPr lang="vi-VN" sz="1300">
                          <a:effectLst/>
                        </a:rPr>
                        <a:t>4</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Hơi </a:t>
                      </a:r>
                      <a:r>
                        <a:rPr lang="en-US" sz="1300">
                          <a:effectLst/>
                        </a:rPr>
                        <a:t>khó</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090870707"/>
                  </a:ext>
                </a:extLst>
              </a:tr>
              <a:tr h="170180">
                <a:tc>
                  <a:txBody>
                    <a:bodyPr/>
                    <a:lstStyle/>
                    <a:p>
                      <a:pPr algn="just">
                        <a:lnSpc>
                          <a:spcPct val="150000"/>
                        </a:lnSpc>
                        <a:tabLst>
                          <a:tab pos="90170" algn="l"/>
                        </a:tabLst>
                      </a:pPr>
                      <a:r>
                        <a:rPr lang="vi-VN" sz="1300">
                          <a:effectLst/>
                        </a:rPr>
                        <a:t>5</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en-US" sz="1300" dirty="0" err="1">
                          <a:effectLst/>
                        </a:rPr>
                        <a:t>Khó</a:t>
                      </a:r>
                      <a:r>
                        <a:rPr lang="en-US" sz="1300" dirty="0">
                          <a:effectLst/>
                        </a:rPr>
                        <a:t> </a:t>
                      </a:r>
                      <a:r>
                        <a:rPr lang="en-US" sz="1300" dirty="0" err="1" smtClean="0">
                          <a:effectLst/>
                        </a:rPr>
                        <a:t>thở</a:t>
                      </a:r>
                      <a:endParaRPr lang="en-US" sz="1400" dirty="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2407076367"/>
                  </a:ext>
                </a:extLst>
              </a:tr>
              <a:tr h="168275">
                <a:tc>
                  <a:txBody>
                    <a:bodyPr/>
                    <a:lstStyle/>
                    <a:p>
                      <a:pPr algn="just">
                        <a:lnSpc>
                          <a:spcPct val="150000"/>
                        </a:lnSpc>
                        <a:tabLst>
                          <a:tab pos="90170" algn="l"/>
                        </a:tabLst>
                      </a:pPr>
                      <a:r>
                        <a:rPr lang="vi-VN" sz="1300" dirty="0">
                          <a:effectLst/>
                        </a:rPr>
                        <a:t>6</a:t>
                      </a:r>
                      <a:endParaRPr lang="en-US" sz="1400" dirty="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 </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495585076"/>
                  </a:ext>
                </a:extLst>
              </a:tr>
              <a:tr h="170180">
                <a:tc>
                  <a:txBody>
                    <a:bodyPr/>
                    <a:lstStyle/>
                    <a:p>
                      <a:pPr algn="just">
                        <a:lnSpc>
                          <a:spcPct val="150000"/>
                        </a:lnSpc>
                        <a:tabLst>
                          <a:tab pos="90170" algn="l"/>
                        </a:tabLst>
                      </a:pPr>
                      <a:r>
                        <a:rPr lang="vi-VN" sz="1300">
                          <a:effectLst/>
                        </a:rPr>
                        <a:t>7</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en-US" sz="1300">
                          <a:effectLst/>
                        </a:rPr>
                        <a:t>Rất khó</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734948451"/>
                  </a:ext>
                </a:extLst>
              </a:tr>
              <a:tr h="170180">
                <a:tc>
                  <a:txBody>
                    <a:bodyPr/>
                    <a:lstStyle/>
                    <a:p>
                      <a:pPr algn="just">
                        <a:lnSpc>
                          <a:spcPct val="150000"/>
                        </a:lnSpc>
                        <a:tabLst>
                          <a:tab pos="90170" algn="l"/>
                        </a:tabLst>
                      </a:pPr>
                      <a:r>
                        <a:rPr lang="vi-VN" sz="1300">
                          <a:effectLst/>
                        </a:rPr>
                        <a:t>8</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 </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1245863570"/>
                  </a:ext>
                </a:extLst>
              </a:tr>
              <a:tr h="168910">
                <a:tc>
                  <a:txBody>
                    <a:bodyPr/>
                    <a:lstStyle/>
                    <a:p>
                      <a:pPr algn="just">
                        <a:lnSpc>
                          <a:spcPct val="150000"/>
                        </a:lnSpc>
                        <a:tabLst>
                          <a:tab pos="90170" algn="l"/>
                        </a:tabLst>
                      </a:pPr>
                      <a:r>
                        <a:rPr lang="vi-VN" sz="1300">
                          <a:effectLst/>
                        </a:rPr>
                        <a:t>9</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a:effectLst/>
                        </a:rPr>
                        <a:t> </a:t>
                      </a:r>
                      <a:endParaRPr lang="en-US" sz="140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973202235"/>
                  </a:ext>
                </a:extLst>
              </a:tr>
              <a:tr h="170180">
                <a:tc>
                  <a:txBody>
                    <a:bodyPr/>
                    <a:lstStyle/>
                    <a:p>
                      <a:pPr algn="just">
                        <a:lnSpc>
                          <a:spcPct val="150000"/>
                        </a:lnSpc>
                        <a:tabLst>
                          <a:tab pos="90170" algn="l"/>
                        </a:tabLst>
                      </a:pPr>
                      <a:r>
                        <a:rPr lang="vi-VN" sz="1300">
                          <a:effectLst/>
                        </a:rPr>
                        <a:t>10</a:t>
                      </a:r>
                      <a:endParaRPr lang="en-US" sz="1400">
                        <a:effectLst/>
                        <a:latin typeface="Times New Roman" panose="02020603050405020304" pitchFamily="18" charset="0"/>
                        <a:ea typeface="Calibri" panose="020F0502020204030204" pitchFamily="34" charset="0"/>
                      </a:endParaRPr>
                    </a:p>
                  </a:txBody>
                  <a:tcPr marL="0" marR="0" marT="0" marB="0"/>
                </a:tc>
                <a:tc>
                  <a:txBody>
                    <a:bodyPr/>
                    <a:lstStyle/>
                    <a:p>
                      <a:pPr algn="just">
                        <a:lnSpc>
                          <a:spcPct val="150000"/>
                        </a:lnSpc>
                        <a:tabLst>
                          <a:tab pos="90170" algn="l"/>
                        </a:tabLst>
                      </a:pPr>
                      <a:r>
                        <a:rPr lang="vi-VN" sz="1300" dirty="0" err="1">
                          <a:effectLst/>
                        </a:rPr>
                        <a:t>Rất</a:t>
                      </a:r>
                      <a:r>
                        <a:rPr lang="vi-VN" sz="1300" dirty="0">
                          <a:effectLst/>
                        </a:rPr>
                        <a:t> </a:t>
                      </a:r>
                      <a:r>
                        <a:rPr lang="vi-VN" sz="1300" dirty="0" err="1">
                          <a:effectLst/>
                        </a:rPr>
                        <a:t>rất</a:t>
                      </a:r>
                      <a:r>
                        <a:rPr lang="vi-VN" sz="1300" dirty="0">
                          <a:effectLst/>
                        </a:rPr>
                        <a:t> </a:t>
                      </a:r>
                      <a:r>
                        <a:rPr lang="vi-VN" sz="1300" dirty="0" err="1">
                          <a:effectLst/>
                        </a:rPr>
                        <a:t>khó</a:t>
                      </a:r>
                      <a:r>
                        <a:rPr lang="vi-VN" sz="1300" dirty="0">
                          <a:effectLst/>
                        </a:rPr>
                        <a:t> ( </a:t>
                      </a:r>
                      <a:r>
                        <a:rPr lang="vi-VN" sz="1300" dirty="0" err="1">
                          <a:effectLst/>
                        </a:rPr>
                        <a:t>gần</a:t>
                      </a:r>
                      <a:r>
                        <a:rPr lang="vi-VN" sz="1300" dirty="0">
                          <a:effectLst/>
                        </a:rPr>
                        <a:t> như </a:t>
                      </a:r>
                      <a:r>
                        <a:rPr lang="vi-VN" sz="1300" dirty="0" err="1">
                          <a:effectLst/>
                        </a:rPr>
                        <a:t>tối</a:t>
                      </a:r>
                      <a:r>
                        <a:rPr lang="vi-VN" sz="1300" dirty="0">
                          <a:effectLst/>
                        </a:rPr>
                        <a:t> đa)</a:t>
                      </a:r>
                      <a:endParaRPr lang="en-US" sz="1400" dirty="0">
                        <a:effectLst/>
                        <a:latin typeface="Times New Roman" panose="02020603050405020304" pitchFamily="18" charset="0"/>
                        <a:ea typeface="Calibri" panose="020F0502020204030204" pitchFamily="34" charset="0"/>
                      </a:endParaRPr>
                    </a:p>
                  </a:txBody>
                  <a:tcPr marL="0" marR="0" marT="0" marB="0"/>
                </a:tc>
                <a:extLst>
                  <a:ext uri="{0D108BD9-81ED-4DB2-BD59-A6C34878D82A}">
                    <a16:rowId xmlns="" xmlns:a16="http://schemas.microsoft.com/office/drawing/2014/main" val="663801167"/>
                  </a:ext>
                </a:extLst>
              </a:tr>
            </a:tbl>
          </a:graphicData>
        </a:graphic>
      </p:graphicFrame>
      <p:pic>
        <p:nvPicPr>
          <p:cNvPr id="4" name="Picture 1" descr="Description: http://timmachhoc.vn/wp-content/uploads/2020/12/281220-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047750"/>
            <a:ext cx="4666548" cy="3399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0287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a:latin typeface="Arial" panose="020B0604020202020204" pitchFamily="34" charset="0"/>
                <a:cs typeface="Arial" panose="020B0604020202020204" pitchFamily="34" charset="0"/>
              </a:rPr>
              <a:t>T</a:t>
            </a:r>
            <a:r>
              <a:rPr lang="vi-VN" sz="2700" b="1">
                <a:latin typeface="Arial" panose="020B0604020202020204" pitchFamily="34" charset="0"/>
                <a:cs typeface="Arial" panose="020B0604020202020204" pitchFamily="34" charset="0"/>
              </a:rPr>
              <a:t>hang </a:t>
            </a:r>
            <a:r>
              <a:rPr lang="vi-VN" sz="2700" b="1">
                <a:latin typeface="Arial" panose="020B0604020202020204" pitchFamily="34" charset="0"/>
                <a:cs typeface="Arial" panose="020B0604020202020204" pitchFamily="34" charset="0"/>
              </a:rPr>
              <a:t>điểm đo lường mức độ mệt mỏi (Borg - CR 10) để tăng mức độ vận động </a:t>
            </a:r>
            <a:endParaRPr lang="en-US" sz="2700" b="1">
              <a:latin typeface="Arial" panose="020B0604020202020204" pitchFamily="34" charset="0"/>
              <a:cs typeface="Arial" panose="020B0604020202020204" pitchFamily="34" charset="0"/>
            </a:endParaRPr>
          </a:p>
        </p:txBody>
      </p:sp>
      <p:pic>
        <p:nvPicPr>
          <p:cNvPr id="6" name="Content Placeholder 5"/>
          <p:cNvPicPr>
            <a:picLocks noGrp="1" noChangeAspect="1"/>
          </p:cNvPicPr>
          <p:nvPr>
            <p:ph idx="1"/>
          </p:nvPr>
        </p:nvPicPr>
        <p:blipFill>
          <a:blip r:embed="rId2"/>
          <a:stretch>
            <a:fillRect/>
          </a:stretch>
        </p:blipFill>
        <p:spPr>
          <a:xfrm>
            <a:off x="1527464" y="1839192"/>
            <a:ext cx="5995555" cy="2847109"/>
          </a:xfrm>
          <a:prstGeom prst="rect">
            <a:avLst/>
          </a:prstGeom>
        </p:spPr>
      </p:pic>
    </p:spTree>
    <p:extLst>
      <p:ext uri="{BB962C8B-B14F-4D97-AF65-F5344CB8AC3E}">
        <p14:creationId xmlns:p14="http://schemas.microsoft.com/office/powerpoint/2010/main" val="29353035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33350"/>
            <a:ext cx="7200897" cy="789708"/>
          </a:xfrm>
        </p:spPr>
        <p:txBody>
          <a:bodyPr>
            <a:noAutofit/>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vi-VN" sz="2800" b="1" dirty="0" smtClean="0">
                <a:latin typeface="Arial" panose="020B0604020202020204" pitchFamily="34" charset="0"/>
                <a:cs typeface="Arial" panose="020B0604020202020204" pitchFamily="34" charset="0"/>
              </a:rPr>
              <a:t>Các </a:t>
            </a:r>
            <a:r>
              <a:rPr lang="vi-VN" sz="2800" b="1" dirty="0">
                <a:latin typeface="Arial" panose="020B0604020202020204" pitchFamily="34" charset="0"/>
                <a:cs typeface="Arial" panose="020B0604020202020204" pitchFamily="34" charset="0"/>
              </a:rPr>
              <a:t>giai đoạn tập </a:t>
            </a:r>
            <a:r>
              <a:rPr lang="en-US" sz="2800" b="1" dirty="0" err="1" smtClean="0">
                <a:latin typeface="Arial" panose="020B0604020202020204" pitchFamily="34" charset="0"/>
                <a:cs typeface="Arial" panose="020B0604020202020204" pitchFamily="34" charset="0"/>
              </a:rPr>
              <a:t>vận</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động</a:t>
            </a:r>
            <a:r>
              <a:rPr lang="vi-VN" sz="2800" b="1" dirty="0">
                <a:latin typeface="Arial" panose="020B0604020202020204" pitchFamily="34" charset="0"/>
                <a:cs typeface="Arial" panose="020B0604020202020204" pitchFamily="34" charset="0"/>
              </a:rPr>
              <a:t/>
            </a:r>
            <a:br>
              <a:rPr lang="vi-VN" sz="2800" b="1" dirty="0">
                <a:latin typeface="Arial" panose="020B0604020202020204" pitchFamily="34" charset="0"/>
                <a:cs typeface="Arial" panose="020B0604020202020204" pitchFamily="34" charset="0"/>
              </a:rPr>
            </a:b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0" y="1200150"/>
            <a:ext cx="8001000" cy="2778992"/>
          </a:xfrm>
        </p:spPr>
        <p:txBody>
          <a:bodyPr>
            <a:noAutofit/>
          </a:bodyPr>
          <a:lstStyle/>
          <a:p>
            <a:pPr algn="just">
              <a:lnSpc>
                <a:spcPct val="150000"/>
              </a:lnSpc>
            </a:pPr>
            <a:r>
              <a:rPr lang="vi-VN" sz="1600" dirty="0">
                <a:latin typeface="Arial" pitchFamily="34" charset="0"/>
                <a:cs typeface="Arial" pitchFamily="34" charset="0"/>
              </a:rPr>
              <a:t>Tập </a:t>
            </a:r>
            <a:r>
              <a:rPr lang="en-US" sz="1600" dirty="0" err="1" smtClean="0">
                <a:latin typeface="Arial" pitchFamily="34" charset="0"/>
                <a:cs typeface="Arial" pitchFamily="34" charset="0"/>
              </a:rPr>
              <a:t>vận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động</a:t>
            </a:r>
            <a:r>
              <a:rPr lang="en-US" sz="1600" dirty="0" smtClean="0">
                <a:latin typeface="Arial" pitchFamily="34" charset="0"/>
                <a:cs typeface="Arial" pitchFamily="34" charset="0"/>
              </a:rPr>
              <a:t> </a:t>
            </a:r>
            <a:r>
              <a:rPr lang="vi-VN" sz="1600" dirty="0" smtClean="0">
                <a:latin typeface="Arial" pitchFamily="34" charset="0"/>
                <a:cs typeface="Arial" pitchFamily="34" charset="0"/>
              </a:rPr>
              <a:t>được </a:t>
            </a:r>
            <a:r>
              <a:rPr lang="vi-VN" sz="1600" dirty="0">
                <a:latin typeface="Arial" pitchFamily="34" charset="0"/>
                <a:cs typeface="Arial" pitchFamily="34" charset="0"/>
              </a:rPr>
              <a:t>chia thành 5 giai đoạn, mỗi giai đoạn, duy trì ít nhất 7 </a:t>
            </a:r>
            <a:r>
              <a:rPr lang="vi-VN" sz="1600" dirty="0">
                <a:latin typeface="Arial" pitchFamily="34" charset="0"/>
                <a:cs typeface="Arial" pitchFamily="34" charset="0"/>
              </a:rPr>
              <a:t>ngày </a:t>
            </a:r>
            <a:r>
              <a:rPr lang="vi-VN" sz="1600" dirty="0">
                <a:latin typeface="Arial" pitchFamily="34" charset="0"/>
                <a:cs typeface="Arial" pitchFamily="34" charset="0"/>
              </a:rPr>
              <a:t>trước khi chuyển qua giai đoạn khác với cường độ cao hơn. </a:t>
            </a:r>
            <a:endParaRPr lang="en-US" sz="1600" dirty="0">
              <a:latin typeface="Arial" pitchFamily="34" charset="0"/>
              <a:cs typeface="Arial" pitchFamily="34" charset="0"/>
            </a:endParaRPr>
          </a:p>
          <a:p>
            <a:pPr algn="just">
              <a:lnSpc>
                <a:spcPct val="150000"/>
              </a:lnSpc>
            </a:pPr>
            <a:r>
              <a:rPr lang="vi-VN" sz="1600" dirty="0">
                <a:latin typeface="Arial" pitchFamily="34" charset="0"/>
                <a:cs typeface="Arial" pitchFamily="34" charset="0"/>
              </a:rPr>
              <a:t>Nếu </a:t>
            </a:r>
            <a:r>
              <a:rPr lang="vi-VN" sz="1600" dirty="0">
                <a:latin typeface="Arial" pitchFamily="34" charset="0"/>
                <a:cs typeface="Arial" pitchFamily="34" charset="0"/>
              </a:rPr>
              <a:t>bạn thấy </a:t>
            </a:r>
            <a:r>
              <a:rPr lang="vi-VN" sz="1600" dirty="0">
                <a:latin typeface="Arial" pitchFamily="34" charset="0"/>
                <a:cs typeface="Arial" pitchFamily="34" charset="0"/>
              </a:rPr>
              <a:t>mệt </a:t>
            </a:r>
            <a:r>
              <a:rPr lang="vi-VN" sz="1600" dirty="0">
                <a:latin typeface="Arial" pitchFamily="34" charset="0"/>
                <a:cs typeface="Arial" pitchFamily="34" charset="0"/>
              </a:rPr>
              <a:t>mỏi nhiều sau khi tập thì phải giảm cường độ tập, chuyển giảm giai đoạn </a:t>
            </a:r>
            <a:r>
              <a:rPr lang="vi-VN" sz="1600" dirty="0">
                <a:latin typeface="Arial" pitchFamily="34" charset="0"/>
                <a:cs typeface="Arial" pitchFamily="34" charset="0"/>
              </a:rPr>
              <a:t>tập </a:t>
            </a:r>
            <a:r>
              <a:rPr lang="vi-VN" sz="1600" dirty="0">
                <a:latin typeface="Arial" pitchFamily="34" charset="0"/>
                <a:cs typeface="Arial" pitchFamily="34" charset="0"/>
              </a:rPr>
              <a:t>nhẹ nhàng hơn. </a:t>
            </a:r>
          </a:p>
          <a:p>
            <a:pPr algn="just">
              <a:lnSpc>
                <a:spcPct val="150000"/>
              </a:lnSpc>
            </a:pPr>
            <a:r>
              <a:rPr lang="vi-VN" sz="1600" dirty="0">
                <a:latin typeface="Arial" pitchFamily="34" charset="0"/>
                <a:cs typeface="Arial" pitchFamily="34" charset="0"/>
              </a:rPr>
              <a:t>Nếu bạn có các triệu chứng như đau ngực hoặc chóng mặt, nên dừng ngay </a:t>
            </a:r>
            <a:r>
              <a:rPr lang="vi-VN" sz="1600" dirty="0" smtClean="0">
                <a:latin typeface="Arial" pitchFamily="34" charset="0"/>
                <a:cs typeface="Arial" pitchFamily="34" charset="0"/>
              </a:rPr>
              <a:t>lập </a:t>
            </a:r>
            <a:r>
              <a:rPr lang="vi-VN" sz="1600" dirty="0">
                <a:latin typeface="Arial" pitchFamily="34" charset="0"/>
                <a:cs typeface="Arial" pitchFamily="34" charset="0"/>
              </a:rPr>
              <a:t>tức và liên hệ nhân viên y tế để được hỗ trợ</a:t>
            </a: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394829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err="1">
                <a:latin typeface="Arial" panose="020B0604020202020204" pitchFamily="34" charset="0"/>
                <a:cs typeface="Arial" panose="020B0604020202020204" pitchFamily="34" charset="0"/>
              </a:rPr>
              <a:t>Giai</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đoạn</a:t>
            </a:r>
            <a:r>
              <a:rPr lang="en-US" sz="2400" b="1"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1: </a:t>
            </a:r>
            <a:r>
              <a:rPr lang="en-US" sz="2400" b="1" dirty="0" err="1">
                <a:latin typeface="Arial" panose="020B0604020202020204" pitchFamily="34" charset="0"/>
                <a:cs typeface="Arial" panose="020B0604020202020204" pitchFamily="34" charset="0"/>
              </a:rPr>
              <a:t>Chuẩn</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bị</a:t>
            </a:r>
            <a:r>
              <a:rPr lang="en-US" sz="2400" b="1" dirty="0">
                <a:latin typeface="Arial" panose="020B0604020202020204" pitchFamily="34" charset="0"/>
                <a:cs typeface="Arial" panose="020B0604020202020204" pitchFamily="34" charset="0"/>
              </a:rPr>
              <a:t> quay </a:t>
            </a:r>
            <a:r>
              <a:rPr lang="en-US" sz="2400" b="1" dirty="0" err="1">
                <a:latin typeface="Arial" panose="020B0604020202020204" pitchFamily="34" charset="0"/>
                <a:cs typeface="Arial" panose="020B0604020202020204" pitchFamily="34" charset="0"/>
              </a:rPr>
              <a:t>lại</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tập</a:t>
            </a:r>
            <a:r>
              <a:rPr lang="en-US" sz="2400" b="1" dirty="0">
                <a:latin typeface="Arial" panose="020B0604020202020204" pitchFamily="34" charset="0"/>
                <a:cs typeface="Arial" panose="020B0604020202020204" pitchFamily="34" charset="0"/>
              </a:rPr>
              <a:t> </a:t>
            </a:r>
            <a:r>
              <a:rPr lang="en-US" sz="2400" b="1" dirty="0" err="1" smtClean="0">
                <a:latin typeface="Arial" panose="020B0604020202020204" pitchFamily="34" charset="0"/>
                <a:cs typeface="Arial" panose="020B0604020202020204" pitchFamily="34" charset="0"/>
              </a:rPr>
              <a:t>vận</a:t>
            </a:r>
            <a:r>
              <a:rPr lang="en-US" sz="2400" b="1" dirty="0" smtClean="0">
                <a:latin typeface="Arial" panose="020B0604020202020204" pitchFamily="34" charset="0"/>
                <a:cs typeface="Arial" panose="020B0604020202020204" pitchFamily="34" charset="0"/>
              </a:rPr>
              <a:t> </a:t>
            </a:r>
            <a:r>
              <a:rPr lang="en-US" sz="2400" b="1" dirty="0" err="1" smtClean="0">
                <a:latin typeface="Arial" panose="020B0604020202020204" pitchFamily="34" charset="0"/>
                <a:cs typeface="Arial" panose="020B0604020202020204" pitchFamily="34" charset="0"/>
              </a:rPr>
              <a:t>động</a:t>
            </a:r>
            <a:r>
              <a:rPr lang="en-US" sz="2400" b="1" dirty="0">
                <a:latin typeface="Arial" panose="020B0604020202020204" pitchFamily="34" charset="0"/>
                <a:cs typeface="Arial" panose="020B0604020202020204" pitchFamily="34" charset="0"/>
              </a:rPr>
              <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t>
            </a:r>
            <a:r>
              <a:rPr lang="en-US" sz="2400" b="1" dirty="0" err="1">
                <a:latin typeface="Arial" panose="020B0604020202020204" pitchFamily="34" charset="0"/>
                <a:cs typeface="Arial" panose="020B0604020202020204" pitchFamily="34" charset="0"/>
              </a:rPr>
              <a:t>điểm</a:t>
            </a:r>
            <a:r>
              <a:rPr lang="en-US" sz="2400" b="1" dirty="0">
                <a:latin typeface="Arial" panose="020B0604020202020204" pitchFamily="34" charset="0"/>
                <a:cs typeface="Arial" panose="020B0604020202020204" pitchFamily="34" charset="0"/>
              </a:rPr>
              <a:t> Borg - CR 10 </a:t>
            </a:r>
            <a:r>
              <a:rPr lang="en-US" sz="2400" b="1" dirty="0" err="1">
                <a:latin typeface="Arial" panose="020B0604020202020204" pitchFamily="34" charset="0"/>
                <a:cs typeface="Arial" panose="020B0604020202020204" pitchFamily="34" charset="0"/>
              </a:rPr>
              <a:t>từ</a:t>
            </a:r>
            <a:r>
              <a:rPr lang="en-US" sz="2400" b="1" dirty="0">
                <a:latin typeface="Arial" panose="020B0604020202020204" pitchFamily="34" charset="0"/>
                <a:cs typeface="Arial" panose="020B0604020202020204" pitchFamily="34" charset="0"/>
              </a:rPr>
              <a:t> 0 - 1 </a:t>
            </a:r>
            <a:r>
              <a:rPr lang="en-US" sz="2400" b="1" dirty="0" err="1">
                <a:latin typeface="Arial" panose="020B0604020202020204" pitchFamily="34" charset="0"/>
                <a:cs typeface="Arial" panose="020B0604020202020204" pitchFamily="34" charset="0"/>
              </a:rPr>
              <a:t>điểm</a:t>
            </a:r>
            <a:r>
              <a:rPr lang="en-US" sz="2400" b="1"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a:xfrm>
            <a:off x="609600" y="1352550"/>
            <a:ext cx="7980218" cy="2727038"/>
          </a:xfrm>
        </p:spPr>
        <p:txBody>
          <a:bodyPr>
            <a:noAutofit/>
          </a:bodyPr>
          <a:lstStyle/>
          <a:p>
            <a:pPr algn="just">
              <a:lnSpc>
                <a:spcPct val="150000"/>
              </a:lnSpc>
            </a:pPr>
            <a:r>
              <a:rPr lang="vi-VN" sz="1800" dirty="0">
                <a:latin typeface="Arial" panose="020B0604020202020204" pitchFamily="34" charset="0"/>
                <a:cs typeface="Arial" panose="020B0604020202020204" pitchFamily="34" charset="0"/>
              </a:rPr>
              <a:t>Thực hiện các bài tập kiểm soát hơi thở, đi bộ nhẹ nhàng, bài tập giãn cơ và </a:t>
            </a:r>
            <a:r>
              <a:rPr lang="vi-VN" sz="1800" dirty="0">
                <a:latin typeface="Arial" panose="020B0604020202020204" pitchFamily="34" charset="0"/>
                <a:cs typeface="Arial" panose="020B0604020202020204" pitchFamily="34" charset="0"/>
              </a:rPr>
              <a:t>thăng </a:t>
            </a:r>
            <a:r>
              <a:rPr lang="vi-VN" sz="1800" dirty="0">
                <a:latin typeface="Arial" panose="020B0604020202020204" pitchFamily="34" charset="0"/>
                <a:cs typeface="Arial" panose="020B0604020202020204" pitchFamily="34" charset="0"/>
              </a:rPr>
              <a:t>bằng. </a:t>
            </a:r>
          </a:p>
          <a:p>
            <a:pPr algn="just">
              <a:lnSpc>
                <a:spcPct val="150000"/>
              </a:lnSpc>
            </a:pPr>
            <a:r>
              <a:rPr lang="vi-VN" sz="1800" dirty="0">
                <a:latin typeface="Arial" panose="020B0604020202020204" pitchFamily="34" charset="0"/>
                <a:cs typeface="Arial" panose="020B0604020202020204" pitchFamily="34" charset="0"/>
              </a:rPr>
              <a:t>Bạn có thể đứng hoặc ngồi để thực hiện thư giãn cơ. </a:t>
            </a:r>
            <a:endParaRPr lang="en-US" sz="1800" dirty="0" smtClean="0">
              <a:latin typeface="Arial" panose="020B0604020202020204" pitchFamily="34" charset="0"/>
              <a:cs typeface="Arial" panose="020B0604020202020204" pitchFamily="34" charset="0"/>
            </a:endParaRPr>
          </a:p>
          <a:p>
            <a:pPr lvl="1" algn="just">
              <a:lnSpc>
                <a:spcPct val="150000"/>
              </a:lnSpc>
            </a:pPr>
            <a:r>
              <a:rPr lang="vi-VN" sz="1400" dirty="0" smtClean="0">
                <a:latin typeface="Arial" panose="020B0604020202020204" pitchFamily="34" charset="0"/>
                <a:cs typeface="Arial" panose="020B0604020202020204" pitchFamily="34" charset="0"/>
              </a:rPr>
              <a:t>Mỗi </a:t>
            </a:r>
            <a:r>
              <a:rPr lang="vi-VN" sz="1400" dirty="0">
                <a:latin typeface="Arial" panose="020B0604020202020204" pitchFamily="34" charset="0"/>
                <a:cs typeface="Arial" panose="020B0604020202020204" pitchFamily="34" charset="0"/>
              </a:rPr>
              <a:t>lần thư giãn </a:t>
            </a:r>
            <a:r>
              <a:rPr lang="vi-VN" sz="1400" dirty="0">
                <a:latin typeface="Arial" panose="020B0604020202020204" pitchFamily="34" charset="0"/>
                <a:cs typeface="Arial" panose="020B0604020202020204" pitchFamily="34" charset="0"/>
              </a:rPr>
              <a:t>cơ</a:t>
            </a:r>
            <a:r>
              <a:rPr lang="en-US" sz="1400" dirty="0">
                <a:latin typeface="Arial" panose="020B0604020202020204" pitchFamily="34" charset="0"/>
                <a:cs typeface="Arial" panose="020B0604020202020204" pitchFamily="34" charset="0"/>
              </a:rPr>
              <a:t> </a:t>
            </a:r>
            <a:r>
              <a:rPr lang="vi-VN" sz="1400" dirty="0">
                <a:latin typeface="Arial" panose="020B0604020202020204" pitchFamily="34" charset="0"/>
                <a:cs typeface="Arial" panose="020B0604020202020204" pitchFamily="34" charset="0"/>
              </a:rPr>
              <a:t>cần </a:t>
            </a:r>
            <a:r>
              <a:rPr lang="vi-VN" sz="1400" dirty="0">
                <a:latin typeface="Arial" panose="020B0604020202020204" pitchFamily="34" charset="0"/>
                <a:cs typeface="Arial" panose="020B0604020202020204" pitchFamily="34" charset="0"/>
              </a:rPr>
              <a:t>thực hiện nhẹ nhàng và nên giữ từ 15 – 20 giây mỗi động tác.</a:t>
            </a:r>
          </a:p>
          <a:p>
            <a:pPr algn="just">
              <a:lnSpc>
                <a:spcPct val="150000"/>
              </a:lnSpc>
            </a:pPr>
            <a:r>
              <a:rPr lang="vi-VN" sz="1800" dirty="0">
                <a:latin typeface="Arial" panose="020B0604020202020204" pitchFamily="34" charset="0"/>
                <a:cs typeface="Arial" panose="020B0604020202020204" pitchFamily="34" charset="0"/>
              </a:rPr>
              <a:t>Nếu bạn thấy thang điểm đánh giá mệt mỏi (Borg-CR 10) tăng lên 1 điểm, </a:t>
            </a:r>
            <a:r>
              <a:rPr lang="vi-VN" sz="1800" dirty="0">
                <a:latin typeface="Arial" panose="020B0604020202020204" pitchFamily="34" charset="0"/>
                <a:cs typeface="Arial" panose="020B0604020202020204" pitchFamily="34" charset="0"/>
              </a:rPr>
              <a:t>khuyến </a:t>
            </a:r>
            <a:r>
              <a:rPr lang="vi-VN" sz="1800" dirty="0">
                <a:latin typeface="Arial" panose="020B0604020202020204" pitchFamily="34" charset="0"/>
                <a:cs typeface="Arial" panose="020B0604020202020204" pitchFamily="34" charset="0"/>
              </a:rPr>
              <a:t>cáo bạn dừng bài tập giai đoạn này ngay.</a:t>
            </a:r>
          </a:p>
          <a:p>
            <a:pPr algn="just">
              <a:lnSpc>
                <a:spcPct val="150000"/>
              </a:lnSpc>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3882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4294967295"/>
          </p:nvPr>
        </p:nvSpPr>
        <p:spPr>
          <a:xfrm>
            <a:off x="3896592" y="1101436"/>
            <a:ext cx="4623955" cy="3190010"/>
          </a:xfrm>
        </p:spPr>
        <p:txBody>
          <a:bodyPr>
            <a:normAutofit/>
          </a:bodyPr>
          <a:lstStyle/>
          <a:p>
            <a:pPr algn="just">
              <a:lnSpc>
                <a:spcPct val="150000"/>
              </a:lnSpc>
            </a:pPr>
            <a:r>
              <a:rPr lang="vi-VN" sz="2400" dirty="0">
                <a:latin typeface="Arial" panose="020B0604020202020204" pitchFamily="34" charset="0"/>
                <a:cs typeface="Arial" panose="020B0604020202020204" pitchFamily="34" charset="0"/>
              </a:rPr>
              <a:t>Đưa tay phải lên cao và sau đó nghiêng nhẹ sang </a:t>
            </a:r>
            <a:r>
              <a:rPr lang="vi-VN" sz="2400" dirty="0" smtClean="0">
                <a:latin typeface="Arial" panose="020B0604020202020204" pitchFamily="34" charset="0"/>
                <a:cs typeface="Arial" panose="020B0604020202020204" pitchFamily="34" charset="0"/>
              </a:rPr>
              <a:t>trái </a:t>
            </a:r>
            <a:r>
              <a:rPr lang="vi-VN" sz="2400" dirty="0">
                <a:latin typeface="Arial" panose="020B0604020202020204" pitchFamily="34" charset="0"/>
                <a:cs typeface="Arial" panose="020B0604020202020204" pitchFamily="34" charset="0"/>
              </a:rPr>
              <a:t>cho đến khi bạn cảm nhận được căng giãn </a:t>
            </a:r>
            <a:r>
              <a:rPr lang="vi-VN" sz="2400" dirty="0" smtClean="0">
                <a:latin typeface="Arial" panose="020B0604020202020204" pitchFamily="34" charset="0"/>
                <a:cs typeface="Arial" panose="020B0604020202020204" pitchFamily="34" charset="0"/>
              </a:rPr>
              <a:t>sườn </a:t>
            </a:r>
            <a:r>
              <a:rPr lang="vi-VN" sz="2400" dirty="0">
                <a:latin typeface="Arial" panose="020B0604020202020204" pitchFamily="34" charset="0"/>
                <a:cs typeface="Arial" panose="020B0604020202020204" pitchFamily="34" charset="0"/>
              </a:rPr>
              <a:t>bên phải của mình, sau đó đổi bên. </a:t>
            </a:r>
            <a:endParaRPr lang="en-US" sz="2400" dirty="0">
              <a:latin typeface="Arial" panose="020B0604020202020204" pitchFamily="34" charset="0"/>
              <a:cs typeface="Arial" panose="020B0604020202020204" pitchFamily="34" charset="0"/>
            </a:endParaRPr>
          </a:p>
        </p:txBody>
      </p:sp>
      <p:pic>
        <p:nvPicPr>
          <p:cNvPr id="7" name="Picture Placeholder 6"/>
          <p:cNvPicPr>
            <a:picLocks noGrp="1" noChangeAspect="1"/>
          </p:cNvPicPr>
          <p:nvPr>
            <p:ph type="pic" idx="4294967295"/>
          </p:nvPr>
        </p:nvPicPr>
        <p:blipFill>
          <a:blip r:embed="rId2"/>
          <a:srcRect l="10219" r="10219"/>
          <a:stretch>
            <a:fillRect/>
          </a:stretch>
        </p:blipFill>
        <p:spPr>
          <a:xfrm>
            <a:off x="800100" y="540328"/>
            <a:ext cx="2857500" cy="4000500"/>
          </a:xfrm>
          <a:prstGeom prst="rect">
            <a:avLst/>
          </a:prstGeom>
        </p:spPr>
      </p:pic>
    </p:spTree>
    <p:extLst>
      <p:ext uri="{BB962C8B-B14F-4D97-AF65-F5344CB8AC3E}">
        <p14:creationId xmlns:p14="http://schemas.microsoft.com/office/powerpoint/2010/main" val="3040611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68927" y="768927"/>
            <a:ext cx="2774373" cy="3719946"/>
          </a:xfrm>
          <a:prstGeom prst="rect">
            <a:avLst/>
          </a:prstGeom>
        </p:spPr>
      </p:pic>
      <p:sp>
        <p:nvSpPr>
          <p:cNvPr id="3" name="Rectangle 2"/>
          <p:cNvSpPr/>
          <p:nvPr/>
        </p:nvSpPr>
        <p:spPr>
          <a:xfrm>
            <a:off x="3902941" y="758536"/>
            <a:ext cx="4592781" cy="3878754"/>
          </a:xfrm>
          <a:prstGeom prst="rect">
            <a:avLst/>
          </a:prstGeom>
        </p:spPr>
        <p:txBody>
          <a:bodyPr wrap="square" lIns="68580" tIns="34290" rIns="68580" bIns="34290">
            <a:spAutoFit/>
          </a:bodyPr>
          <a:lstStyle/>
          <a:p>
            <a:pPr marL="342900" indent="-342900" algn="just">
              <a:lnSpc>
                <a:spcPct val="150000"/>
              </a:lnSpc>
              <a:buFont typeface="Arial" panose="020B0604020202020204" pitchFamily="34" charset="0"/>
              <a:buChar char="•"/>
            </a:pPr>
            <a:r>
              <a:rPr lang="vi-VN" sz="2400" dirty="0">
                <a:latin typeface="Arial" panose="020B0604020202020204" pitchFamily="34" charset="0"/>
                <a:cs typeface="Arial" panose="020B0604020202020204" pitchFamily="34" charset="0"/>
              </a:rPr>
              <a:t>Đưa tay về phía trước bạn, giữ tay thẳng, đưa tay </a:t>
            </a:r>
            <a:r>
              <a:rPr lang="vi-VN" sz="2400" dirty="0">
                <a:latin typeface="Arial" panose="020B0604020202020204" pitchFamily="34" charset="0"/>
                <a:cs typeface="Arial" panose="020B0604020202020204" pitchFamily="34" charset="0"/>
              </a:rPr>
              <a:t>chéo </a:t>
            </a:r>
            <a:r>
              <a:rPr lang="vi-VN" sz="2400" dirty="0">
                <a:latin typeface="Arial" panose="020B0604020202020204" pitchFamily="34" charset="0"/>
                <a:cs typeface="Arial" panose="020B0604020202020204" pitchFamily="34" charset="0"/>
              </a:rPr>
              <a:t>người ở ngang tầm </a:t>
            </a:r>
            <a:r>
              <a:rPr lang="vi-VN" sz="2400" dirty="0">
                <a:latin typeface="Arial" panose="020B0604020202020204" pitchFamily="34" charset="0"/>
                <a:cs typeface="Arial" panose="020B0604020202020204" pitchFamily="34" charset="0"/>
              </a:rPr>
              <a:t>vai.</a:t>
            </a:r>
            <a:endParaRPr lang="en-US" sz="2400" dirty="0">
              <a:latin typeface="Arial" panose="020B0604020202020204" pitchFamily="34" charset="0"/>
              <a:cs typeface="Arial" panose="020B0604020202020204" pitchFamily="34" charset="0"/>
            </a:endParaRPr>
          </a:p>
          <a:p>
            <a:pPr marL="342900" indent="-342900" algn="just">
              <a:lnSpc>
                <a:spcPct val="150000"/>
              </a:lnSpc>
              <a:buFont typeface="Arial" panose="020B0604020202020204" pitchFamily="34" charset="0"/>
              <a:buChar char="•"/>
            </a:pPr>
            <a:r>
              <a:rPr lang="vi-VN" sz="2400" dirty="0">
                <a:latin typeface="Arial" panose="020B0604020202020204" pitchFamily="34" charset="0"/>
                <a:cs typeface="Arial" panose="020B0604020202020204" pitchFamily="34" charset="0"/>
              </a:rPr>
              <a:t>Lấy </a:t>
            </a:r>
            <a:r>
              <a:rPr lang="vi-VN" sz="2400" dirty="0">
                <a:latin typeface="Arial" panose="020B0604020202020204" pitchFamily="34" charset="0"/>
                <a:cs typeface="Arial" panose="020B0604020202020204" pitchFamily="34" charset="0"/>
              </a:rPr>
              <a:t>tay còn lại ôm chạy </a:t>
            </a:r>
            <a:r>
              <a:rPr lang="vi-VN" sz="2400" dirty="0">
                <a:latin typeface="Arial" panose="020B0604020202020204" pitchFamily="34" charset="0"/>
                <a:cs typeface="Arial" panose="020B0604020202020204" pitchFamily="34" charset="0"/>
              </a:rPr>
              <a:t>cánh </a:t>
            </a:r>
            <a:r>
              <a:rPr lang="vi-VN" sz="2400" dirty="0">
                <a:latin typeface="Arial" panose="020B0604020202020204" pitchFamily="34" charset="0"/>
                <a:cs typeface="Arial" panose="020B0604020202020204" pitchFamily="34" charset="0"/>
              </a:rPr>
              <a:t>tay vào ngực để có thể cảm thấy kéo giãn </a:t>
            </a:r>
            <a:r>
              <a:rPr lang="vi-VN" sz="2400" dirty="0">
                <a:latin typeface="Arial" panose="020B0604020202020204" pitchFamily="34" charset="0"/>
                <a:cs typeface="Arial" panose="020B0604020202020204" pitchFamily="34" charset="0"/>
              </a:rPr>
              <a:t>quanh </a:t>
            </a:r>
            <a:r>
              <a:rPr lang="vi-VN" sz="2400" dirty="0">
                <a:latin typeface="Arial" panose="020B0604020202020204" pitchFamily="34" charset="0"/>
                <a:cs typeface="Arial" panose="020B0604020202020204" pitchFamily="34" charset="0"/>
              </a:rPr>
              <a:t>vai. </a:t>
            </a:r>
            <a:endParaRPr lang="en-US" sz="2400" dirty="0">
              <a:latin typeface="Arial" panose="020B0604020202020204" pitchFamily="34" charset="0"/>
              <a:cs typeface="Arial" panose="020B0604020202020204" pitchFamily="34" charset="0"/>
            </a:endParaRPr>
          </a:p>
          <a:p>
            <a:pPr marL="342900" indent="-342900" algn="just">
              <a:lnSpc>
                <a:spcPct val="150000"/>
              </a:lnSpc>
              <a:buFont typeface="Arial" panose="020B0604020202020204" pitchFamily="34" charset="0"/>
              <a:buChar char="•"/>
            </a:pPr>
            <a:r>
              <a:rPr lang="vi-VN" sz="2400" dirty="0">
                <a:latin typeface="Arial" panose="020B0604020202020204" pitchFamily="34" charset="0"/>
                <a:cs typeface="Arial" panose="020B0604020202020204" pitchFamily="34" charset="0"/>
              </a:rPr>
              <a:t>Sau </a:t>
            </a:r>
            <a:r>
              <a:rPr lang="vi-VN" sz="2400" dirty="0">
                <a:latin typeface="Arial" panose="020B0604020202020204" pitchFamily="34" charset="0"/>
                <a:cs typeface="Arial" panose="020B0604020202020204" pitchFamily="34" charset="0"/>
              </a:rPr>
              <a:t>đó đổi bên.</a:t>
            </a:r>
          </a:p>
        </p:txBody>
      </p:sp>
    </p:spTree>
    <p:extLst>
      <p:ext uri="{BB962C8B-B14F-4D97-AF65-F5344CB8AC3E}">
        <p14:creationId xmlns:p14="http://schemas.microsoft.com/office/powerpoint/2010/main" val="26565227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4294967295"/>
          </p:nvPr>
        </p:nvSpPr>
        <p:spPr>
          <a:xfrm>
            <a:off x="3200400" y="742950"/>
            <a:ext cx="5340926" cy="3283528"/>
          </a:xfrm>
        </p:spPr>
        <p:txBody>
          <a:bodyPr>
            <a:noAutofit/>
          </a:bodyPr>
          <a:lstStyle/>
          <a:p>
            <a:pPr algn="just">
              <a:lnSpc>
                <a:spcPct val="150000"/>
              </a:lnSpc>
            </a:pPr>
            <a:r>
              <a:rPr lang="vi-VN" sz="2000" dirty="0"/>
              <a:t>Ngồi ở rìa ghế, chân thẳng phía trước bạn, gót chạm </a:t>
            </a:r>
            <a:r>
              <a:rPr lang="vi-VN" sz="2000" dirty="0"/>
              <a:t>sàn</a:t>
            </a:r>
            <a:r>
              <a:rPr lang="vi-VN" sz="2000" dirty="0"/>
              <a:t>. </a:t>
            </a:r>
            <a:endParaRPr lang="en-US" sz="2000" dirty="0"/>
          </a:p>
          <a:p>
            <a:pPr algn="just">
              <a:lnSpc>
                <a:spcPct val="150000"/>
              </a:lnSpc>
            </a:pPr>
            <a:r>
              <a:rPr lang="vi-VN" sz="2000" dirty="0"/>
              <a:t>Đặt </a:t>
            </a:r>
            <a:r>
              <a:rPr lang="vi-VN" sz="2000" dirty="0"/>
              <a:t>tay của bạn lên đùi chân kia để giữ. </a:t>
            </a:r>
            <a:endParaRPr lang="en-US" sz="2000" dirty="0"/>
          </a:p>
          <a:p>
            <a:pPr algn="just">
              <a:lnSpc>
                <a:spcPct val="150000"/>
              </a:lnSpc>
            </a:pPr>
            <a:r>
              <a:rPr lang="vi-VN" sz="2000" dirty="0"/>
              <a:t>Ngồi thẳng </a:t>
            </a:r>
            <a:r>
              <a:rPr lang="vi-VN" sz="2000" dirty="0"/>
              <a:t>lưng, gập người từ hông về phía trước cho tới </a:t>
            </a:r>
            <a:r>
              <a:rPr lang="vi-VN" sz="2000" dirty="0"/>
              <a:t>khi </a:t>
            </a:r>
            <a:r>
              <a:rPr lang="vi-VN" sz="2000" dirty="0"/>
              <a:t>bạn cảm thấy có một chút kéo giãn nhẹ ở phía </a:t>
            </a:r>
            <a:r>
              <a:rPr lang="vi-VN" sz="2000" dirty="0"/>
              <a:t>sau </a:t>
            </a:r>
            <a:r>
              <a:rPr lang="vi-VN" sz="2000" dirty="0"/>
              <a:t>của chân duỗi thẳng. </a:t>
            </a:r>
            <a:endParaRPr lang="en-US" sz="2000" dirty="0"/>
          </a:p>
          <a:p>
            <a:pPr algn="just">
              <a:lnSpc>
                <a:spcPct val="150000"/>
              </a:lnSpc>
            </a:pPr>
            <a:r>
              <a:rPr lang="vi-VN" sz="2000" dirty="0"/>
              <a:t>Sau </a:t>
            </a:r>
            <a:r>
              <a:rPr lang="vi-VN" sz="2000" dirty="0"/>
              <a:t>đó đổi bên.</a:t>
            </a:r>
            <a:endParaRPr lang="en-US" sz="2000" dirty="0"/>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1503" r="11503"/>
          <a:stretch>
            <a:fillRect/>
          </a:stretch>
        </p:blipFill>
        <p:spPr>
          <a:xfrm>
            <a:off x="642721" y="812222"/>
            <a:ext cx="2401816" cy="3581400"/>
          </a:xfrm>
        </p:spPr>
      </p:pic>
    </p:spTree>
    <p:extLst>
      <p:ext uri="{BB962C8B-B14F-4D97-AF65-F5344CB8AC3E}">
        <p14:creationId xmlns:p14="http://schemas.microsoft.com/office/powerpoint/2010/main" val="1361760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4294967295"/>
          </p:nvPr>
        </p:nvSpPr>
        <p:spPr>
          <a:xfrm>
            <a:off x="3276600" y="666750"/>
            <a:ext cx="5216237" cy="3553691"/>
          </a:xfrm>
        </p:spPr>
        <p:txBody>
          <a:bodyPr>
            <a:noAutofit/>
          </a:bodyPr>
          <a:lstStyle/>
          <a:p>
            <a:pPr algn="just">
              <a:lnSpc>
                <a:spcPct val="150000"/>
              </a:lnSpc>
            </a:pPr>
            <a:r>
              <a:rPr lang="vi-VN" sz="2000" dirty="0">
                <a:latin typeface="Arial" panose="020B0604020202020204" pitchFamily="34" charset="0"/>
                <a:cs typeface="Arial" panose="020B0604020202020204" pitchFamily="34" charset="0"/>
              </a:rPr>
              <a:t>Hai chân đứng so le, một </a:t>
            </a:r>
            <a:r>
              <a:rPr lang="vi-VN" sz="2000" dirty="0">
                <a:latin typeface="Arial" panose="020B0604020202020204" pitchFamily="34" charset="0"/>
                <a:cs typeface="Arial" panose="020B0604020202020204" pitchFamily="34" charset="0"/>
              </a:rPr>
              <a:t>chân</a:t>
            </a:r>
            <a:r>
              <a:rPr lang="en-US" sz="2000" dirty="0">
                <a:latin typeface="Arial" panose="020B0604020202020204" pitchFamily="34" charset="0"/>
                <a:cs typeface="Arial" panose="020B0604020202020204" pitchFamily="34" charset="0"/>
              </a:rPr>
              <a:t> </a:t>
            </a:r>
            <a:r>
              <a:rPr lang="vi-VN" sz="2000" dirty="0">
                <a:latin typeface="Arial" panose="020B0604020202020204" pitchFamily="34" charset="0"/>
                <a:cs typeface="Arial" panose="020B0604020202020204" pitchFamily="34" charset="0"/>
              </a:rPr>
              <a:t>trước </a:t>
            </a:r>
            <a:r>
              <a:rPr lang="vi-VN" sz="2000" dirty="0">
                <a:latin typeface="Arial" panose="020B0604020202020204" pitchFamily="34" charset="0"/>
                <a:cs typeface="Arial" panose="020B0604020202020204" pitchFamily="34" charset="0"/>
              </a:rPr>
              <a:t>một chân sau, </a:t>
            </a:r>
            <a:r>
              <a:rPr lang="vi-VN" sz="2000" dirty="0">
                <a:latin typeface="Arial" panose="020B0604020202020204" pitchFamily="34" charset="0"/>
                <a:cs typeface="Arial" panose="020B0604020202020204" pitchFamily="34" charset="0"/>
              </a:rPr>
              <a:t>nghiêng </a:t>
            </a:r>
            <a:r>
              <a:rPr lang="vi-VN" sz="2000" dirty="0">
                <a:latin typeface="Arial" panose="020B0604020202020204" pitchFamily="34" charset="0"/>
                <a:cs typeface="Arial" panose="020B0604020202020204" pitchFamily="34" charset="0"/>
              </a:rPr>
              <a:t>người về phía trước với một tay chống </a:t>
            </a:r>
            <a:r>
              <a:rPr lang="vi-VN" sz="2000" dirty="0">
                <a:latin typeface="Arial" panose="020B0604020202020204" pitchFamily="34" charset="0"/>
                <a:cs typeface="Arial" panose="020B0604020202020204" pitchFamily="34" charset="0"/>
              </a:rPr>
              <a:t>tường</a:t>
            </a:r>
            <a:r>
              <a:rPr lang="vi-VN"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algn="just">
              <a:lnSpc>
                <a:spcPct val="150000"/>
              </a:lnSpc>
            </a:pPr>
            <a:r>
              <a:rPr lang="vi-VN" sz="2000" dirty="0">
                <a:latin typeface="Arial" panose="020B0604020202020204" pitchFamily="34" charset="0"/>
                <a:cs typeface="Arial" panose="020B0604020202020204" pitchFamily="34" charset="0"/>
              </a:rPr>
              <a:t>Khụyu </a:t>
            </a:r>
            <a:r>
              <a:rPr lang="vi-VN" sz="2000" dirty="0">
                <a:latin typeface="Arial" panose="020B0604020202020204" pitchFamily="34" charset="0"/>
                <a:cs typeface="Arial" panose="020B0604020202020204" pitchFamily="34" charset="0"/>
              </a:rPr>
              <a:t>chân trước, giữ chân sau thẳng và gót </a:t>
            </a:r>
            <a:r>
              <a:rPr lang="vi-VN" sz="2000" dirty="0">
                <a:latin typeface="Arial" panose="020B0604020202020204" pitchFamily="34" charset="0"/>
                <a:cs typeface="Arial" panose="020B0604020202020204" pitchFamily="34" charset="0"/>
              </a:rPr>
              <a:t>chạm </a:t>
            </a:r>
            <a:r>
              <a:rPr lang="vi-VN" sz="2000" dirty="0">
                <a:latin typeface="Arial" panose="020B0604020202020204" pitchFamily="34" charset="0"/>
                <a:cs typeface="Arial" panose="020B0604020202020204" pitchFamily="34" charset="0"/>
              </a:rPr>
              <a:t>sàn cho đến khi chân sau cảm thấy kéo giãn.</a:t>
            </a:r>
          </a:p>
          <a:p>
            <a:pPr algn="just">
              <a:lnSpc>
                <a:spcPct val="150000"/>
              </a:lnSpc>
            </a:pPr>
            <a:r>
              <a:rPr lang="vi-VN" sz="2000" dirty="0">
                <a:latin typeface="Arial" panose="020B0604020202020204" pitchFamily="34" charset="0"/>
                <a:cs typeface="Arial" panose="020B0604020202020204" pitchFamily="34" charset="0"/>
              </a:rPr>
              <a:t>Sau đó đổi bên.</a:t>
            </a:r>
            <a:endParaRPr lang="en-US" sz="20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srcRect l="4080" r="4080"/>
          <a:stretch>
            <a:fillRect/>
          </a:stretch>
        </p:blipFill>
        <p:spPr>
          <a:xfrm>
            <a:off x="736240" y="739486"/>
            <a:ext cx="2297906" cy="3581400"/>
          </a:xfrm>
          <a:prstGeom prst="rect">
            <a:avLst/>
          </a:prstGeom>
        </p:spPr>
      </p:pic>
    </p:spTree>
    <p:extLst>
      <p:ext uri="{BB962C8B-B14F-4D97-AF65-F5344CB8AC3E}">
        <p14:creationId xmlns:p14="http://schemas.microsoft.com/office/powerpoint/2010/main" val="3138229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7924800" cy="460772"/>
          </a:xfrm>
        </p:spPr>
        <p:txBody>
          <a:bodyPr>
            <a:normAutofit fontScale="90000"/>
          </a:bodyPr>
          <a:lstStyle/>
          <a:p>
            <a:r>
              <a:rPr lang="en-US" sz="3200" dirty="0" err="1"/>
              <a:t>Thuật</a:t>
            </a:r>
            <a:r>
              <a:rPr lang="en-US" sz="3200" dirty="0"/>
              <a:t> </a:t>
            </a:r>
            <a:r>
              <a:rPr lang="en-US" sz="3200" dirty="0" err="1"/>
              <a:t>ngữ</a:t>
            </a:r>
            <a:endParaRPr lang="en-US" sz="3200" dirty="0"/>
          </a:p>
        </p:txBody>
      </p:sp>
      <p:sp>
        <p:nvSpPr>
          <p:cNvPr id="3" name="Content Placeholder 2"/>
          <p:cNvSpPr>
            <a:spLocks noGrp="1"/>
          </p:cNvSpPr>
          <p:nvPr>
            <p:ph idx="1"/>
          </p:nvPr>
        </p:nvSpPr>
        <p:spPr>
          <a:xfrm>
            <a:off x="457200" y="819150"/>
            <a:ext cx="8229600" cy="4191000"/>
          </a:xfrm>
        </p:spPr>
        <p:txBody>
          <a:bodyPr>
            <a:noAutofit/>
          </a:bodyPr>
          <a:lstStyle/>
          <a:p>
            <a:pPr algn="just">
              <a:lnSpc>
                <a:spcPct val="170000"/>
              </a:lnSpc>
            </a:pPr>
            <a:r>
              <a:rPr lang="en-US" sz="1200" b="1" dirty="0" err="1"/>
              <a:t>Một</a:t>
            </a:r>
            <a:r>
              <a:rPr lang="en-US" sz="1200" b="1" dirty="0"/>
              <a:t> </a:t>
            </a:r>
            <a:r>
              <a:rPr lang="en-US" sz="1200" b="1" dirty="0" err="1"/>
              <a:t>số</a:t>
            </a:r>
            <a:r>
              <a:rPr lang="en-US" sz="1200" b="1" dirty="0"/>
              <a:t> </a:t>
            </a:r>
            <a:r>
              <a:rPr lang="en-US" sz="1200" b="1" dirty="0" err="1"/>
              <a:t>thuật</a:t>
            </a:r>
            <a:r>
              <a:rPr lang="en-US" sz="1200" b="1" dirty="0"/>
              <a:t> </a:t>
            </a:r>
            <a:r>
              <a:rPr lang="en-US" sz="1200" b="1" dirty="0" err="1"/>
              <a:t>ngữ</a:t>
            </a:r>
            <a:r>
              <a:rPr lang="en-US" sz="1200" b="1" dirty="0"/>
              <a:t> </a:t>
            </a:r>
            <a:r>
              <a:rPr lang="en-US" sz="1200" b="1" dirty="0" err="1"/>
              <a:t>đang</a:t>
            </a:r>
            <a:r>
              <a:rPr lang="en-US" sz="1200" b="1" dirty="0"/>
              <a:t> </a:t>
            </a:r>
            <a:r>
              <a:rPr lang="en-US" sz="1200" b="1" dirty="0" err="1"/>
              <a:t>được</a:t>
            </a:r>
            <a:r>
              <a:rPr lang="en-US" sz="1200" b="1" dirty="0"/>
              <a:t> </a:t>
            </a:r>
            <a:r>
              <a:rPr lang="en-US" sz="1200" b="1" dirty="0" err="1"/>
              <a:t>sử</a:t>
            </a:r>
            <a:r>
              <a:rPr lang="en-US" sz="1200" b="1" dirty="0"/>
              <a:t> </a:t>
            </a:r>
            <a:r>
              <a:rPr lang="en-US" sz="1200" b="1" dirty="0" err="1"/>
              <a:t>dụng</a:t>
            </a:r>
            <a:r>
              <a:rPr lang="en-US" sz="1200" b="1" dirty="0"/>
              <a:t>: </a:t>
            </a:r>
          </a:p>
          <a:p>
            <a:pPr lvl="1" algn="just">
              <a:lnSpc>
                <a:spcPct val="170000"/>
              </a:lnSpc>
            </a:pPr>
            <a:r>
              <a:rPr lang="en-US" sz="1100" dirty="0"/>
              <a:t>“COVID-19 </a:t>
            </a:r>
            <a:r>
              <a:rPr lang="en-US" sz="1100" dirty="0" err="1"/>
              <a:t>kéo</a:t>
            </a:r>
            <a:r>
              <a:rPr lang="en-US" sz="1100" dirty="0"/>
              <a:t> </a:t>
            </a:r>
            <a:r>
              <a:rPr lang="en-US" sz="1100" dirty="0" err="1"/>
              <a:t>dài</a:t>
            </a:r>
            <a:r>
              <a:rPr lang="en-US" sz="1100" dirty="0"/>
              <a:t>”, </a:t>
            </a:r>
          </a:p>
          <a:p>
            <a:pPr lvl="1" algn="just">
              <a:lnSpc>
                <a:spcPct val="170000"/>
              </a:lnSpc>
            </a:pPr>
            <a:r>
              <a:rPr lang="en-US" sz="1100" b="1" dirty="0"/>
              <a:t>“COVID-19 </a:t>
            </a:r>
            <a:r>
              <a:rPr lang="en-US" sz="1100" b="1" dirty="0" err="1"/>
              <a:t>sau</a:t>
            </a:r>
            <a:r>
              <a:rPr lang="en-US" sz="1100" b="1" dirty="0"/>
              <a:t> </a:t>
            </a:r>
            <a:r>
              <a:rPr lang="en-US" sz="1100" b="1" dirty="0" err="1"/>
              <a:t>cấp</a:t>
            </a:r>
            <a:r>
              <a:rPr lang="en-US" sz="1100" b="1" dirty="0"/>
              <a:t> </a:t>
            </a:r>
            <a:r>
              <a:rPr lang="en-US" sz="1100" b="1" dirty="0" err="1"/>
              <a:t>tính</a:t>
            </a:r>
            <a:r>
              <a:rPr lang="en-US" sz="1100" b="1" dirty="0"/>
              <a:t>”, </a:t>
            </a:r>
          </a:p>
          <a:p>
            <a:pPr lvl="1" algn="just">
              <a:lnSpc>
                <a:spcPct val="170000"/>
              </a:lnSpc>
            </a:pPr>
            <a:r>
              <a:rPr lang="en-US" sz="1100" dirty="0"/>
              <a:t>“</a:t>
            </a:r>
            <a:r>
              <a:rPr lang="en-US" sz="1100" dirty="0" err="1"/>
              <a:t>Triệu</a:t>
            </a:r>
            <a:r>
              <a:rPr lang="en-US" sz="1100" dirty="0"/>
              <a:t> </a:t>
            </a:r>
            <a:r>
              <a:rPr lang="en-US" sz="1100" dirty="0" err="1"/>
              <a:t>chứng</a:t>
            </a:r>
            <a:r>
              <a:rPr lang="en-US" sz="1100" dirty="0"/>
              <a:t> COVID-19 </a:t>
            </a:r>
            <a:r>
              <a:rPr lang="en-US" sz="1100" dirty="0" err="1"/>
              <a:t>dai</a:t>
            </a:r>
            <a:r>
              <a:rPr lang="en-US" sz="1100" dirty="0"/>
              <a:t> </a:t>
            </a:r>
            <a:r>
              <a:rPr lang="en-US" sz="1100" dirty="0" err="1"/>
              <a:t>dẳng</a:t>
            </a:r>
            <a:r>
              <a:rPr lang="en-US" sz="1100" dirty="0"/>
              <a:t>”, </a:t>
            </a:r>
          </a:p>
          <a:p>
            <a:pPr lvl="1" algn="just">
              <a:lnSpc>
                <a:spcPct val="170000"/>
              </a:lnSpc>
            </a:pPr>
            <a:r>
              <a:rPr lang="en-US" sz="1100" dirty="0"/>
              <a:t>“COVID-19 </a:t>
            </a:r>
            <a:r>
              <a:rPr lang="en-US" sz="1100" dirty="0" err="1"/>
              <a:t>mãn</a:t>
            </a:r>
            <a:r>
              <a:rPr lang="en-US" sz="1100" dirty="0"/>
              <a:t> </a:t>
            </a:r>
            <a:r>
              <a:rPr lang="en-US" sz="1100" dirty="0" err="1"/>
              <a:t>tính</a:t>
            </a:r>
            <a:r>
              <a:rPr lang="en-US" sz="1100" dirty="0"/>
              <a:t>”, </a:t>
            </a:r>
          </a:p>
          <a:p>
            <a:pPr lvl="1" algn="just">
              <a:lnSpc>
                <a:spcPct val="170000"/>
              </a:lnSpc>
            </a:pPr>
            <a:r>
              <a:rPr lang="en-US" sz="1100" dirty="0"/>
              <a:t>“</a:t>
            </a:r>
            <a:r>
              <a:rPr lang="en-US" sz="1100" dirty="0" err="1"/>
              <a:t>các</a:t>
            </a:r>
            <a:r>
              <a:rPr lang="en-US" sz="1100" dirty="0"/>
              <a:t> </a:t>
            </a:r>
            <a:r>
              <a:rPr lang="en-US" sz="1100" dirty="0" err="1"/>
              <a:t>biểu</a:t>
            </a:r>
            <a:r>
              <a:rPr lang="en-US" sz="1100" dirty="0"/>
              <a:t> </a:t>
            </a:r>
            <a:r>
              <a:rPr lang="en-US" sz="1100" dirty="0" err="1"/>
              <a:t>hiện</a:t>
            </a:r>
            <a:r>
              <a:rPr lang="en-US" sz="1100" dirty="0"/>
              <a:t> </a:t>
            </a:r>
            <a:r>
              <a:rPr lang="en-US" sz="1100" dirty="0" err="1"/>
              <a:t>sau</a:t>
            </a:r>
            <a:r>
              <a:rPr lang="en-US" sz="1100" dirty="0"/>
              <a:t> COVID-19”, </a:t>
            </a:r>
          </a:p>
          <a:p>
            <a:pPr lvl="1" algn="just">
              <a:lnSpc>
                <a:spcPct val="170000"/>
              </a:lnSpc>
            </a:pPr>
            <a:r>
              <a:rPr lang="en-US" sz="1100" dirty="0"/>
              <a:t>“</a:t>
            </a:r>
            <a:r>
              <a:rPr lang="en-US" sz="1100" dirty="0" err="1"/>
              <a:t>ảnh</a:t>
            </a:r>
            <a:r>
              <a:rPr lang="en-US" sz="1100" dirty="0"/>
              <a:t> </a:t>
            </a:r>
            <a:r>
              <a:rPr lang="en-US" sz="1100" dirty="0" err="1"/>
              <a:t>hưởng</a:t>
            </a:r>
            <a:r>
              <a:rPr lang="en-US" sz="1100" dirty="0"/>
              <a:t> COVID-19 </a:t>
            </a:r>
            <a:r>
              <a:rPr lang="en-US" sz="1100" dirty="0" err="1"/>
              <a:t>lâu</a:t>
            </a:r>
            <a:r>
              <a:rPr lang="en-US" sz="1100" dirty="0"/>
              <a:t> </a:t>
            </a:r>
            <a:r>
              <a:rPr lang="en-US" sz="1100" dirty="0" err="1"/>
              <a:t>dài</a:t>
            </a:r>
            <a:r>
              <a:rPr lang="en-US" sz="1100" dirty="0"/>
              <a:t>”, </a:t>
            </a:r>
          </a:p>
          <a:p>
            <a:pPr lvl="1" algn="just">
              <a:lnSpc>
                <a:spcPct val="170000"/>
              </a:lnSpc>
            </a:pPr>
            <a:r>
              <a:rPr lang="en-US" sz="1100" dirty="0" smtClean="0"/>
              <a:t>“</a:t>
            </a:r>
            <a:r>
              <a:rPr lang="en-US" sz="1100" dirty="0"/>
              <a:t>COVID-19 </a:t>
            </a:r>
            <a:r>
              <a:rPr lang="en-US" sz="1100" dirty="0" err="1"/>
              <a:t>đang</a:t>
            </a:r>
            <a:r>
              <a:rPr lang="en-US" sz="1100" dirty="0"/>
              <a:t> </a:t>
            </a:r>
            <a:r>
              <a:rPr lang="en-US" sz="1100" dirty="0" err="1"/>
              <a:t>diễn</a:t>
            </a:r>
            <a:r>
              <a:rPr lang="en-US" sz="1100" dirty="0"/>
              <a:t> </a:t>
            </a:r>
            <a:r>
              <a:rPr lang="en-US" sz="1100" dirty="0" err="1"/>
              <a:t>ra</a:t>
            </a:r>
            <a:r>
              <a:rPr lang="en-US" sz="1100" dirty="0"/>
              <a:t>”, </a:t>
            </a:r>
          </a:p>
          <a:p>
            <a:pPr lvl="1" algn="just">
              <a:lnSpc>
                <a:spcPct val="170000"/>
              </a:lnSpc>
            </a:pPr>
            <a:r>
              <a:rPr lang="en-US" sz="1100" dirty="0"/>
              <a:t>“di </a:t>
            </a:r>
            <a:r>
              <a:rPr lang="en-US" sz="1100" dirty="0" err="1"/>
              <a:t>chứng</a:t>
            </a:r>
            <a:r>
              <a:rPr lang="en-US" sz="1100" dirty="0"/>
              <a:t> COVID-19 </a:t>
            </a:r>
            <a:r>
              <a:rPr lang="en-US" sz="1100" dirty="0" err="1"/>
              <a:t>lâu</a:t>
            </a:r>
            <a:r>
              <a:rPr lang="en-US" sz="1100" dirty="0"/>
              <a:t> </a:t>
            </a:r>
            <a:r>
              <a:rPr lang="en-US" sz="1100" dirty="0" err="1"/>
              <a:t>dài</a:t>
            </a:r>
            <a:r>
              <a:rPr lang="en-US" sz="1100" dirty="0"/>
              <a:t>”, </a:t>
            </a:r>
            <a:r>
              <a:rPr lang="en-US" sz="1100" dirty="0" err="1"/>
              <a:t>hoặc</a:t>
            </a:r>
            <a:r>
              <a:rPr lang="en-US" sz="1100" dirty="0"/>
              <a:t> </a:t>
            </a:r>
          </a:p>
          <a:p>
            <a:pPr lvl="1" algn="just">
              <a:lnSpc>
                <a:spcPct val="170000"/>
              </a:lnSpc>
            </a:pPr>
            <a:r>
              <a:rPr lang="en-US" sz="1100" dirty="0"/>
              <a:t>“</a:t>
            </a:r>
            <a:r>
              <a:rPr lang="en-US" sz="1100" dirty="0" err="1"/>
              <a:t>các</a:t>
            </a:r>
            <a:r>
              <a:rPr lang="en-US" sz="1100" dirty="0"/>
              <a:t> </a:t>
            </a:r>
            <a:r>
              <a:rPr lang="en-US" sz="1100" dirty="0" err="1"/>
              <a:t>tổn</a:t>
            </a:r>
            <a:r>
              <a:rPr lang="en-US" sz="1100" dirty="0"/>
              <a:t> </a:t>
            </a:r>
            <a:r>
              <a:rPr lang="en-US" sz="1100" dirty="0" err="1"/>
              <a:t>thương</a:t>
            </a:r>
            <a:r>
              <a:rPr lang="en-US" sz="1100" dirty="0"/>
              <a:t> COVID-19  </a:t>
            </a:r>
            <a:r>
              <a:rPr lang="en-US" sz="1100" dirty="0" err="1"/>
              <a:t>lâu</a:t>
            </a:r>
            <a:r>
              <a:rPr lang="en-US" sz="1100" dirty="0"/>
              <a:t> </a:t>
            </a:r>
            <a:r>
              <a:rPr lang="en-US" sz="1100" dirty="0" err="1"/>
              <a:t>dài</a:t>
            </a:r>
            <a:r>
              <a:rPr lang="en-US" sz="1100" dirty="0"/>
              <a:t>”</a:t>
            </a:r>
          </a:p>
          <a:p>
            <a:pPr lvl="1" algn="just">
              <a:lnSpc>
                <a:spcPct val="170000"/>
              </a:lnSpc>
            </a:pPr>
            <a:r>
              <a:rPr lang="en-US" sz="1100" dirty="0"/>
              <a:t>“di </a:t>
            </a:r>
            <a:r>
              <a:rPr lang="en-US" sz="1100" dirty="0" err="1"/>
              <a:t>chứng</a:t>
            </a:r>
            <a:r>
              <a:rPr lang="en-US" sz="1100" dirty="0"/>
              <a:t> SARS-CoV-2 </a:t>
            </a:r>
            <a:r>
              <a:rPr lang="en-US" sz="1100" dirty="0" err="1"/>
              <a:t>sau</a:t>
            </a:r>
            <a:r>
              <a:rPr lang="en-US" sz="1100" dirty="0"/>
              <a:t> </a:t>
            </a:r>
            <a:r>
              <a:rPr lang="en-US" sz="1100" dirty="0" err="1"/>
              <a:t>cấp</a:t>
            </a:r>
            <a:r>
              <a:rPr lang="en-US" sz="1100" dirty="0"/>
              <a:t> </a:t>
            </a:r>
            <a:r>
              <a:rPr lang="en-US" sz="1100" dirty="0" err="1"/>
              <a:t>tính</a:t>
            </a:r>
            <a:r>
              <a:rPr lang="en-US" sz="1100" dirty="0"/>
              <a:t> ” (PASC), </a:t>
            </a:r>
            <a:endParaRPr lang="en-US" sz="1100" dirty="0" smtClean="0"/>
          </a:p>
          <a:p>
            <a:pPr lvl="1" algn="just">
              <a:lnSpc>
                <a:spcPct val="170000"/>
              </a:lnSpc>
            </a:pPr>
            <a:r>
              <a:rPr lang="en-US" sz="1100" dirty="0">
                <a:solidFill>
                  <a:srgbClr val="FF0000"/>
                </a:solidFill>
              </a:rPr>
              <a:t>“</a:t>
            </a:r>
            <a:r>
              <a:rPr lang="en-US" sz="1100" b="1" dirty="0" err="1">
                <a:solidFill>
                  <a:srgbClr val="FF0000"/>
                </a:solidFill>
              </a:rPr>
              <a:t>hội</a:t>
            </a:r>
            <a:r>
              <a:rPr lang="en-US" sz="1100" b="1" dirty="0">
                <a:solidFill>
                  <a:srgbClr val="FF0000"/>
                </a:solidFill>
              </a:rPr>
              <a:t> </a:t>
            </a:r>
            <a:r>
              <a:rPr lang="en-US" sz="1100" b="1" dirty="0" err="1">
                <a:solidFill>
                  <a:srgbClr val="FF0000"/>
                </a:solidFill>
              </a:rPr>
              <a:t>chứng</a:t>
            </a:r>
            <a:r>
              <a:rPr lang="en-US" sz="1100" b="1" dirty="0">
                <a:solidFill>
                  <a:srgbClr val="FF0000"/>
                </a:solidFill>
              </a:rPr>
              <a:t> </a:t>
            </a:r>
            <a:r>
              <a:rPr lang="en-US" sz="1100" b="1" dirty="0" err="1">
                <a:solidFill>
                  <a:srgbClr val="FF0000"/>
                </a:solidFill>
              </a:rPr>
              <a:t>sau</a:t>
            </a:r>
            <a:r>
              <a:rPr lang="en-US" sz="1100" b="1" dirty="0">
                <a:solidFill>
                  <a:srgbClr val="FF0000"/>
                </a:solidFill>
              </a:rPr>
              <a:t> </a:t>
            </a:r>
            <a:r>
              <a:rPr lang="en-US" sz="1100" b="1" dirty="0" err="1">
                <a:solidFill>
                  <a:srgbClr val="FF0000"/>
                </a:solidFill>
              </a:rPr>
              <a:t>mắc</a:t>
            </a:r>
            <a:r>
              <a:rPr lang="en-US" sz="1100" b="1" dirty="0">
                <a:solidFill>
                  <a:srgbClr val="FF0000"/>
                </a:solidFill>
              </a:rPr>
              <a:t> COVID-19</a:t>
            </a:r>
            <a:r>
              <a:rPr lang="en-US" sz="1100" dirty="0">
                <a:solidFill>
                  <a:srgbClr val="FF0000"/>
                </a:solidFill>
              </a:rPr>
              <a:t>”, </a:t>
            </a:r>
          </a:p>
          <a:p>
            <a:pPr lvl="1" algn="just">
              <a:lnSpc>
                <a:spcPct val="170000"/>
              </a:lnSpc>
            </a:pPr>
            <a:endParaRPr lang="en-US" sz="1100" dirty="0"/>
          </a:p>
          <a:p>
            <a:pPr marL="457200" lvl="1" indent="0" algn="just">
              <a:lnSpc>
                <a:spcPct val="170000"/>
              </a:lnSpc>
              <a:buNone/>
            </a:pPr>
            <a:endParaRPr lang="en-US" sz="1100" dirty="0"/>
          </a:p>
        </p:txBody>
      </p:sp>
    </p:spTree>
    <p:extLst>
      <p:ext uri="{BB962C8B-B14F-4D97-AF65-F5344CB8AC3E}">
        <p14:creationId xmlns:p14="http://schemas.microsoft.com/office/powerpoint/2010/main" val="22089005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4294967295"/>
          </p:nvPr>
        </p:nvSpPr>
        <p:spPr>
          <a:xfrm>
            <a:off x="3231574" y="955964"/>
            <a:ext cx="5014046" cy="3314700"/>
          </a:xfrm>
        </p:spPr>
        <p:txBody>
          <a:bodyPr>
            <a:normAutofit lnSpcReduction="10000"/>
          </a:bodyPr>
          <a:lstStyle/>
          <a:p>
            <a:pPr algn="just">
              <a:lnSpc>
                <a:spcPct val="150000"/>
              </a:lnSpc>
            </a:pPr>
            <a:r>
              <a:rPr lang="en-US" sz="2400" dirty="0" err="1">
                <a:latin typeface="Arial" panose="020B0604020202020204" pitchFamily="34" charset="0"/>
                <a:cs typeface="Arial" panose="020B0604020202020204" pitchFamily="34" charset="0"/>
              </a:rPr>
              <a:t>Đứng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thẳng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vịn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vào</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ghế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giữ</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thăng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bằng</a:t>
            </a:r>
            <a:r>
              <a:rPr lang="en-US" sz="2400" dirty="0">
                <a:latin typeface="Arial" panose="020B0604020202020204" pitchFamily="34" charset="0"/>
                <a:cs typeface="Arial" panose="020B0604020202020204" pitchFamily="34" charset="0"/>
              </a:rPr>
              <a:t>. </a:t>
            </a:r>
          </a:p>
          <a:p>
            <a:pPr algn="just">
              <a:lnSpc>
                <a:spcPct val="150000"/>
              </a:lnSpc>
            </a:pPr>
            <a:r>
              <a:rPr lang="en-US" sz="2400" dirty="0" err="1">
                <a:latin typeface="Arial" panose="020B0604020202020204" pitchFamily="34" charset="0"/>
                <a:cs typeface="Arial" panose="020B0604020202020204" pitchFamily="34" charset="0"/>
              </a:rPr>
              <a:t>Gấp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một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chân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phía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sau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dùng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cùng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giữ</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và</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kéo</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chân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chạm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mông</a:t>
            </a:r>
            <a:r>
              <a:rPr lang="en-US"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lnSpc>
                <a:spcPct val="150000"/>
              </a:lnSpc>
            </a:pPr>
            <a:r>
              <a:rPr lang="en-US" sz="2400" dirty="0" err="1">
                <a:latin typeface="Arial" panose="020B0604020202020204" pitchFamily="34" charset="0"/>
                <a:cs typeface="Arial" panose="020B0604020202020204" pitchFamily="34" charset="0"/>
              </a:rPr>
              <a:t>Sau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đó</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đổi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bên</a:t>
            </a:r>
            <a:r>
              <a:rPr lang="en-US" sz="2400" dirty="0">
                <a:latin typeface="Arial" panose="020B0604020202020204" pitchFamily="34" charset="0"/>
                <a:cs typeface="Arial" panose="020B0604020202020204" pitchFamily="34" charset="0"/>
              </a:rPr>
              <a:t>.</a:t>
            </a:r>
          </a:p>
        </p:txBody>
      </p:sp>
      <p:pic>
        <p:nvPicPr>
          <p:cNvPr id="6" name="Picture Placeholder 5"/>
          <p:cNvPicPr>
            <a:picLocks noGrp="1" noChangeAspect="1"/>
          </p:cNvPicPr>
          <p:nvPr>
            <p:ph type="pic" idx="4294967295"/>
          </p:nvPr>
        </p:nvPicPr>
        <p:blipFill>
          <a:blip r:embed="rId2">
            <a:extLst>
              <a:ext uri="{28A0092B-C50C-407E-A947-70E740481C1C}">
                <a14:useLocalDpi xmlns:a14="http://schemas.microsoft.com/office/drawing/2010/main" val="0"/>
              </a:ext>
            </a:extLst>
          </a:blip>
          <a:srcRect l="6234" r="6234"/>
          <a:stretch>
            <a:fillRect/>
          </a:stretch>
        </p:blipFill>
        <p:spPr>
          <a:xfrm>
            <a:off x="642721" y="770659"/>
            <a:ext cx="2297906" cy="3581400"/>
          </a:xfrm>
        </p:spPr>
      </p:pic>
    </p:spTree>
    <p:extLst>
      <p:ext uri="{BB962C8B-B14F-4D97-AF65-F5344CB8AC3E}">
        <p14:creationId xmlns:p14="http://schemas.microsoft.com/office/powerpoint/2010/main" val="335987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vi-VN" sz="2700" b="1">
                <a:latin typeface="Arial" panose="020B0604020202020204" pitchFamily="34" charset="0"/>
                <a:cs typeface="Arial" panose="020B0604020202020204" pitchFamily="34" charset="0"/>
              </a:rPr>
              <a:t>Giai đoạn </a:t>
            </a:r>
            <a:r>
              <a:rPr lang="vi-VN" sz="2700" b="1">
                <a:latin typeface="Arial" panose="020B0604020202020204" pitchFamily="34" charset="0"/>
                <a:cs typeface="Arial" panose="020B0604020202020204" pitchFamily="34" charset="0"/>
              </a:rPr>
              <a:t>2</a:t>
            </a:r>
            <a:r>
              <a:rPr lang="en-US" sz="2700" b="1">
                <a:latin typeface="Arial" panose="020B0604020202020204" pitchFamily="34" charset="0"/>
                <a:cs typeface="Arial" panose="020B0604020202020204" pitchFamily="34" charset="0"/>
              </a:rPr>
              <a:t>: </a:t>
            </a:r>
            <a:r>
              <a:rPr lang="vi-VN" sz="2700" b="1">
                <a:latin typeface="Arial" panose="020B0604020202020204" pitchFamily="34" charset="0"/>
                <a:cs typeface="Arial" panose="020B0604020202020204" pitchFamily="34" charset="0"/>
              </a:rPr>
              <a:t>Các </a:t>
            </a:r>
            <a:r>
              <a:rPr lang="vi-VN" sz="2700" b="1">
                <a:latin typeface="Arial" panose="020B0604020202020204" pitchFamily="34" charset="0"/>
                <a:cs typeface="Arial" panose="020B0604020202020204" pitchFamily="34" charset="0"/>
              </a:rPr>
              <a:t>hoạt động cường độ thấp </a:t>
            </a:r>
            <a:r>
              <a:rPr lang="en-US" sz="2700" b="1">
                <a:latin typeface="Arial" panose="020B0604020202020204" pitchFamily="34" charset="0"/>
                <a:cs typeface="Arial" panose="020B0604020202020204" pitchFamily="34" charset="0"/>
              </a:rPr>
              <a:t/>
            </a:r>
            <a:br>
              <a:rPr lang="en-US" sz="2700" b="1">
                <a:latin typeface="Arial" panose="020B0604020202020204" pitchFamily="34" charset="0"/>
                <a:cs typeface="Arial" panose="020B0604020202020204" pitchFamily="34" charset="0"/>
              </a:rPr>
            </a:br>
            <a:r>
              <a:rPr lang="vi-VN" sz="2700" b="1">
                <a:latin typeface="Arial" panose="020B0604020202020204" pitchFamily="34" charset="0"/>
                <a:cs typeface="Arial" panose="020B0604020202020204" pitchFamily="34" charset="0"/>
              </a:rPr>
              <a:t>(</a:t>
            </a:r>
            <a:r>
              <a:rPr lang="vi-VN" sz="2700" b="1">
                <a:latin typeface="Arial" panose="020B0604020202020204" pitchFamily="34" charset="0"/>
                <a:cs typeface="Arial" panose="020B0604020202020204" pitchFamily="34" charset="0"/>
              </a:rPr>
              <a:t>điểm Borg-CR 10 từ 2-3 </a:t>
            </a:r>
            <a:r>
              <a:rPr lang="vi-VN" sz="2700" b="1">
                <a:latin typeface="Arial" panose="020B0604020202020204" pitchFamily="34" charset="0"/>
                <a:cs typeface="Arial" panose="020B0604020202020204" pitchFamily="34" charset="0"/>
              </a:rPr>
              <a:t>điểm</a:t>
            </a:r>
            <a:r>
              <a:rPr lang="en-US" sz="2700" b="1">
                <a:latin typeface="Arial" panose="020B0604020202020204" pitchFamily="34" charset="0"/>
                <a:cs typeface="Arial" panose="020B0604020202020204" pitchFamily="34" charset="0"/>
              </a:rPr>
              <a:t>)</a:t>
            </a:r>
            <a:endParaRPr lang="en-US" sz="2700" b="1">
              <a:latin typeface="Arial" panose="020B0604020202020204" pitchFamily="34" charset="0"/>
              <a:cs typeface="Arial" panose="020B0604020202020204" pitchFamily="34" charset="0"/>
            </a:endParaRPr>
          </a:p>
        </p:txBody>
      </p:sp>
      <p:sp>
        <p:nvSpPr>
          <p:cNvPr id="10" name="Content Placeholder 9"/>
          <p:cNvSpPr>
            <a:spLocks noGrp="1"/>
          </p:cNvSpPr>
          <p:nvPr>
            <p:ph idx="1"/>
          </p:nvPr>
        </p:nvSpPr>
        <p:spPr>
          <a:xfrm>
            <a:off x="609600" y="1123950"/>
            <a:ext cx="8001000" cy="2893293"/>
          </a:xfrm>
        </p:spPr>
        <p:txBody>
          <a:bodyPr>
            <a:noAutofit/>
          </a:bodyPr>
          <a:lstStyle/>
          <a:p>
            <a:pPr algn="just">
              <a:lnSpc>
                <a:spcPct val="150000"/>
              </a:lnSpc>
            </a:pPr>
            <a:r>
              <a:rPr lang="vi-VN" sz="2000" dirty="0">
                <a:latin typeface="Arial" pitchFamily="34" charset="0"/>
                <a:cs typeface="Arial" pitchFamily="34" charset="0"/>
              </a:rPr>
              <a:t>Hoạt động đi bộ, làm việc nhà hoặc làm vườn nhẹ nhàng. </a:t>
            </a:r>
          </a:p>
          <a:p>
            <a:pPr algn="just">
              <a:lnSpc>
                <a:spcPct val="150000"/>
              </a:lnSpc>
            </a:pPr>
            <a:r>
              <a:rPr lang="vi-VN" sz="2000" dirty="0">
                <a:latin typeface="Arial" pitchFamily="34" charset="0"/>
                <a:cs typeface="Arial" pitchFamily="34" charset="0"/>
              </a:rPr>
              <a:t>Nếu </a:t>
            </a:r>
            <a:r>
              <a:rPr lang="vi-VN" sz="2000" dirty="0" smtClean="0">
                <a:latin typeface="Arial" pitchFamily="34" charset="0"/>
                <a:cs typeface="Arial" pitchFamily="34" charset="0"/>
              </a:rPr>
              <a:t>hoàn </a:t>
            </a:r>
            <a:r>
              <a:rPr lang="vi-VN" sz="2000" dirty="0">
                <a:latin typeface="Arial" pitchFamily="34" charset="0"/>
                <a:cs typeface="Arial" pitchFamily="34" charset="0"/>
              </a:rPr>
              <a:t>thành được bài tập dễ dàng (điểm Borg-CR 10 từ 2-3 điểm), </a:t>
            </a:r>
            <a:r>
              <a:rPr lang="vi-VN" sz="2000" dirty="0" smtClean="0">
                <a:latin typeface="Arial" pitchFamily="34" charset="0"/>
                <a:cs typeface="Arial" pitchFamily="34" charset="0"/>
              </a:rPr>
              <a:t>có </a:t>
            </a:r>
            <a:r>
              <a:rPr lang="vi-VN" sz="2000" dirty="0">
                <a:latin typeface="Arial" pitchFamily="34" charset="0"/>
                <a:cs typeface="Arial" pitchFamily="34" charset="0"/>
              </a:rPr>
              <a:t>thể tăng từ từ thời gian tập mỗi ngày 10-15 phút. </a:t>
            </a:r>
            <a:r>
              <a:rPr lang="en-US" sz="2000" dirty="0" smtClean="0">
                <a:latin typeface="Arial" pitchFamily="34" charset="0"/>
                <a:cs typeface="Arial" pitchFamily="34" charset="0"/>
              </a:rPr>
              <a:t>D</a:t>
            </a:r>
            <a:r>
              <a:rPr lang="vi-VN" sz="2000" dirty="0" smtClean="0">
                <a:latin typeface="Arial" pitchFamily="34" charset="0"/>
                <a:cs typeface="Arial" pitchFamily="34" charset="0"/>
              </a:rPr>
              <a:t>uy </a:t>
            </a:r>
            <a:r>
              <a:rPr lang="vi-VN" sz="2000" dirty="0">
                <a:latin typeface="Arial" pitchFamily="34" charset="0"/>
                <a:cs typeface="Arial" pitchFamily="34" charset="0"/>
              </a:rPr>
              <a:t>trì bài tập </a:t>
            </a:r>
            <a:r>
              <a:rPr lang="vi-VN" sz="2000" dirty="0">
                <a:latin typeface="Arial" pitchFamily="34" charset="0"/>
                <a:cs typeface="Arial" pitchFamily="34" charset="0"/>
              </a:rPr>
              <a:t>giai </a:t>
            </a:r>
            <a:r>
              <a:rPr lang="vi-VN" sz="2000" dirty="0">
                <a:latin typeface="Arial" pitchFamily="34" charset="0"/>
                <a:cs typeface="Arial" pitchFamily="34" charset="0"/>
              </a:rPr>
              <a:t>đoạn này 7 ngày mà không bị mệt </a:t>
            </a:r>
            <a:r>
              <a:rPr lang="en-US" sz="2000" dirty="0" err="1" smtClean="0">
                <a:latin typeface="Arial" pitchFamily="34" charset="0"/>
                <a:cs typeface="Arial" pitchFamily="34" charset="0"/>
              </a:rPr>
              <a:t>nhiều</a:t>
            </a:r>
            <a:r>
              <a:rPr lang="en-US" sz="2000" dirty="0" smtClean="0">
                <a:latin typeface="Arial" pitchFamily="34" charset="0"/>
                <a:cs typeface="Arial" pitchFamily="34" charset="0"/>
              </a:rPr>
              <a:t> </a:t>
            </a:r>
            <a:r>
              <a:rPr lang="vi-VN" sz="2000" dirty="0" smtClean="0">
                <a:latin typeface="Arial" pitchFamily="34" charset="0"/>
                <a:cs typeface="Arial" pitchFamily="34" charset="0"/>
              </a:rPr>
              <a:t>trước </a:t>
            </a:r>
            <a:r>
              <a:rPr lang="vi-VN" sz="2000" dirty="0">
                <a:latin typeface="Arial" pitchFamily="34" charset="0"/>
                <a:cs typeface="Arial" pitchFamily="34" charset="0"/>
              </a:rPr>
              <a:t>khi bước qua giai đoạn kế tiếp. </a:t>
            </a:r>
          </a:p>
          <a:p>
            <a:pPr algn="just">
              <a:lnSpc>
                <a:spcPct val="150000"/>
              </a:lnSpc>
            </a:pPr>
            <a:r>
              <a:rPr lang="vi-VN" sz="2000" dirty="0">
                <a:latin typeface="Arial" pitchFamily="34" charset="0"/>
                <a:cs typeface="Arial" pitchFamily="34" charset="0"/>
              </a:rPr>
              <a:t>Nếu thang điểm mệt Borg-CR 10 trên </a:t>
            </a:r>
            <a:r>
              <a:rPr lang="vi-VN" sz="2000" dirty="0" smtClean="0">
                <a:latin typeface="Arial" pitchFamily="34" charset="0"/>
                <a:cs typeface="Arial" pitchFamily="34" charset="0"/>
              </a:rPr>
              <a:t>3</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điểm</a:t>
            </a:r>
            <a:r>
              <a:rPr lang="vi-VN" sz="2000" dirty="0" smtClean="0">
                <a:latin typeface="Arial" pitchFamily="34" charset="0"/>
                <a:cs typeface="Arial" pitchFamily="34" charset="0"/>
              </a:rPr>
              <a:t>, </a:t>
            </a:r>
            <a:r>
              <a:rPr lang="vi-VN" sz="2000" dirty="0">
                <a:latin typeface="Arial" pitchFamily="34" charset="0"/>
                <a:cs typeface="Arial" pitchFamily="34" charset="0"/>
              </a:rPr>
              <a:t>khuyến cáo </a:t>
            </a:r>
            <a:r>
              <a:rPr lang="vi-VN" sz="2000" dirty="0" smtClean="0">
                <a:latin typeface="Arial" pitchFamily="34" charset="0"/>
                <a:cs typeface="Arial" pitchFamily="34" charset="0"/>
              </a:rPr>
              <a:t>dừng </a:t>
            </a:r>
            <a:r>
              <a:rPr lang="vi-VN" sz="2000" dirty="0">
                <a:latin typeface="Arial" pitchFamily="34" charset="0"/>
                <a:cs typeface="Arial" pitchFamily="34" charset="0"/>
              </a:rPr>
              <a:t>tập.</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755213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a:latin typeface="Arial" panose="020B0604020202020204" pitchFamily="34" charset="0"/>
                <a:cs typeface="Arial" panose="020B0604020202020204" pitchFamily="34" charset="0"/>
              </a:rPr>
              <a:t>Giai đoạn </a:t>
            </a:r>
            <a:r>
              <a:rPr lang="vi-VN" sz="2400" b="1">
                <a:latin typeface="Arial" panose="020B0604020202020204" pitchFamily="34" charset="0"/>
                <a:cs typeface="Arial" panose="020B0604020202020204" pitchFamily="34" charset="0"/>
              </a:rPr>
              <a:t>3</a:t>
            </a:r>
            <a:r>
              <a:rPr lang="en-US" sz="2400" b="1">
                <a:latin typeface="Arial" panose="020B0604020202020204" pitchFamily="34" charset="0"/>
                <a:cs typeface="Arial" panose="020B0604020202020204" pitchFamily="34" charset="0"/>
              </a:rPr>
              <a:t>:</a:t>
            </a:r>
            <a:r>
              <a:rPr lang="vi-VN" sz="2400" b="1">
                <a:latin typeface="Arial" panose="020B0604020202020204" pitchFamily="34" charset="0"/>
                <a:cs typeface="Arial" panose="020B0604020202020204" pitchFamily="34" charset="0"/>
              </a:rPr>
              <a:t>Các </a:t>
            </a:r>
            <a:r>
              <a:rPr lang="vi-VN" sz="2400" b="1">
                <a:latin typeface="Arial" panose="020B0604020202020204" pitchFamily="34" charset="0"/>
                <a:cs typeface="Arial" panose="020B0604020202020204" pitchFamily="34" charset="0"/>
              </a:rPr>
              <a:t>hoạt động cường độ trung bình </a:t>
            </a:r>
            <a:r>
              <a:rPr lang="en-US" sz="2400" b="1">
                <a:latin typeface="Arial" panose="020B0604020202020204" pitchFamily="34" charset="0"/>
                <a:cs typeface="Arial" panose="020B0604020202020204" pitchFamily="34" charset="0"/>
              </a:rPr>
              <a:t/>
            </a:r>
            <a:br>
              <a:rPr lang="en-US" sz="2400" b="1">
                <a:latin typeface="Arial" panose="020B0604020202020204" pitchFamily="34" charset="0"/>
                <a:cs typeface="Arial" panose="020B0604020202020204" pitchFamily="34" charset="0"/>
              </a:rPr>
            </a:br>
            <a:r>
              <a:rPr lang="vi-VN" sz="2400" b="1">
                <a:latin typeface="Arial" panose="020B0604020202020204" pitchFamily="34" charset="0"/>
                <a:cs typeface="Arial" panose="020B0604020202020204" pitchFamily="34" charset="0"/>
              </a:rPr>
              <a:t>(</a:t>
            </a:r>
            <a:r>
              <a:rPr lang="vi-VN" sz="2400" b="1">
                <a:latin typeface="Arial" panose="020B0604020202020204" pitchFamily="34" charset="0"/>
                <a:cs typeface="Arial" panose="020B0604020202020204" pitchFamily="34" charset="0"/>
              </a:rPr>
              <a:t>điểm Borg-CR 10 từ 3-5 điểm)</a:t>
            </a:r>
            <a:endParaRPr lang="en-US" sz="2400" b="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1581150"/>
            <a:ext cx="7865918" cy="2633519"/>
          </a:xfrm>
        </p:spPr>
        <p:txBody>
          <a:bodyPr>
            <a:normAutofit fontScale="92500" lnSpcReduction="10000"/>
          </a:bodyPr>
          <a:lstStyle/>
          <a:p>
            <a:pPr algn="just">
              <a:lnSpc>
                <a:spcPct val="150000"/>
              </a:lnSpc>
            </a:pP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bộ</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nhanh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lên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xuống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cầu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chạy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bộ</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cúi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đầu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thử</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tăng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tính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đối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kháng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và</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trung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vùng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thân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trên</a:t>
            </a:r>
            <a:r>
              <a:rPr lang="en-US"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lnSpc>
                <a:spcPct val="150000"/>
              </a:lnSpc>
            </a:pPr>
            <a:r>
              <a:rPr lang="en-US" sz="2400" dirty="0" err="1">
                <a:latin typeface="Arial" panose="020B0604020202020204" pitchFamily="34" charset="0"/>
                <a:cs typeface="Arial" panose="020B0604020202020204" pitchFamily="34" charset="0"/>
              </a:rPr>
              <a:t>Nếu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thang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điểm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mệt</a:t>
            </a:r>
            <a:r>
              <a:rPr lang="en-US" sz="2400" dirty="0">
                <a:latin typeface="Arial" panose="020B0604020202020204" pitchFamily="34" charset="0"/>
                <a:cs typeface="Arial" panose="020B0604020202020204" pitchFamily="34" charset="0"/>
              </a:rPr>
              <a:t> Borg-CR </a:t>
            </a:r>
            <a:r>
              <a:rPr lang="en-US" sz="2400" dirty="0">
                <a:latin typeface="Arial" panose="020B0604020202020204" pitchFamily="34" charset="0"/>
                <a:cs typeface="Arial" panose="020B0604020202020204" pitchFamily="34" charset="0"/>
              </a:rPr>
              <a:t>10 </a:t>
            </a:r>
            <a:r>
              <a:rPr lang="en-US" sz="2400" dirty="0" err="1">
                <a:latin typeface="Arial" panose="020B0604020202020204" pitchFamily="34" charset="0"/>
                <a:cs typeface="Arial" panose="020B0604020202020204" pitchFamily="34" charset="0"/>
              </a:rPr>
              <a:t>trên</a:t>
            </a:r>
            <a:r>
              <a:rPr lang="en-US" sz="2400" dirty="0">
                <a:latin typeface="Arial" panose="020B0604020202020204" pitchFamily="34" charset="0"/>
                <a:cs typeface="Arial" panose="020B0604020202020204" pitchFamily="34" charset="0"/>
              </a:rPr>
              <a:t> 5, </a:t>
            </a:r>
            <a:r>
              <a:rPr lang="en-US" sz="2400" dirty="0" err="1">
                <a:latin typeface="Arial" panose="020B0604020202020204" pitchFamily="34" charset="0"/>
                <a:cs typeface="Arial" panose="020B0604020202020204" pitchFamily="34" charset="0"/>
              </a:rPr>
              <a:t>khuyến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cáo</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dừng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a:t>
            </a:r>
          </a:p>
          <a:p>
            <a:pPr>
              <a:lnSpc>
                <a:spcPct val="150000"/>
              </a:lnSpc>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73043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762000" y="133350"/>
            <a:ext cx="4966856" cy="768926"/>
          </a:xfrm>
        </p:spPr>
        <p:txBody>
          <a:bodyPr>
            <a:normAutofit/>
          </a:bodyPr>
          <a:lstStyle/>
          <a:p>
            <a:r>
              <a:rPr lang="vi-VN" sz="2400" b="1" dirty="0">
                <a:latin typeface="Arial" panose="020B0604020202020204" pitchFamily="34" charset="0"/>
                <a:cs typeface="Arial" panose="020B0604020202020204" pitchFamily="34" charset="0"/>
              </a:rPr>
              <a:t>Bài tập làm mạnh cơ TAY</a:t>
            </a:r>
            <a:endParaRPr lang="en-US" sz="2400" b="1" dirty="0">
              <a:latin typeface="Arial" panose="020B0604020202020204" pitchFamily="34" charset="0"/>
              <a:cs typeface="Arial" panose="020B0604020202020204" pitchFamily="34" charset="0"/>
            </a:endParaRPr>
          </a:p>
        </p:txBody>
      </p:sp>
      <p:sp>
        <p:nvSpPr>
          <p:cNvPr id="6" name="Text Placeholder 5"/>
          <p:cNvSpPr>
            <a:spLocks noGrp="1"/>
          </p:cNvSpPr>
          <p:nvPr>
            <p:ph type="body" sz="half" idx="4294967295"/>
          </p:nvPr>
        </p:nvSpPr>
        <p:spPr>
          <a:xfrm>
            <a:off x="457200" y="1047750"/>
            <a:ext cx="5746172" cy="2971800"/>
          </a:xfrm>
        </p:spPr>
        <p:txBody>
          <a:bodyPr>
            <a:noAutofit/>
          </a:bodyPr>
          <a:lstStyle/>
          <a:p>
            <a:pPr algn="just">
              <a:lnSpc>
                <a:spcPct val="150000"/>
              </a:lnSpc>
            </a:pPr>
            <a:r>
              <a:rPr lang="vi-VN" sz="2100" dirty="0">
                <a:solidFill>
                  <a:schemeClr val="accent1"/>
                </a:solidFill>
                <a:latin typeface="Arial" panose="020B0604020202020204" pitchFamily="34" charset="0"/>
                <a:cs typeface="Arial" panose="020B0604020202020204" pitchFamily="34" charset="0"/>
              </a:rPr>
              <a:t>Bài tập tăng sức mạnh cơ nhị đầu</a:t>
            </a:r>
          </a:p>
          <a:p>
            <a:pPr algn="just">
              <a:lnSpc>
                <a:spcPct val="150000"/>
              </a:lnSpc>
            </a:pPr>
            <a:r>
              <a:rPr lang="vi-VN" sz="2100" dirty="0">
                <a:latin typeface="Arial" panose="020B0604020202020204" pitchFamily="34" charset="0"/>
                <a:cs typeface="Arial" panose="020B0604020202020204" pitchFamily="34" charset="0"/>
              </a:rPr>
              <a:t>Hai tay cầm vật nặng có thể là tạ tay, chai nước lọc </a:t>
            </a:r>
            <a:r>
              <a:rPr lang="vi-VN" sz="2100" dirty="0">
                <a:latin typeface="Arial" panose="020B0604020202020204" pitchFamily="34" charset="0"/>
                <a:cs typeface="Arial" panose="020B0604020202020204" pitchFamily="34" charset="0"/>
              </a:rPr>
              <a:t>hướng </a:t>
            </a:r>
            <a:r>
              <a:rPr lang="vi-VN" sz="2100" dirty="0">
                <a:latin typeface="Arial" panose="020B0604020202020204" pitchFamily="34" charset="0"/>
                <a:cs typeface="Arial" panose="020B0604020202020204" pitchFamily="34" charset="0"/>
              </a:rPr>
              <a:t>lòng bàn tay lên trên. </a:t>
            </a:r>
            <a:endParaRPr lang="en-US" sz="2100" dirty="0">
              <a:latin typeface="Arial" panose="020B0604020202020204" pitchFamily="34" charset="0"/>
              <a:cs typeface="Arial" panose="020B0604020202020204" pitchFamily="34" charset="0"/>
            </a:endParaRPr>
          </a:p>
          <a:p>
            <a:pPr algn="just">
              <a:lnSpc>
                <a:spcPct val="150000"/>
              </a:lnSpc>
            </a:pPr>
            <a:r>
              <a:rPr lang="vi-VN" sz="2100" dirty="0">
                <a:latin typeface="Arial" panose="020B0604020202020204" pitchFamily="34" charset="0"/>
                <a:cs typeface="Arial" panose="020B0604020202020204" pitchFamily="34" charset="0"/>
              </a:rPr>
              <a:t>Nhẹ </a:t>
            </a:r>
            <a:r>
              <a:rPr lang="vi-VN" sz="2100" dirty="0">
                <a:latin typeface="Arial" panose="020B0604020202020204" pitchFamily="34" charset="0"/>
                <a:cs typeface="Arial" panose="020B0604020202020204" pitchFamily="34" charset="0"/>
              </a:rPr>
              <a:t>nhàng nâng cẳng </a:t>
            </a:r>
            <a:r>
              <a:rPr lang="vi-VN" sz="2100" dirty="0">
                <a:latin typeface="Arial" panose="020B0604020202020204" pitchFamily="34" charset="0"/>
                <a:cs typeface="Arial" panose="020B0604020202020204" pitchFamily="34" charset="0"/>
              </a:rPr>
              <a:t>tay </a:t>
            </a:r>
            <a:r>
              <a:rPr lang="vi-VN" sz="2100" dirty="0">
                <a:latin typeface="Arial" panose="020B0604020202020204" pitchFamily="34" charset="0"/>
                <a:cs typeface="Arial" panose="020B0604020202020204" pitchFamily="34" charset="0"/>
              </a:rPr>
              <a:t>(gập khuỷu tay về hướng vai, và hạ </a:t>
            </a:r>
            <a:r>
              <a:rPr lang="vi-VN" sz="2100" dirty="0">
                <a:latin typeface="Arial" panose="020B0604020202020204" pitchFamily="34" charset="0"/>
                <a:cs typeface="Arial" panose="020B0604020202020204" pitchFamily="34" charset="0"/>
              </a:rPr>
              <a:t>xuống</a:t>
            </a:r>
            <a:r>
              <a:rPr lang="en-US" sz="2100" dirty="0">
                <a:latin typeface="Arial" panose="020B0604020202020204" pitchFamily="34" charset="0"/>
                <a:cs typeface="Arial" panose="020B0604020202020204" pitchFamily="34" charset="0"/>
              </a:rPr>
              <a:t>)</a:t>
            </a:r>
            <a:r>
              <a:rPr lang="vi-VN" sz="2100" dirty="0">
                <a:latin typeface="Arial" panose="020B0604020202020204" pitchFamily="34" charset="0"/>
                <a:cs typeface="Arial" panose="020B0604020202020204" pitchFamily="34" charset="0"/>
              </a:rPr>
              <a:t>. </a:t>
            </a:r>
            <a:endParaRPr lang="en-US" sz="2100" dirty="0">
              <a:latin typeface="Arial" panose="020B0604020202020204" pitchFamily="34" charset="0"/>
              <a:cs typeface="Arial" panose="020B0604020202020204" pitchFamily="34" charset="0"/>
            </a:endParaRPr>
          </a:p>
          <a:p>
            <a:pPr algn="just">
              <a:lnSpc>
                <a:spcPct val="150000"/>
              </a:lnSpc>
            </a:pPr>
            <a:r>
              <a:rPr lang="vi-VN" sz="2100" dirty="0">
                <a:latin typeface="Arial" panose="020B0604020202020204" pitchFamily="34" charset="0"/>
                <a:cs typeface="Arial" panose="020B0604020202020204" pitchFamily="34" charset="0"/>
              </a:rPr>
              <a:t>Có thể</a:t>
            </a:r>
            <a:r>
              <a:rPr lang="en-US" sz="2100" dirty="0">
                <a:latin typeface="Arial" panose="020B0604020202020204" pitchFamily="34" charset="0"/>
                <a:cs typeface="Arial" panose="020B0604020202020204" pitchFamily="34" charset="0"/>
              </a:rPr>
              <a:t> </a:t>
            </a:r>
            <a:r>
              <a:rPr lang="vi-VN" sz="2100" dirty="0">
                <a:latin typeface="Arial" panose="020B0604020202020204" pitchFamily="34" charset="0"/>
                <a:cs typeface="Arial" panose="020B0604020202020204" pitchFamily="34" charset="0"/>
              </a:rPr>
              <a:t>ngồi </a:t>
            </a:r>
            <a:r>
              <a:rPr lang="vi-VN" sz="2100" dirty="0">
                <a:latin typeface="Arial" panose="020B0604020202020204" pitchFamily="34" charset="0"/>
                <a:cs typeface="Arial" panose="020B0604020202020204" pitchFamily="34" charset="0"/>
              </a:rPr>
              <a:t>hoặc đứng để thực hiện bài tập.</a:t>
            </a:r>
            <a:endParaRPr lang="en-US" sz="2100" dirty="0">
              <a:latin typeface="Arial" panose="020B0604020202020204" pitchFamily="34" charset="0"/>
              <a:cs typeface="Arial" panose="020B0604020202020204" pitchFamily="34" charset="0"/>
            </a:endParaRPr>
          </a:p>
        </p:txBody>
      </p:sp>
      <p:pic>
        <p:nvPicPr>
          <p:cNvPr id="7" name="Picture Placeholder 6"/>
          <p:cNvPicPr>
            <a:picLocks noGrp="1" noChangeAspect="1"/>
          </p:cNvPicPr>
          <p:nvPr>
            <p:ph type="pic" idx="4294967295"/>
          </p:nvPr>
        </p:nvPicPr>
        <p:blipFill>
          <a:blip r:embed="rId2">
            <a:extLst>
              <a:ext uri="{28A0092B-C50C-407E-A947-70E740481C1C}">
                <a14:useLocalDpi xmlns:a14="http://schemas.microsoft.com/office/drawing/2010/main" val="0"/>
              </a:ext>
            </a:extLst>
          </a:blip>
          <a:srcRect l="8535" r="8535"/>
          <a:stretch>
            <a:fillRect/>
          </a:stretch>
        </p:blipFill>
        <p:spPr>
          <a:xfrm>
            <a:off x="6400800" y="727364"/>
            <a:ext cx="1974274" cy="3562350"/>
          </a:xfrm>
        </p:spPr>
      </p:pic>
    </p:spTree>
    <p:extLst>
      <p:ext uri="{BB962C8B-B14F-4D97-AF65-F5344CB8AC3E}">
        <p14:creationId xmlns:p14="http://schemas.microsoft.com/office/powerpoint/2010/main" val="309343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95400" y="133350"/>
            <a:ext cx="4530437" cy="602673"/>
          </a:xfrm>
        </p:spPr>
        <p:txBody>
          <a:bodyPr>
            <a:normAutofit/>
          </a:bodyPr>
          <a:lstStyle/>
          <a:p>
            <a:r>
              <a:rPr lang="vi-VN" sz="2400" b="1" dirty="0">
                <a:latin typeface="Arial" panose="020B0604020202020204" pitchFamily="34" charset="0"/>
                <a:cs typeface="Arial" panose="020B0604020202020204" pitchFamily="34" charset="0"/>
              </a:rPr>
              <a:t>Bài tập làm mạnh cơ TAY</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609600" y="895350"/>
            <a:ext cx="5340926" cy="3273137"/>
          </a:xfrm>
        </p:spPr>
        <p:txBody>
          <a:bodyPr>
            <a:noAutofit/>
          </a:bodyPr>
          <a:lstStyle/>
          <a:p>
            <a:pPr algn="just">
              <a:lnSpc>
                <a:spcPct val="150000"/>
              </a:lnSpc>
            </a:pPr>
            <a:r>
              <a:rPr lang="vi-VN" sz="2000" dirty="0">
                <a:solidFill>
                  <a:schemeClr val="accent1"/>
                </a:solidFill>
                <a:latin typeface="Arial" panose="020B0604020202020204" pitchFamily="34" charset="0"/>
                <a:cs typeface="Arial" panose="020B0604020202020204" pitchFamily="34" charset="0"/>
              </a:rPr>
              <a:t>Đẩy tường</a:t>
            </a:r>
          </a:p>
          <a:p>
            <a:pPr algn="just">
              <a:lnSpc>
                <a:spcPct val="150000"/>
              </a:lnSpc>
            </a:pPr>
            <a:r>
              <a:rPr lang="vi-VN" sz="2000" dirty="0">
                <a:latin typeface="Arial" panose="020B0604020202020204" pitchFamily="34" charset="0"/>
                <a:cs typeface="Arial" panose="020B0604020202020204" pitchFamily="34" charset="0"/>
              </a:rPr>
              <a:t>Người bệnh đứng cách tường 20cm, hướng mặt </a:t>
            </a:r>
            <a:r>
              <a:rPr lang="vi-VN" sz="2000" dirty="0">
                <a:latin typeface="Arial" panose="020B0604020202020204" pitchFamily="34" charset="0"/>
                <a:cs typeface="Arial" panose="020B0604020202020204" pitchFamily="34" charset="0"/>
              </a:rPr>
              <a:t>về</a:t>
            </a:r>
            <a:r>
              <a:rPr lang="en-US" sz="2000" dirty="0">
                <a:latin typeface="Arial" panose="020B0604020202020204" pitchFamily="34" charset="0"/>
                <a:cs typeface="Arial" panose="020B0604020202020204" pitchFamily="34" charset="0"/>
              </a:rPr>
              <a:t> </a:t>
            </a:r>
            <a:r>
              <a:rPr lang="vi-VN" sz="2000" dirty="0">
                <a:latin typeface="Arial" panose="020B0604020202020204" pitchFamily="34" charset="0"/>
                <a:cs typeface="Arial" panose="020B0604020202020204" pitchFamily="34" charset="0"/>
              </a:rPr>
              <a:t>phía </a:t>
            </a:r>
            <a:r>
              <a:rPr lang="vi-VN" sz="2000" dirty="0">
                <a:latin typeface="Arial" panose="020B0604020202020204" pitchFamily="34" charset="0"/>
                <a:cs typeface="Arial" panose="020B0604020202020204" pitchFamily="34" charset="0"/>
              </a:rPr>
              <a:t>tường, đưa một tay lên ngang vai chống tường. </a:t>
            </a:r>
          </a:p>
          <a:p>
            <a:pPr algn="just">
              <a:lnSpc>
                <a:spcPct val="150000"/>
              </a:lnSpc>
            </a:pPr>
            <a:r>
              <a:rPr lang="vi-VN" sz="2000" dirty="0">
                <a:latin typeface="Arial" panose="020B0604020202020204" pitchFamily="34" charset="0"/>
                <a:cs typeface="Arial" panose="020B0604020202020204" pitchFamily="34" charset="0"/>
              </a:rPr>
              <a:t>Từ từ hạ thân mình về phía tường bằng cách gập </a:t>
            </a:r>
            <a:r>
              <a:rPr lang="vi-VN" sz="2000" dirty="0">
                <a:latin typeface="Arial" panose="020B0604020202020204" pitchFamily="34" charset="0"/>
                <a:cs typeface="Arial" panose="020B0604020202020204" pitchFamily="34" charset="0"/>
              </a:rPr>
              <a:t>khuỷu </a:t>
            </a:r>
            <a:r>
              <a:rPr lang="vi-VN" sz="2000" dirty="0">
                <a:latin typeface="Arial" panose="020B0604020202020204" pitchFamily="34" charset="0"/>
                <a:cs typeface="Arial" panose="020B0604020202020204" pitchFamily="34" charset="0"/>
              </a:rPr>
              <a:t>tay, sau đó đẩy người ra xa tường, cho tới khi </a:t>
            </a:r>
            <a:r>
              <a:rPr lang="vi-VN" sz="2000" dirty="0">
                <a:latin typeface="Arial" panose="020B0604020202020204" pitchFamily="34" charset="0"/>
                <a:cs typeface="Arial" panose="020B0604020202020204" pitchFamily="34" charset="0"/>
              </a:rPr>
              <a:t>tay </a:t>
            </a:r>
            <a:r>
              <a:rPr lang="vi-VN" sz="2000" dirty="0">
                <a:latin typeface="Arial" panose="020B0604020202020204" pitchFamily="34" charset="0"/>
                <a:cs typeface="Arial" panose="020B0604020202020204" pitchFamily="34" charset="0"/>
              </a:rPr>
              <a:t>được duỗi thẳng</a:t>
            </a:r>
            <a:r>
              <a:rPr lang="vi-VN"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150000"/>
              </a:lnSpc>
            </a:pPr>
            <a:r>
              <a:rPr lang="vi-VN" sz="2000" dirty="0">
                <a:latin typeface="Arial" panose="020B0604020202020204" pitchFamily="34" charset="0"/>
                <a:cs typeface="Arial" panose="020B0604020202020204" pitchFamily="34" charset="0"/>
              </a:rPr>
              <a:t> </a:t>
            </a:r>
            <a:r>
              <a:rPr lang="vi-VN" sz="2000" dirty="0">
                <a:latin typeface="Arial" panose="020B0604020202020204" pitchFamily="34" charset="0"/>
                <a:cs typeface="Arial" panose="020B0604020202020204" pitchFamily="34" charset="0"/>
              </a:rPr>
              <a:t>Tương tự đảo làm tay bên đối </a:t>
            </a:r>
            <a:r>
              <a:rPr lang="vi-VN" sz="2000" dirty="0">
                <a:latin typeface="Arial" panose="020B0604020202020204" pitchFamily="34" charset="0"/>
                <a:cs typeface="Arial" panose="020B0604020202020204" pitchFamily="34" charset="0"/>
              </a:rPr>
              <a:t>diện</a:t>
            </a:r>
            <a:r>
              <a:rPr lang="vi-VN"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4994" r="4994"/>
          <a:stretch>
            <a:fillRect/>
          </a:stretch>
        </p:blipFill>
        <p:spPr>
          <a:xfrm>
            <a:off x="6139513" y="812223"/>
            <a:ext cx="2297906" cy="3581400"/>
          </a:xfrm>
        </p:spPr>
      </p:pic>
    </p:spTree>
    <p:extLst>
      <p:ext uri="{BB962C8B-B14F-4D97-AF65-F5344CB8AC3E}">
        <p14:creationId xmlns:p14="http://schemas.microsoft.com/office/powerpoint/2010/main" val="33452372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90600" y="209550"/>
            <a:ext cx="4873337" cy="477982"/>
          </a:xfrm>
        </p:spPr>
        <p:txBody>
          <a:bodyPr>
            <a:normAutofit/>
          </a:bodyPr>
          <a:lstStyle/>
          <a:p>
            <a:r>
              <a:rPr lang="vi-VN" sz="2400" b="1" dirty="0">
                <a:latin typeface="Arial" panose="020B0604020202020204" pitchFamily="34" charset="0"/>
                <a:cs typeface="Arial" panose="020B0604020202020204" pitchFamily="34" charset="0"/>
              </a:rPr>
              <a:t>Bài tập làm mạnh cơ TAY</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609600" y="1200150"/>
            <a:ext cx="5413664" cy="3034145"/>
          </a:xfrm>
        </p:spPr>
        <p:txBody>
          <a:bodyPr>
            <a:normAutofit fontScale="92500" lnSpcReduction="20000"/>
          </a:bodyPr>
          <a:lstStyle/>
          <a:p>
            <a:pPr algn="just">
              <a:lnSpc>
                <a:spcPct val="150000"/>
              </a:lnSpc>
            </a:pPr>
            <a:r>
              <a:rPr lang="vi-VN" sz="2400" dirty="0">
                <a:solidFill>
                  <a:schemeClr val="accent1"/>
                </a:solidFill>
                <a:latin typeface="Arial" panose="020B0604020202020204" pitchFamily="34" charset="0"/>
                <a:cs typeface="Arial" panose="020B0604020202020204" pitchFamily="34" charset="0"/>
              </a:rPr>
              <a:t>Nâng tay</a:t>
            </a:r>
          </a:p>
          <a:p>
            <a:pPr algn="just">
              <a:lnSpc>
                <a:spcPct val="150000"/>
              </a:lnSpc>
            </a:pPr>
            <a:r>
              <a:rPr lang="vi-VN" sz="2400" dirty="0">
                <a:latin typeface="Arial" panose="020B0604020202020204" pitchFamily="34" charset="0"/>
                <a:cs typeface="Arial" panose="020B0604020202020204" pitchFamily="34" charset="0"/>
              </a:rPr>
              <a:t>Người bệnh đứng thẳng, hai tay cầm vật nặng với lòng </a:t>
            </a:r>
            <a:r>
              <a:rPr lang="vi-VN" sz="2400" dirty="0">
                <a:latin typeface="Arial" panose="020B0604020202020204" pitchFamily="34" charset="0"/>
                <a:cs typeface="Arial" panose="020B0604020202020204" pitchFamily="34" charset="0"/>
              </a:rPr>
              <a:t>bàn </a:t>
            </a:r>
            <a:r>
              <a:rPr lang="vi-VN" sz="2400" dirty="0">
                <a:latin typeface="Arial" panose="020B0604020202020204" pitchFamily="34" charset="0"/>
                <a:cs typeface="Arial" panose="020B0604020202020204" pitchFamily="34" charset="0"/>
              </a:rPr>
              <a:t>tay hướng vào trong. </a:t>
            </a:r>
            <a:endParaRPr lang="en-US" sz="2400" dirty="0">
              <a:latin typeface="Arial" panose="020B0604020202020204" pitchFamily="34" charset="0"/>
              <a:cs typeface="Arial" panose="020B0604020202020204" pitchFamily="34" charset="0"/>
            </a:endParaRPr>
          </a:p>
          <a:p>
            <a:pPr algn="just">
              <a:lnSpc>
                <a:spcPct val="150000"/>
              </a:lnSpc>
            </a:pPr>
            <a:r>
              <a:rPr lang="vi-VN" sz="2400" dirty="0">
                <a:latin typeface="Arial" panose="020B0604020202020204" pitchFamily="34" charset="0"/>
                <a:cs typeface="Arial" panose="020B0604020202020204" pitchFamily="34" charset="0"/>
              </a:rPr>
              <a:t>Nâng </a:t>
            </a:r>
            <a:r>
              <a:rPr lang="vi-VN" sz="2400" dirty="0">
                <a:latin typeface="Arial" panose="020B0604020202020204" pitchFamily="34" charset="0"/>
                <a:cs typeface="Arial" panose="020B0604020202020204" pitchFamily="34" charset="0"/>
              </a:rPr>
              <a:t>cả hai cánh tay lên </a:t>
            </a:r>
            <a:r>
              <a:rPr lang="vi-VN" sz="2400" dirty="0">
                <a:latin typeface="Arial" panose="020B0604020202020204" pitchFamily="34" charset="0"/>
                <a:cs typeface="Arial" panose="020B0604020202020204" pitchFamily="34" charset="0"/>
              </a:rPr>
              <a:t>mức</a:t>
            </a:r>
            <a:r>
              <a:rPr lang="en-US" sz="2400" dirty="0">
                <a:latin typeface="Arial" panose="020B0604020202020204" pitchFamily="34" charset="0"/>
                <a:cs typeface="Arial" panose="020B0604020202020204" pitchFamily="34" charset="0"/>
              </a:rPr>
              <a:t> </a:t>
            </a:r>
            <a:r>
              <a:rPr lang="vi-VN" sz="2400" dirty="0">
                <a:latin typeface="Arial" panose="020B0604020202020204" pitchFamily="34" charset="0"/>
                <a:cs typeface="Arial" panose="020B0604020202020204" pitchFamily="34" charset="0"/>
              </a:rPr>
              <a:t>ngang </a:t>
            </a:r>
            <a:r>
              <a:rPr lang="vi-VN" sz="2400" dirty="0">
                <a:latin typeface="Arial" panose="020B0604020202020204" pitchFamily="34" charset="0"/>
                <a:cs typeface="Arial" panose="020B0604020202020204" pitchFamily="34" charset="0"/>
              </a:rPr>
              <a:t>vai và từ từ hạ xuống.</a:t>
            </a:r>
            <a:endParaRPr lang="en-US" sz="24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1308" r="11308"/>
          <a:stretch>
            <a:fillRect/>
          </a:stretch>
        </p:blipFill>
        <p:spPr>
          <a:xfrm>
            <a:off x="6160294" y="853786"/>
            <a:ext cx="2297906" cy="3581400"/>
          </a:xfrm>
        </p:spPr>
      </p:pic>
    </p:spTree>
    <p:extLst>
      <p:ext uri="{BB962C8B-B14F-4D97-AF65-F5344CB8AC3E}">
        <p14:creationId xmlns:p14="http://schemas.microsoft.com/office/powerpoint/2010/main" val="232770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7150"/>
            <a:ext cx="5049982" cy="633845"/>
          </a:xfrm>
        </p:spPr>
        <p:txBody>
          <a:bodyPr>
            <a:normAutofit/>
          </a:bodyPr>
          <a:lstStyle/>
          <a:p>
            <a:r>
              <a:rPr lang="vi-VN" sz="2400" b="1" dirty="0">
                <a:latin typeface="Arial" panose="020B0604020202020204" pitchFamily="34" charset="0"/>
                <a:cs typeface="Arial" panose="020B0604020202020204" pitchFamily="34" charset="0"/>
              </a:rPr>
              <a:t>Bài tập làm mạnh cơ </a:t>
            </a:r>
            <a:r>
              <a:rPr lang="en-US" sz="2400" b="1" dirty="0">
                <a:latin typeface="Arial" panose="020B0604020202020204" pitchFamily="34" charset="0"/>
                <a:cs typeface="Arial" panose="020B0604020202020204" pitchFamily="34" charset="0"/>
              </a:rPr>
              <a:t>CHÂN</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762000" y="819150"/>
            <a:ext cx="5101936" cy="2992582"/>
          </a:xfrm>
        </p:spPr>
        <p:txBody>
          <a:bodyPr>
            <a:noAutofit/>
          </a:bodyPr>
          <a:lstStyle/>
          <a:p>
            <a:pPr algn="just">
              <a:lnSpc>
                <a:spcPct val="150000"/>
              </a:lnSpc>
            </a:pPr>
            <a:r>
              <a:rPr lang="vi-VN" sz="2000" dirty="0">
                <a:solidFill>
                  <a:schemeClr val="accent1"/>
                </a:solidFill>
                <a:latin typeface="Arial" panose="020B0604020202020204" pitchFamily="34" charset="0"/>
                <a:cs typeface="Arial" panose="020B0604020202020204" pitchFamily="34" charset="0"/>
              </a:rPr>
              <a:t>Ngồi – Đứng</a:t>
            </a:r>
          </a:p>
          <a:p>
            <a:pPr algn="just">
              <a:lnSpc>
                <a:spcPct val="150000"/>
              </a:lnSpc>
            </a:pPr>
            <a:r>
              <a:rPr lang="vi-VN" sz="2000" dirty="0">
                <a:latin typeface="Arial" panose="020B0604020202020204" pitchFamily="34" charset="0"/>
                <a:cs typeface="Arial" panose="020B0604020202020204" pitchFamily="34" charset="0"/>
              </a:rPr>
              <a:t>Ngồi trên ghế, bàn chân dang rộng bằng vai. </a:t>
            </a:r>
            <a:endParaRPr lang="en-US" sz="2000" dirty="0">
              <a:latin typeface="Arial" panose="020B0604020202020204" pitchFamily="34" charset="0"/>
              <a:cs typeface="Arial" panose="020B0604020202020204" pitchFamily="34" charset="0"/>
            </a:endParaRPr>
          </a:p>
          <a:p>
            <a:pPr algn="just">
              <a:lnSpc>
                <a:spcPct val="150000"/>
              </a:lnSpc>
            </a:pPr>
            <a:r>
              <a:rPr lang="vi-VN" sz="2000" dirty="0">
                <a:latin typeface="Arial" panose="020B0604020202020204" pitchFamily="34" charset="0"/>
                <a:cs typeface="Arial" panose="020B0604020202020204" pitchFamily="34" charset="0"/>
              </a:rPr>
              <a:t>Tay </a:t>
            </a:r>
            <a:r>
              <a:rPr lang="vi-VN" sz="2000" dirty="0">
                <a:latin typeface="Arial" panose="020B0604020202020204" pitchFamily="34" charset="0"/>
                <a:cs typeface="Arial" panose="020B0604020202020204" pitchFamily="34" charset="0"/>
              </a:rPr>
              <a:t>ở hai </a:t>
            </a:r>
            <a:r>
              <a:rPr lang="vi-VN" sz="2000" dirty="0">
                <a:latin typeface="Arial" panose="020B0604020202020204" pitchFamily="34" charset="0"/>
                <a:cs typeface="Arial" panose="020B0604020202020204" pitchFamily="34" charset="0"/>
              </a:rPr>
              <a:t>bên </a:t>
            </a:r>
            <a:r>
              <a:rPr lang="vi-VN" sz="2000" dirty="0">
                <a:latin typeface="Arial" panose="020B0604020202020204" pitchFamily="34" charset="0"/>
                <a:cs typeface="Arial" panose="020B0604020202020204" pitchFamily="34" charset="0"/>
              </a:rPr>
              <a:t>hoặc đan chéo trước ngực, từ từ đứng dậy, giữ </a:t>
            </a:r>
            <a:r>
              <a:rPr lang="vi-VN" sz="2000" dirty="0">
                <a:latin typeface="Arial" panose="020B0604020202020204" pitchFamily="34" charset="0"/>
                <a:cs typeface="Arial" panose="020B0604020202020204" pitchFamily="34" charset="0"/>
              </a:rPr>
              <a:t>vị</a:t>
            </a:r>
            <a:r>
              <a:rPr lang="en-US" sz="2000" dirty="0">
                <a:latin typeface="Arial" panose="020B0604020202020204" pitchFamily="34" charset="0"/>
                <a:cs typeface="Arial" panose="020B0604020202020204" pitchFamily="34" charset="0"/>
              </a:rPr>
              <a:t> </a:t>
            </a:r>
            <a:r>
              <a:rPr lang="vi-VN" sz="2000" dirty="0">
                <a:latin typeface="Arial" panose="020B0604020202020204" pitchFamily="34" charset="0"/>
                <a:cs typeface="Arial" panose="020B0604020202020204" pitchFamily="34" charset="0"/>
              </a:rPr>
              <a:t>trí </a:t>
            </a:r>
            <a:r>
              <a:rPr lang="vi-VN" sz="2000" dirty="0">
                <a:latin typeface="Arial" panose="020B0604020202020204" pitchFamily="34" charset="0"/>
                <a:cs typeface="Arial" panose="020B0604020202020204" pitchFamily="34" charset="0"/>
              </a:rPr>
              <a:t>đứng và đếm đến 3, sau đó từ từ ngồi xuống ghế</a:t>
            </a:r>
            <a:endParaRPr lang="en-US" sz="20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t="2942" b="2942"/>
          <a:stretch>
            <a:fillRect/>
          </a:stretch>
        </p:blipFill>
        <p:spPr>
          <a:xfrm>
            <a:off x="6212249" y="739487"/>
            <a:ext cx="2297906" cy="3581400"/>
          </a:xfrm>
        </p:spPr>
      </p:pic>
    </p:spTree>
    <p:extLst>
      <p:ext uri="{BB962C8B-B14F-4D97-AF65-F5344CB8AC3E}">
        <p14:creationId xmlns:p14="http://schemas.microsoft.com/office/powerpoint/2010/main" val="21702390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57150"/>
            <a:ext cx="4800600" cy="737755"/>
          </a:xfrm>
        </p:spPr>
        <p:txBody>
          <a:bodyPr>
            <a:normAutofit/>
          </a:bodyPr>
          <a:lstStyle/>
          <a:p>
            <a:r>
              <a:rPr lang="vi-VN" sz="2400" b="1" dirty="0">
                <a:latin typeface="Arial" panose="020B0604020202020204" pitchFamily="34" charset="0"/>
                <a:cs typeface="Arial" panose="020B0604020202020204" pitchFamily="34" charset="0"/>
              </a:rPr>
              <a:t>Bài tập làm mạnh cơ CHÂN</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685800" y="971550"/>
            <a:ext cx="5268191" cy="3252355"/>
          </a:xfrm>
        </p:spPr>
        <p:txBody>
          <a:bodyPr>
            <a:normAutofit fontScale="85000" lnSpcReduction="20000"/>
          </a:bodyPr>
          <a:lstStyle/>
          <a:p>
            <a:pPr algn="just">
              <a:lnSpc>
                <a:spcPct val="150000"/>
              </a:lnSpc>
            </a:pPr>
            <a:r>
              <a:rPr lang="vi-VN" sz="2400" dirty="0">
                <a:solidFill>
                  <a:schemeClr val="accent1"/>
                </a:solidFill>
                <a:latin typeface="Arial" panose="020B0604020202020204" pitchFamily="34" charset="0"/>
                <a:cs typeface="Arial" panose="020B0604020202020204" pitchFamily="34" charset="0"/>
              </a:rPr>
              <a:t>Thẳng đầu gối</a:t>
            </a:r>
          </a:p>
          <a:p>
            <a:pPr algn="just">
              <a:lnSpc>
                <a:spcPct val="150000"/>
              </a:lnSpc>
            </a:pPr>
            <a:r>
              <a:rPr lang="vi-VN" sz="2400" dirty="0">
                <a:latin typeface="Arial" panose="020B0604020202020204" pitchFamily="34" charset="0"/>
                <a:cs typeface="Arial" panose="020B0604020202020204" pitchFamily="34" charset="0"/>
              </a:rPr>
              <a:t>Ngồi trên ghế, bàn chân sát nhau.</a:t>
            </a:r>
          </a:p>
          <a:p>
            <a:pPr algn="just">
              <a:lnSpc>
                <a:spcPct val="150000"/>
              </a:lnSpc>
            </a:pPr>
            <a:r>
              <a:rPr lang="vi-VN" sz="2400" dirty="0">
                <a:latin typeface="Arial" panose="020B0604020202020204" pitchFamily="34" charset="0"/>
                <a:cs typeface="Arial" panose="020B0604020202020204" pitchFamily="34" charset="0"/>
              </a:rPr>
              <a:t>Duỗi thẳng đầu gối từng bên và giữ ở tư thế này một </a:t>
            </a:r>
            <a:r>
              <a:rPr lang="vi-VN" sz="2400" dirty="0">
                <a:latin typeface="Arial" panose="020B0604020202020204" pitchFamily="34" charset="0"/>
                <a:cs typeface="Arial" panose="020B0604020202020204" pitchFamily="34" charset="0"/>
              </a:rPr>
              <a:t>lúc</a:t>
            </a:r>
            <a:r>
              <a:rPr lang="vi-VN" sz="2400" dirty="0">
                <a:latin typeface="Arial" panose="020B0604020202020204" pitchFamily="34" charset="0"/>
                <a:cs typeface="Arial" panose="020B0604020202020204" pitchFamily="34" charset="0"/>
              </a:rPr>
              <a:t>, sau đó từ từ hạ xuống. Lặp lại ở chân kia. </a:t>
            </a:r>
            <a:endParaRPr lang="en-US" sz="2400" dirty="0">
              <a:latin typeface="Arial" panose="020B0604020202020204" pitchFamily="34" charset="0"/>
              <a:cs typeface="Arial" panose="020B0604020202020204" pitchFamily="34" charset="0"/>
            </a:endParaRPr>
          </a:p>
          <a:p>
            <a:pPr algn="just">
              <a:lnSpc>
                <a:spcPct val="150000"/>
              </a:lnSpc>
            </a:pPr>
            <a:r>
              <a:rPr lang="vi-VN" sz="2400" dirty="0">
                <a:latin typeface="Arial" panose="020B0604020202020204" pitchFamily="34" charset="0"/>
                <a:cs typeface="Arial" panose="020B0604020202020204" pitchFamily="34" charset="0"/>
              </a:rPr>
              <a:t>Gi</a:t>
            </a:r>
            <a:r>
              <a:rPr lang="en-US" sz="2400" dirty="0">
                <a:latin typeface="Arial" panose="020B0604020202020204" pitchFamily="34" charset="0"/>
                <a:cs typeface="Arial" panose="020B0604020202020204" pitchFamily="34" charset="0"/>
              </a:rPr>
              <a:t>a </a:t>
            </a:r>
            <a:r>
              <a:rPr lang="vi-VN" sz="2400" dirty="0">
                <a:latin typeface="Arial" panose="020B0604020202020204" pitchFamily="34" charset="0"/>
                <a:cs typeface="Arial" panose="020B0604020202020204" pitchFamily="34" charset="0"/>
              </a:rPr>
              <a:t>tăng thời </a:t>
            </a:r>
            <a:r>
              <a:rPr lang="vi-VN" sz="2400" dirty="0">
                <a:latin typeface="Arial" panose="020B0604020202020204" pitchFamily="34" charset="0"/>
                <a:cs typeface="Arial" panose="020B0604020202020204" pitchFamily="34" charset="0"/>
              </a:rPr>
              <a:t>gian giữ chân thẳng bằng cách đếm đến 3.</a:t>
            </a:r>
            <a:endParaRPr lang="en-US" sz="24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2894" r="12894"/>
          <a:stretch>
            <a:fillRect/>
          </a:stretch>
        </p:blipFill>
        <p:spPr>
          <a:xfrm>
            <a:off x="6087558" y="718705"/>
            <a:ext cx="2297906" cy="3581400"/>
          </a:xfrm>
        </p:spPr>
      </p:pic>
    </p:spTree>
    <p:extLst>
      <p:ext uri="{BB962C8B-B14F-4D97-AF65-F5344CB8AC3E}">
        <p14:creationId xmlns:p14="http://schemas.microsoft.com/office/powerpoint/2010/main" val="2667455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95400" y="133350"/>
            <a:ext cx="4145973" cy="716972"/>
          </a:xfrm>
        </p:spPr>
        <p:txBody>
          <a:bodyPr>
            <a:normAutofit/>
          </a:bodyPr>
          <a:lstStyle/>
          <a:p>
            <a:r>
              <a:rPr lang="vi-VN" sz="2400" b="1" dirty="0">
                <a:latin typeface="Arial" panose="020B0604020202020204" pitchFamily="34" charset="0"/>
                <a:cs typeface="Arial" panose="020B0604020202020204" pitchFamily="34" charset="0"/>
              </a:rPr>
              <a:t>Bài tập làm mạnh cơ CHÂN</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609600" y="1123950"/>
            <a:ext cx="5756564" cy="3512127"/>
          </a:xfrm>
        </p:spPr>
        <p:txBody>
          <a:bodyPr>
            <a:noAutofit/>
          </a:bodyPr>
          <a:lstStyle/>
          <a:p>
            <a:pPr marL="0" indent="0" algn="just">
              <a:lnSpc>
                <a:spcPct val="150000"/>
              </a:lnSpc>
              <a:buNone/>
            </a:pPr>
            <a:r>
              <a:rPr lang="vi-VN" sz="1600" dirty="0">
                <a:solidFill>
                  <a:schemeClr val="accent1"/>
                </a:solidFill>
                <a:latin typeface="Arial" panose="020B0604020202020204" pitchFamily="34" charset="0"/>
                <a:cs typeface="Arial" panose="020B0604020202020204" pitchFamily="34" charset="0"/>
              </a:rPr>
              <a:t>Squats</a:t>
            </a:r>
          </a:p>
          <a:p>
            <a:pPr algn="just">
              <a:lnSpc>
                <a:spcPct val="150000"/>
              </a:lnSpc>
            </a:pPr>
            <a:r>
              <a:rPr lang="vi-VN" sz="1600" dirty="0">
                <a:latin typeface="Arial" panose="020B0604020202020204" pitchFamily="34" charset="0"/>
                <a:cs typeface="Arial" panose="020B0604020202020204" pitchFamily="34" charset="0"/>
              </a:rPr>
              <a:t>Đứng </a:t>
            </a:r>
            <a:r>
              <a:rPr lang="vi-VN" sz="1600" dirty="0">
                <a:latin typeface="Arial" panose="020B0604020202020204" pitchFamily="34" charset="0"/>
                <a:cs typeface="Arial" panose="020B0604020202020204" pitchFamily="34" charset="0"/>
              </a:rPr>
              <a:t>thẳng,lưng </a:t>
            </a:r>
            <a:r>
              <a:rPr lang="vi-VN" sz="1600" dirty="0">
                <a:latin typeface="Arial" panose="020B0604020202020204" pitchFamily="34" charset="0"/>
                <a:cs typeface="Arial" panose="020B0604020202020204" pitchFamily="34" charset="0"/>
              </a:rPr>
              <a:t>sát tường hoặc một mặt phẳng nào </a:t>
            </a:r>
            <a:r>
              <a:rPr lang="vi-VN" sz="1600" dirty="0">
                <a:latin typeface="Arial" panose="020B0604020202020204" pitchFamily="34" charset="0"/>
                <a:cs typeface="Arial" panose="020B0604020202020204" pitchFamily="34" charset="0"/>
              </a:rPr>
              <a:t>đó </a:t>
            </a:r>
            <a:r>
              <a:rPr lang="vi-VN" sz="1600" dirty="0">
                <a:latin typeface="Arial" panose="020B0604020202020204" pitchFamily="34" charset="0"/>
                <a:cs typeface="Arial" panose="020B0604020202020204" pitchFamily="34" charset="0"/>
              </a:rPr>
              <a:t>cố định và chân dang rộng bằng vai. </a:t>
            </a:r>
            <a:endParaRPr lang="en-US" sz="1600" dirty="0">
              <a:latin typeface="Arial" panose="020B0604020202020204" pitchFamily="34" charset="0"/>
              <a:cs typeface="Arial" panose="020B0604020202020204" pitchFamily="34" charset="0"/>
            </a:endParaRPr>
          </a:p>
          <a:p>
            <a:pPr algn="just">
              <a:lnSpc>
                <a:spcPct val="150000"/>
              </a:lnSpc>
            </a:pPr>
            <a:r>
              <a:rPr lang="vi-VN" sz="1600" dirty="0">
                <a:latin typeface="Arial" panose="020B0604020202020204" pitchFamily="34" charset="0"/>
                <a:cs typeface="Arial" panose="020B0604020202020204" pitchFamily="34" charset="0"/>
              </a:rPr>
              <a:t>Di </a:t>
            </a:r>
            <a:r>
              <a:rPr lang="vi-VN" sz="1600" dirty="0">
                <a:latin typeface="Arial" panose="020B0604020202020204" pitchFamily="34" charset="0"/>
                <a:cs typeface="Arial" panose="020B0604020202020204" pitchFamily="34" charset="0"/>
              </a:rPr>
              <a:t>chuyển bàn </a:t>
            </a:r>
            <a:r>
              <a:rPr lang="vi-VN" sz="1600" dirty="0">
                <a:latin typeface="Arial" panose="020B0604020202020204" pitchFamily="34" charset="0"/>
                <a:cs typeface="Arial" panose="020B0604020202020204" pitchFamily="34" charset="0"/>
              </a:rPr>
              <a:t>chân </a:t>
            </a:r>
            <a:r>
              <a:rPr lang="vi-VN" sz="1600" dirty="0">
                <a:latin typeface="Arial" panose="020B0604020202020204" pitchFamily="34" charset="0"/>
                <a:cs typeface="Arial" panose="020B0604020202020204" pitchFamily="34" charset="0"/>
              </a:rPr>
              <a:t>cách tường 30 cm,từ từ khụy đầu gối xuống một </a:t>
            </a:r>
            <a:r>
              <a:rPr lang="vi-VN" sz="1600" dirty="0">
                <a:latin typeface="Arial" panose="020B0604020202020204" pitchFamily="34" charset="0"/>
                <a:cs typeface="Arial" panose="020B0604020202020204" pitchFamily="34" charset="0"/>
              </a:rPr>
              <a:t>chút</a:t>
            </a:r>
            <a:r>
              <a:rPr lang="vi-VN" sz="1600" dirty="0">
                <a:latin typeface="Arial" panose="020B0604020202020204" pitchFamily="34" charset="0"/>
                <a:cs typeface="Arial" panose="020B0604020202020204" pitchFamily="34" charset="0"/>
              </a:rPr>
              <a:t>, lưng sẽ hạ thấp xuống dọc theo tường. </a:t>
            </a:r>
            <a:endParaRPr lang="en-US" sz="1600" dirty="0">
              <a:latin typeface="Arial" panose="020B0604020202020204" pitchFamily="34" charset="0"/>
              <a:cs typeface="Arial" panose="020B0604020202020204" pitchFamily="34" charset="0"/>
            </a:endParaRPr>
          </a:p>
          <a:p>
            <a:pPr algn="just">
              <a:lnSpc>
                <a:spcPct val="150000"/>
              </a:lnSpc>
            </a:pPr>
            <a:r>
              <a:rPr lang="vi-VN" sz="1600" dirty="0">
                <a:latin typeface="Arial" panose="020B0604020202020204" pitchFamily="34" charset="0"/>
                <a:cs typeface="Arial" panose="020B0604020202020204" pitchFamily="34" charset="0"/>
              </a:rPr>
              <a:t>Giữ </a:t>
            </a:r>
            <a:r>
              <a:rPr lang="vi-VN" sz="1600" dirty="0">
                <a:latin typeface="Arial" panose="020B0604020202020204" pitchFamily="34" charset="0"/>
                <a:cs typeface="Arial" panose="020B0604020202020204" pitchFamily="34" charset="0"/>
              </a:rPr>
              <a:t>hông </a:t>
            </a:r>
            <a:r>
              <a:rPr lang="vi-VN" sz="1600" dirty="0">
                <a:latin typeface="Arial" panose="020B0604020202020204" pitchFamily="34" charset="0"/>
                <a:cs typeface="Arial" panose="020B0604020202020204" pitchFamily="34" charset="0"/>
              </a:rPr>
              <a:t>cao </a:t>
            </a:r>
            <a:r>
              <a:rPr lang="vi-VN" sz="1600" dirty="0">
                <a:latin typeface="Arial" panose="020B0604020202020204" pitchFamily="34" charset="0"/>
                <a:cs typeface="Arial" panose="020B0604020202020204" pitchFamily="34" charset="0"/>
              </a:rPr>
              <a:t>hơn đầu gối.</a:t>
            </a:r>
          </a:p>
          <a:p>
            <a:pPr algn="just">
              <a:lnSpc>
                <a:spcPct val="150000"/>
              </a:lnSpc>
            </a:pPr>
            <a:r>
              <a:rPr lang="vi-VN" sz="1600" dirty="0">
                <a:latin typeface="Arial" panose="020B0604020202020204" pitchFamily="34" charset="0"/>
                <a:cs typeface="Arial" panose="020B0604020202020204" pitchFamily="34" charset="0"/>
              </a:rPr>
              <a:t>Dừng lại một lúc trước khi từ từ đứng thẳng đầu gối </a:t>
            </a:r>
            <a:r>
              <a:rPr lang="vi-VN" sz="1600" dirty="0">
                <a:latin typeface="Arial" panose="020B0604020202020204" pitchFamily="34" charset="0"/>
                <a:cs typeface="Arial" panose="020B0604020202020204" pitchFamily="34" charset="0"/>
              </a:rPr>
              <a:t>trở</a:t>
            </a:r>
            <a:r>
              <a:rPr lang="en-US" sz="1600" dirty="0">
                <a:latin typeface="Arial" panose="020B0604020202020204" pitchFamily="34" charset="0"/>
                <a:cs typeface="Arial" panose="020B0604020202020204" pitchFamily="34" charset="0"/>
              </a:rPr>
              <a:t> </a:t>
            </a:r>
            <a:r>
              <a:rPr lang="vi-VN" sz="1600" dirty="0">
                <a:latin typeface="Arial" panose="020B0604020202020204" pitchFamily="34" charset="0"/>
                <a:cs typeface="Arial" panose="020B0604020202020204" pitchFamily="34" charset="0"/>
              </a:rPr>
              <a:t>lại</a:t>
            </a:r>
            <a:r>
              <a:rPr lang="vi-VN"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5487" r="5487"/>
          <a:stretch>
            <a:fillRect/>
          </a:stretch>
        </p:blipFill>
        <p:spPr>
          <a:xfrm>
            <a:off x="6483928" y="905741"/>
            <a:ext cx="2067791" cy="3581400"/>
          </a:xfrm>
        </p:spPr>
      </p:pic>
    </p:spTree>
    <p:extLst>
      <p:ext uri="{BB962C8B-B14F-4D97-AF65-F5344CB8AC3E}">
        <p14:creationId xmlns:p14="http://schemas.microsoft.com/office/powerpoint/2010/main" val="25824246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14400" y="133350"/>
            <a:ext cx="4488872" cy="675409"/>
          </a:xfrm>
        </p:spPr>
        <p:txBody>
          <a:bodyPr>
            <a:normAutofit/>
          </a:bodyPr>
          <a:lstStyle/>
          <a:p>
            <a:r>
              <a:rPr lang="vi-VN" sz="2400" b="1" dirty="0">
                <a:latin typeface="Arial" panose="020B0604020202020204" pitchFamily="34" charset="0"/>
                <a:cs typeface="Arial" panose="020B0604020202020204" pitchFamily="34" charset="0"/>
              </a:rPr>
              <a:t>Bài tập làm mạnh cơ CHÂN</a:t>
            </a:r>
            <a:endParaRPr lang="en-US" sz="24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4294967295"/>
          </p:nvPr>
        </p:nvSpPr>
        <p:spPr>
          <a:xfrm>
            <a:off x="685800" y="1123950"/>
            <a:ext cx="5340926" cy="3013363"/>
          </a:xfrm>
        </p:spPr>
        <p:txBody>
          <a:bodyPr>
            <a:normAutofit fontScale="92500" lnSpcReduction="20000"/>
          </a:bodyPr>
          <a:lstStyle/>
          <a:p>
            <a:pPr algn="just">
              <a:lnSpc>
                <a:spcPct val="150000"/>
              </a:lnSpc>
            </a:pPr>
            <a:r>
              <a:rPr lang="vi-VN" sz="2400" dirty="0">
                <a:solidFill>
                  <a:schemeClr val="accent1"/>
                </a:solidFill>
                <a:latin typeface="Arial" panose="020B0604020202020204" pitchFamily="34" charset="0"/>
                <a:cs typeface="Arial" panose="020B0604020202020204" pitchFamily="34" charset="0"/>
              </a:rPr>
              <a:t>Nâng gót chân</a:t>
            </a:r>
          </a:p>
          <a:p>
            <a:pPr algn="just">
              <a:lnSpc>
                <a:spcPct val="150000"/>
              </a:lnSpc>
            </a:pPr>
            <a:r>
              <a:rPr lang="vi-VN" sz="2400" dirty="0">
                <a:latin typeface="Arial" panose="020B0604020202020204" pitchFamily="34" charset="0"/>
                <a:cs typeface="Arial" panose="020B0604020202020204" pitchFamily="34" charset="0"/>
              </a:rPr>
              <a:t>Đặt tay nhẹ nhàng lên một mặt phẳng cố định (như một </a:t>
            </a:r>
            <a:r>
              <a:rPr lang="vi-VN" sz="2400" dirty="0">
                <a:latin typeface="Arial" panose="020B0604020202020204" pitchFamily="34" charset="0"/>
                <a:cs typeface="Arial" panose="020B0604020202020204" pitchFamily="34" charset="0"/>
              </a:rPr>
              <a:t>cái </a:t>
            </a:r>
            <a:r>
              <a:rPr lang="vi-VN" sz="2400" dirty="0">
                <a:latin typeface="Arial" panose="020B0604020202020204" pitchFamily="34" charset="0"/>
                <a:cs typeface="Arial" panose="020B0604020202020204" pitchFamily="34" charset="0"/>
              </a:rPr>
              <a:t>ghế) để giữ thăng bằng, nhưng không dựa vào đó. </a:t>
            </a:r>
          </a:p>
          <a:p>
            <a:pPr algn="just">
              <a:lnSpc>
                <a:spcPct val="150000"/>
              </a:lnSpc>
            </a:pPr>
            <a:r>
              <a:rPr lang="vi-VN" sz="2400" dirty="0">
                <a:latin typeface="Arial" panose="020B0604020202020204" pitchFamily="34" charset="0"/>
                <a:cs typeface="Arial" panose="020B0604020202020204" pitchFamily="34" charset="0"/>
              </a:rPr>
              <a:t>Từ từ nhón ngón chân lên và từ từ hạ xuống lại.</a:t>
            </a:r>
          </a:p>
          <a:p>
            <a:pPr>
              <a:lnSpc>
                <a:spcPct val="150000"/>
              </a:lnSpc>
            </a:pPr>
            <a:endParaRPr lang="en-US" dirty="0"/>
          </a:p>
        </p:txBody>
      </p:sp>
      <p:pic>
        <p:nvPicPr>
          <p:cNvPr id="5" name="Picture Placeholder 4"/>
          <p:cNvPicPr>
            <a:picLocks noGrp="1" noChangeAspect="1"/>
          </p:cNvPicPr>
          <p:nvPr>
            <p:ph type="pic" idx="4294967295"/>
          </p:nvPr>
        </p:nvPicPr>
        <p:blipFill>
          <a:blip r:embed="rId2">
            <a:extLst>
              <a:ext uri="{28A0092B-C50C-407E-A947-70E740481C1C}">
                <a14:useLocalDpi xmlns:a14="http://schemas.microsoft.com/office/drawing/2010/main" val="0"/>
              </a:ext>
            </a:extLst>
          </a:blip>
          <a:srcRect l="10235" r="10235"/>
          <a:stretch>
            <a:fillRect/>
          </a:stretch>
        </p:blipFill>
        <p:spPr>
          <a:xfrm>
            <a:off x="6212249" y="822614"/>
            <a:ext cx="2297906" cy="3581400"/>
          </a:xfrm>
        </p:spPr>
      </p:pic>
    </p:spTree>
    <p:extLst>
      <p:ext uri="{BB962C8B-B14F-4D97-AF65-F5344CB8AC3E}">
        <p14:creationId xmlns:p14="http://schemas.microsoft.com/office/powerpoint/2010/main" val="406712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Đ</a:t>
            </a:r>
            <a:r>
              <a:rPr lang="vi-VN" dirty="0"/>
              <a:t>ịnh nghĩa</a:t>
            </a:r>
            <a:endParaRPr lang="en-US" dirty="0"/>
          </a:p>
        </p:txBody>
      </p:sp>
      <p:sp>
        <p:nvSpPr>
          <p:cNvPr id="3" name="Content Placeholder 2"/>
          <p:cNvSpPr>
            <a:spLocks noGrp="1"/>
          </p:cNvSpPr>
          <p:nvPr>
            <p:ph idx="1"/>
          </p:nvPr>
        </p:nvSpPr>
        <p:spPr>
          <a:xfrm>
            <a:off x="381000" y="1200150"/>
            <a:ext cx="8229600" cy="3394472"/>
          </a:xfrm>
        </p:spPr>
        <p:txBody>
          <a:bodyPr>
            <a:normAutofit fontScale="62500" lnSpcReduction="20000"/>
          </a:bodyPr>
          <a:lstStyle/>
          <a:p>
            <a:pPr algn="just">
              <a:lnSpc>
                <a:spcPct val="170000"/>
              </a:lnSpc>
            </a:pPr>
            <a:r>
              <a:rPr lang="vi-VN" dirty="0">
                <a:latin typeface="Arial" pitchFamily="34" charset="0"/>
                <a:cs typeface="Arial" pitchFamily="34" charset="0"/>
              </a:rPr>
              <a:t>WHO : “</a:t>
            </a:r>
            <a:r>
              <a:rPr lang="en-US" b="1" dirty="0" err="1">
                <a:latin typeface="Arial" pitchFamily="34" charset="0"/>
                <a:cs typeface="Arial" pitchFamily="34" charset="0"/>
              </a:rPr>
              <a:t>Hội</a:t>
            </a:r>
            <a:r>
              <a:rPr lang="en-US" b="1" dirty="0">
                <a:latin typeface="Arial" pitchFamily="34" charset="0"/>
                <a:cs typeface="Arial" pitchFamily="34" charset="0"/>
              </a:rPr>
              <a:t> </a:t>
            </a:r>
            <a:r>
              <a:rPr lang="en-US" b="1" dirty="0" err="1">
                <a:latin typeface="Arial" pitchFamily="34" charset="0"/>
                <a:cs typeface="Arial" pitchFamily="34" charset="0"/>
              </a:rPr>
              <a:t>chứng</a:t>
            </a:r>
            <a:r>
              <a:rPr lang="en-US" b="1" dirty="0">
                <a:latin typeface="Arial" pitchFamily="34" charset="0"/>
                <a:cs typeface="Arial" pitchFamily="34" charset="0"/>
              </a:rPr>
              <a:t> </a:t>
            </a:r>
            <a:r>
              <a:rPr lang="vi-VN" b="1" dirty="0">
                <a:latin typeface="Arial" pitchFamily="34" charset="0"/>
                <a:cs typeface="Arial" pitchFamily="34" charset="0"/>
              </a:rPr>
              <a:t>sau COVID-19 </a:t>
            </a:r>
            <a:r>
              <a:rPr lang="vi-VN" dirty="0">
                <a:latin typeface="Arial" pitchFamily="34" charset="0"/>
                <a:cs typeface="Arial" pitchFamily="34" charset="0"/>
              </a:rPr>
              <a:t>xảy ra ở những người có tiền sử nhiễm SARS CoV-2, </a:t>
            </a:r>
            <a:r>
              <a:rPr lang="vi-VN" dirty="0">
                <a:solidFill>
                  <a:srgbClr val="C00000"/>
                </a:solidFill>
                <a:latin typeface="Arial" pitchFamily="34" charset="0"/>
                <a:cs typeface="Arial" pitchFamily="34" charset="0"/>
              </a:rPr>
              <a:t>thường sau 3 tháng kể từ khi khởi phát COVID-19 </a:t>
            </a:r>
            <a:r>
              <a:rPr lang="vi-VN" dirty="0">
                <a:latin typeface="Arial" pitchFamily="34" charset="0"/>
                <a:cs typeface="Arial" pitchFamily="34" charset="0"/>
              </a:rPr>
              <a:t>với các </a:t>
            </a:r>
            <a:r>
              <a:rPr lang="vi-VN" dirty="0">
                <a:solidFill>
                  <a:srgbClr val="C00000"/>
                </a:solidFill>
                <a:latin typeface="Arial" pitchFamily="34" charset="0"/>
                <a:cs typeface="Arial" pitchFamily="34" charset="0"/>
              </a:rPr>
              <a:t>triệu chứng kéo dài ít nhất 2 tháng</a:t>
            </a:r>
            <a:r>
              <a:rPr lang="vi-VN" dirty="0">
                <a:latin typeface="Arial" pitchFamily="34" charset="0"/>
                <a:cs typeface="Arial" pitchFamily="34" charset="0"/>
              </a:rPr>
              <a:t> và </a:t>
            </a:r>
            <a:r>
              <a:rPr lang="vi-VN" dirty="0">
                <a:solidFill>
                  <a:srgbClr val="C00000"/>
                </a:solidFill>
                <a:latin typeface="Arial" pitchFamily="34" charset="0"/>
                <a:cs typeface="Arial" pitchFamily="34" charset="0"/>
              </a:rPr>
              <a:t>không giải thích </a:t>
            </a:r>
            <a:r>
              <a:rPr lang="en-US" dirty="0" err="1">
                <a:solidFill>
                  <a:srgbClr val="C00000"/>
                </a:solidFill>
                <a:latin typeface="Arial" pitchFamily="34" charset="0"/>
                <a:cs typeface="Arial" pitchFamily="34" charset="0"/>
              </a:rPr>
              <a:t>được</a:t>
            </a:r>
            <a:r>
              <a:rPr lang="en-US" dirty="0">
                <a:solidFill>
                  <a:srgbClr val="C00000"/>
                </a:solidFill>
                <a:latin typeface="Arial" pitchFamily="34" charset="0"/>
                <a:cs typeface="Arial" pitchFamily="34" charset="0"/>
              </a:rPr>
              <a:t> </a:t>
            </a:r>
            <a:r>
              <a:rPr lang="vi-VN" dirty="0">
                <a:solidFill>
                  <a:srgbClr val="C00000"/>
                </a:solidFill>
                <a:latin typeface="Arial" pitchFamily="34" charset="0"/>
                <a:cs typeface="Arial" pitchFamily="34" charset="0"/>
              </a:rPr>
              <a:t>bằng một chẩn đoán thay thế</a:t>
            </a:r>
            <a:r>
              <a:rPr lang="vi-VN" dirty="0">
                <a:latin typeface="Arial" pitchFamily="34" charset="0"/>
                <a:cs typeface="Arial" pitchFamily="34" charset="0"/>
              </a:rPr>
              <a:t>. Các triệu chứng phổ biến bao gồm mệt mỏi, khó thở, rối loạn chức năng nhận thức nhưng cũng có những triệu chứng khác và thường có ảnh hưởng đến hoạt động hàng ngày</a:t>
            </a:r>
            <a:r>
              <a:rPr lang="en-US" dirty="0">
                <a:latin typeface="Arial" pitchFamily="34" charset="0"/>
                <a:cs typeface="Arial" pitchFamily="34" charset="0"/>
              </a:rPr>
              <a:t> </a:t>
            </a:r>
            <a:endParaRPr lang="en-US" sz="1900" baseline="30000" dirty="0">
              <a:latin typeface="Arial" pitchFamily="34" charset="0"/>
              <a:cs typeface="Arial" pitchFamily="34" charset="0"/>
            </a:endParaRPr>
          </a:p>
          <a:p>
            <a:pPr algn="just">
              <a:lnSpc>
                <a:spcPct val="170000"/>
              </a:lnSpc>
            </a:pPr>
            <a:endParaRPr lang="en-US" dirty="0">
              <a:latin typeface="Arial" pitchFamily="34" charset="0"/>
              <a:cs typeface="Arial" pitchFamily="34" charset="0"/>
            </a:endParaRPr>
          </a:p>
        </p:txBody>
      </p:sp>
    </p:spTree>
    <p:extLst>
      <p:ext uri="{BB962C8B-B14F-4D97-AF65-F5344CB8AC3E}">
        <p14:creationId xmlns:p14="http://schemas.microsoft.com/office/powerpoint/2010/main" val="23050859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9550"/>
            <a:ext cx="8198427" cy="987136"/>
          </a:xfrm>
        </p:spPr>
        <p:txBody>
          <a:bodyPr>
            <a:noAutofit/>
          </a:bodyPr>
          <a:lstStyle/>
          <a:p>
            <a:r>
              <a:rPr lang="en-US" sz="2100" dirty="0"/>
              <a:t/>
            </a:r>
            <a:br>
              <a:rPr lang="en-US" sz="2100" dirty="0"/>
            </a:br>
            <a:r>
              <a:rPr lang="vi-VN" sz="2000" b="1" dirty="0">
                <a:latin typeface="Arial" panose="020B0604020202020204" pitchFamily="34" charset="0"/>
                <a:cs typeface="Arial" panose="020B0604020202020204" pitchFamily="34" charset="0"/>
              </a:rPr>
              <a:t>Giai </a:t>
            </a:r>
            <a:r>
              <a:rPr lang="vi-VN" sz="2000" b="1" dirty="0">
                <a:latin typeface="Arial" panose="020B0604020202020204" pitchFamily="34" charset="0"/>
                <a:cs typeface="Arial" panose="020B0604020202020204" pitchFamily="34" charset="0"/>
              </a:rPr>
              <a:t>đoạn </a:t>
            </a:r>
            <a:r>
              <a:rPr lang="vi-VN" sz="2000" b="1" dirty="0">
                <a:latin typeface="Arial" panose="020B0604020202020204" pitchFamily="34" charset="0"/>
                <a:cs typeface="Arial" panose="020B0604020202020204" pitchFamily="34" charset="0"/>
              </a:rPr>
              <a:t>4</a:t>
            </a:r>
            <a:r>
              <a:rPr lang="en-US" sz="2000" b="1" dirty="0">
                <a:latin typeface="Arial" panose="020B0604020202020204" pitchFamily="34" charset="0"/>
                <a:cs typeface="Arial" panose="020B0604020202020204" pitchFamily="34" charset="0"/>
              </a:rPr>
              <a:t>: </a:t>
            </a:r>
            <a:r>
              <a:rPr lang="vi-VN" sz="2000" b="1" dirty="0" smtClean="0">
                <a:latin typeface="Arial" panose="020B0604020202020204" pitchFamily="34" charset="0"/>
                <a:cs typeface="Arial" panose="020B0604020202020204" pitchFamily="34" charset="0"/>
              </a:rPr>
              <a:t>Các </a:t>
            </a:r>
            <a:r>
              <a:rPr lang="vi-VN" sz="2000" b="1" dirty="0">
                <a:latin typeface="Arial" panose="020B0604020202020204" pitchFamily="34" charset="0"/>
                <a:cs typeface="Arial" panose="020B0604020202020204" pitchFamily="34" charset="0"/>
              </a:rPr>
              <a:t>bài tập cường độ trung bình với kỹ năng vận hành và điều hợp </a:t>
            </a:r>
            <a:r>
              <a:rPr lang="vi-VN" sz="2000" b="1" dirty="0" smtClean="0">
                <a:latin typeface="Arial" panose="020B0604020202020204" pitchFamily="34" charset="0"/>
                <a:cs typeface="Arial" panose="020B0604020202020204" pitchFamily="34" charset="0"/>
              </a:rPr>
              <a:t>(</a:t>
            </a:r>
            <a:r>
              <a:rPr lang="vi-VN" sz="2000" b="1" dirty="0">
                <a:latin typeface="Arial" panose="020B0604020202020204" pitchFamily="34" charset="0"/>
                <a:cs typeface="Arial" panose="020B0604020202020204" pitchFamily="34" charset="0"/>
              </a:rPr>
              <a:t>điểm </a:t>
            </a:r>
            <a:r>
              <a:rPr lang="vi-VN" sz="2000" b="1" dirty="0">
                <a:latin typeface="Arial" panose="020B0604020202020204" pitchFamily="34" charset="0"/>
                <a:cs typeface="Arial" panose="020B0604020202020204" pitchFamily="34" charset="0"/>
              </a:rPr>
              <a:t>Borg-CR </a:t>
            </a:r>
            <a:r>
              <a:rPr lang="vi-VN" sz="2000" b="1" dirty="0">
                <a:latin typeface="Arial" panose="020B0604020202020204" pitchFamily="34" charset="0"/>
                <a:cs typeface="Arial" panose="020B0604020202020204" pitchFamily="34" charset="0"/>
              </a:rPr>
              <a:t>10 từ 5 - 7 điểm)</a:t>
            </a:r>
            <a:br>
              <a:rPr lang="vi-VN" sz="2000" b="1" dirty="0">
                <a:latin typeface="Arial" panose="020B0604020202020204" pitchFamily="34" charset="0"/>
                <a:cs typeface="Arial" panose="020B0604020202020204" pitchFamily="34" charset="0"/>
              </a:rPr>
            </a:br>
            <a:endParaRPr lang="en-US" sz="2000" b="1" dirty="0">
              <a:latin typeface="Arial" panose="020B0604020202020204" pitchFamily="34" charset="0"/>
              <a:cs typeface="Arial" panose="020B0604020202020204" pitchFamily="34" charset="0"/>
            </a:endParaRPr>
          </a:p>
        </p:txBody>
      </p:sp>
      <p:sp>
        <p:nvSpPr>
          <p:cNvPr id="6" name="Content Placeholder 5"/>
          <p:cNvSpPr>
            <a:spLocks noGrp="1"/>
          </p:cNvSpPr>
          <p:nvPr>
            <p:ph idx="1"/>
          </p:nvPr>
        </p:nvSpPr>
        <p:spPr>
          <a:xfrm>
            <a:off x="675410" y="2223655"/>
            <a:ext cx="7834746" cy="2183246"/>
          </a:xfrm>
        </p:spPr>
        <p:txBody>
          <a:bodyPr/>
          <a:lstStyle/>
          <a:p>
            <a:pPr algn="just"/>
            <a:r>
              <a:rPr lang="vi-VN" sz="2400" dirty="0">
                <a:latin typeface="Arial" panose="020B0604020202020204" pitchFamily="34" charset="0"/>
                <a:cs typeface="Arial" panose="020B0604020202020204" pitchFamily="34" charset="0"/>
              </a:rPr>
              <a:t>Bài tập chạy bộ, đạp xe đạp, bơi lội, học khiêu vũ. </a:t>
            </a:r>
          </a:p>
          <a:p>
            <a:pPr algn="just"/>
            <a:r>
              <a:rPr lang="vi-VN" sz="2400" dirty="0">
                <a:latin typeface="Arial" panose="020B0604020202020204" pitchFamily="34" charset="0"/>
                <a:cs typeface="Arial" panose="020B0604020202020204" pitchFamily="34" charset="0"/>
              </a:rPr>
              <a:t>Nếu thang điểm mệt Borg-CR 10 trên 7, khuyến cáo dừng tập.</a:t>
            </a:r>
          </a:p>
          <a:p>
            <a:pPr algn="just"/>
            <a:endParaRPr lang="en-US" dirty="0"/>
          </a:p>
        </p:txBody>
      </p:sp>
    </p:spTree>
    <p:extLst>
      <p:ext uri="{BB962C8B-B14F-4D97-AF65-F5344CB8AC3E}">
        <p14:creationId xmlns:p14="http://schemas.microsoft.com/office/powerpoint/2010/main" val="21486433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328" y="613064"/>
            <a:ext cx="8073737" cy="1142999"/>
          </a:xfrm>
        </p:spPr>
        <p:txBody>
          <a:bodyPr>
            <a:noAutofit/>
          </a:bodyPr>
          <a:lstStyle/>
          <a:p>
            <a:r>
              <a:rPr lang="en-US" sz="2700" b="1" dirty="0">
                <a:latin typeface="Arial" panose="020B0604020202020204" pitchFamily="34" charset="0"/>
                <a:cs typeface="Arial" panose="020B0604020202020204" pitchFamily="34" charset="0"/>
              </a:rPr>
              <a:t/>
            </a:r>
            <a:br>
              <a:rPr lang="en-US" sz="2700" b="1" dirty="0">
                <a:latin typeface="Arial" panose="020B0604020202020204" pitchFamily="34" charset="0"/>
                <a:cs typeface="Arial" panose="020B0604020202020204" pitchFamily="34" charset="0"/>
              </a:rPr>
            </a:br>
            <a:r>
              <a:rPr lang="vi-VN" sz="2400" b="1" dirty="0">
                <a:latin typeface="Arial" panose="020B0604020202020204" pitchFamily="34" charset="0"/>
                <a:cs typeface="Arial" panose="020B0604020202020204" pitchFamily="34" charset="0"/>
              </a:rPr>
              <a:t>Giai </a:t>
            </a:r>
            <a:r>
              <a:rPr lang="vi-VN" sz="2400" b="1" dirty="0">
                <a:latin typeface="Arial" panose="020B0604020202020204" pitchFamily="34" charset="0"/>
                <a:cs typeface="Arial" panose="020B0604020202020204" pitchFamily="34" charset="0"/>
              </a:rPr>
              <a:t>đoạn </a:t>
            </a:r>
            <a:r>
              <a:rPr lang="vi-VN" sz="2400" b="1" dirty="0">
                <a:latin typeface="Arial" panose="020B0604020202020204" pitchFamily="34" charset="0"/>
                <a:cs typeface="Arial" panose="020B0604020202020204" pitchFamily="34" charset="0"/>
              </a:rPr>
              <a:t>5</a:t>
            </a:r>
            <a:r>
              <a:rPr lang="en-US" sz="2400" b="1" dirty="0">
                <a:latin typeface="Arial" panose="020B0604020202020204" pitchFamily="34" charset="0"/>
                <a:cs typeface="Arial" panose="020B0604020202020204" pitchFamily="34" charset="0"/>
              </a:rPr>
              <a:t>: </a:t>
            </a:r>
            <a:r>
              <a:rPr lang="vi-VN" sz="2400" b="1" dirty="0">
                <a:latin typeface="Arial" panose="020B0604020202020204" pitchFamily="34" charset="0"/>
                <a:cs typeface="Arial" panose="020B0604020202020204" pitchFamily="34" charset="0"/>
              </a:rPr>
              <a:t>Trở </a:t>
            </a:r>
            <a:r>
              <a:rPr lang="vi-VN" sz="2400" b="1" dirty="0">
                <a:latin typeface="Arial" panose="020B0604020202020204" pitchFamily="34" charset="0"/>
                <a:cs typeface="Arial" panose="020B0604020202020204" pitchFamily="34" charset="0"/>
              </a:rPr>
              <a:t>lại các bài tập thể dục bình thường </a:t>
            </a:r>
            <a:r>
              <a:rPr lang="en-US" sz="2400" b="1" dirty="0">
                <a:latin typeface="Arial" panose="020B0604020202020204" pitchFamily="34" charset="0"/>
                <a:cs typeface="Arial" panose="020B0604020202020204" pitchFamily="34" charset="0"/>
              </a:rPr>
              <a:t/>
            </a:r>
            <a:br>
              <a:rPr lang="en-US" sz="2400" b="1" dirty="0">
                <a:latin typeface="Arial" panose="020B0604020202020204" pitchFamily="34" charset="0"/>
                <a:cs typeface="Arial" panose="020B0604020202020204" pitchFamily="34" charset="0"/>
              </a:rPr>
            </a:br>
            <a:r>
              <a:rPr lang="vi-VN" sz="2400" b="1" dirty="0">
                <a:latin typeface="Arial" panose="020B0604020202020204" pitchFamily="34" charset="0"/>
                <a:cs typeface="Arial" panose="020B0604020202020204" pitchFamily="34" charset="0"/>
              </a:rPr>
              <a:t>(</a:t>
            </a:r>
            <a:r>
              <a:rPr lang="vi-VN" sz="2400" b="1" dirty="0">
                <a:latin typeface="Arial" panose="020B0604020202020204" pitchFamily="34" charset="0"/>
                <a:cs typeface="Arial" panose="020B0604020202020204" pitchFamily="34" charset="0"/>
              </a:rPr>
              <a:t>điểm Borg-CR 10 từ 8-10 điểm)</a:t>
            </a:r>
            <a:br>
              <a:rPr lang="vi-VN" sz="2400" b="1" dirty="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2150918"/>
            <a:ext cx="7803573" cy="2255983"/>
          </a:xfrm>
        </p:spPr>
        <p:txBody>
          <a:bodyPr>
            <a:normAutofit/>
          </a:bodyPr>
          <a:lstStyle/>
          <a:p>
            <a:pPr algn="just"/>
            <a:r>
              <a:rPr lang="vi-VN" sz="2400" dirty="0">
                <a:latin typeface="Arial" panose="020B0604020202020204" pitchFamily="34" charset="0"/>
                <a:cs typeface="Arial" panose="020B0604020202020204" pitchFamily="34" charset="0"/>
              </a:rPr>
              <a:t>Bạn có thể trở về các hoạt động thể dục, thể thao, vận động thể lực như </a:t>
            </a:r>
            <a:r>
              <a:rPr lang="vi-VN" sz="2400" dirty="0">
                <a:latin typeface="Arial" panose="020B0604020202020204" pitchFamily="34" charset="0"/>
                <a:cs typeface="Arial" panose="020B0604020202020204" pitchFamily="34" charset="0"/>
              </a:rPr>
              <a:t>bình </a:t>
            </a:r>
            <a:r>
              <a:rPr lang="vi-VN" sz="2400" dirty="0">
                <a:latin typeface="Arial" panose="020B0604020202020204" pitchFamily="34" charset="0"/>
                <a:cs typeface="Arial" panose="020B0604020202020204" pitchFamily="34" charset="0"/>
              </a:rPr>
              <a:t>thường của bạn trước COVID-19.</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937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4000" dirty="0">
                <a:solidFill>
                  <a:srgbClr val="C00000"/>
                </a:solidFill>
                <a:latin typeface="Arial" pitchFamily="34" charset="0"/>
                <a:cs typeface="Arial" pitchFamily="34" charset="0"/>
              </a:rPr>
              <a:t>Các vấn đề về giọng nói</a:t>
            </a:r>
            <a:endParaRPr lang="en-US" sz="4000"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nSpc>
                <a:spcPct val="150000"/>
              </a:lnSpc>
            </a:pPr>
            <a:r>
              <a:rPr lang="en-US" sz="2400" dirty="0">
                <a:latin typeface="Arial" pitchFamily="34" charset="0"/>
                <a:cs typeface="Arial" pitchFamily="34" charset="0"/>
              </a:rPr>
              <a:t>Đ</a:t>
            </a:r>
            <a:r>
              <a:rPr lang="vi-VN" sz="2400" dirty="0" smtClean="0">
                <a:latin typeface="Arial" pitchFamily="34" charset="0"/>
                <a:cs typeface="Arial" pitchFamily="34" charset="0"/>
              </a:rPr>
              <a:t>au </a:t>
            </a:r>
            <a:r>
              <a:rPr lang="vi-VN" sz="2400" dirty="0">
                <a:latin typeface="Arial" pitchFamily="34" charset="0"/>
                <a:cs typeface="Arial" pitchFamily="34" charset="0"/>
              </a:rPr>
              <a:t>họng, ho </a:t>
            </a:r>
            <a:r>
              <a:rPr lang="en-US" sz="2400" dirty="0" smtClean="0">
                <a:latin typeface="Arial" pitchFamily="34" charset="0"/>
                <a:cs typeface="Arial" pitchFamily="34" charset="0"/>
              </a:rPr>
              <a:t>khan, </a:t>
            </a:r>
            <a:r>
              <a:rPr lang="vi-VN" sz="2400" dirty="0" smtClean="0">
                <a:latin typeface="Arial" pitchFamily="34" charset="0"/>
                <a:cs typeface="Arial" pitchFamily="34" charset="0"/>
              </a:rPr>
              <a:t>hắng </a:t>
            </a:r>
            <a:r>
              <a:rPr lang="vi-VN" sz="2400" dirty="0">
                <a:latin typeface="Arial" pitchFamily="34" charset="0"/>
                <a:cs typeface="Arial" pitchFamily="34" charset="0"/>
              </a:rPr>
              <a:t>giọng thường xuyên. </a:t>
            </a:r>
            <a:endParaRPr lang="en-US" sz="2400" dirty="0" smtClean="0">
              <a:latin typeface="Arial" pitchFamily="34" charset="0"/>
              <a:cs typeface="Arial" pitchFamily="34" charset="0"/>
            </a:endParaRPr>
          </a:p>
          <a:p>
            <a:pPr>
              <a:lnSpc>
                <a:spcPct val="150000"/>
              </a:lnSpc>
            </a:pPr>
            <a:r>
              <a:rPr lang="vi-VN" sz="2400" dirty="0" smtClean="0">
                <a:latin typeface="Arial" pitchFamily="34" charset="0"/>
                <a:cs typeface="Arial" pitchFamily="34" charset="0"/>
              </a:rPr>
              <a:t>Giọng </a:t>
            </a:r>
            <a:r>
              <a:rPr lang="vi-VN" sz="2400" dirty="0">
                <a:latin typeface="Arial" pitchFamily="34" charset="0"/>
                <a:cs typeface="Arial" pitchFamily="34" charset="0"/>
              </a:rPr>
              <a:t>nói của bạn có thể bị yếu, bị hụt </a:t>
            </a:r>
            <a:r>
              <a:rPr lang="vi-VN" sz="2400" dirty="0" smtClean="0">
                <a:latin typeface="Arial" pitchFamily="34" charset="0"/>
                <a:cs typeface="Arial" pitchFamily="34" charset="0"/>
              </a:rPr>
              <a:t>hơi</a:t>
            </a:r>
            <a:r>
              <a:rPr lang="en-US" sz="2400" dirty="0" smtClean="0">
                <a:latin typeface="Arial" pitchFamily="34" charset="0"/>
                <a:cs typeface="Arial" pitchFamily="34" charset="0"/>
              </a:rPr>
              <a:t> do </a:t>
            </a:r>
            <a:r>
              <a:rPr lang="en-US" sz="2400" dirty="0" err="1" smtClean="0">
                <a:latin typeface="Arial" pitchFamily="34" charset="0"/>
                <a:cs typeface="Arial" pitchFamily="34" charset="0"/>
              </a:rPr>
              <a:t>mệt</a:t>
            </a:r>
            <a:endParaRPr lang="en-US" sz="2400" dirty="0" smtClean="0">
              <a:latin typeface="Arial" pitchFamily="34" charset="0"/>
              <a:cs typeface="Arial" pitchFamily="34" charset="0"/>
            </a:endParaRPr>
          </a:p>
          <a:p>
            <a:pPr>
              <a:lnSpc>
                <a:spcPct val="150000"/>
              </a:lnSpc>
            </a:pPr>
            <a:r>
              <a:rPr lang="en-US" sz="2400" dirty="0" smtClean="0">
                <a:latin typeface="Arial" pitchFamily="34" charset="0"/>
                <a:cs typeface="Arial" pitchFamily="34" charset="0"/>
              </a:rPr>
              <a:t>T</a:t>
            </a:r>
            <a:r>
              <a:rPr lang="vi-VN" sz="2400" dirty="0" smtClean="0">
                <a:latin typeface="Arial" pitchFamily="34" charset="0"/>
                <a:cs typeface="Arial" pitchFamily="34" charset="0"/>
              </a:rPr>
              <a:t>hở </a:t>
            </a:r>
            <a:r>
              <a:rPr lang="vi-VN" sz="2400" dirty="0">
                <a:latin typeface="Arial" pitchFamily="34" charset="0"/>
                <a:cs typeface="Arial" pitchFamily="34" charset="0"/>
              </a:rPr>
              <a:t>máy (đặt ống thở</a:t>
            </a:r>
            <a:r>
              <a:rPr lang="vi-VN" sz="2400" dirty="0" smtClean="0">
                <a:latin typeface="Arial" pitchFamily="34" charset="0"/>
                <a:cs typeface="Arial" pitchFamily="34" charset="0"/>
              </a:rPr>
              <a:t>)</a:t>
            </a:r>
            <a:r>
              <a:rPr lang="en-US" sz="2400" dirty="0" smtClean="0">
                <a:latin typeface="Arial" pitchFamily="34" charset="0"/>
                <a:cs typeface="Arial" pitchFamily="34" charset="0"/>
              </a:rPr>
              <a:t>:</a:t>
            </a:r>
            <a:r>
              <a:rPr lang="vi-VN" sz="2400" dirty="0" smtClean="0">
                <a:latin typeface="Arial" pitchFamily="34" charset="0"/>
                <a:cs typeface="Arial" pitchFamily="34" charset="0"/>
              </a:rPr>
              <a:t> </a:t>
            </a:r>
            <a:r>
              <a:rPr lang="vi-VN" sz="2400" dirty="0">
                <a:latin typeface="Arial" pitchFamily="34" charset="0"/>
                <a:cs typeface="Arial" pitchFamily="34" charset="0"/>
              </a:rPr>
              <a:t>khàn giọng, </a:t>
            </a:r>
            <a:r>
              <a:rPr lang="en-US" sz="2400" dirty="0" err="1" smtClean="0">
                <a:latin typeface="Arial" pitchFamily="34" charset="0"/>
                <a:cs typeface="Arial" pitchFamily="34" charset="0"/>
              </a:rPr>
              <a:t>mất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tiếng</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976663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sz="3600" dirty="0"/>
              <a:t>Lời khuyên cho các vấn đề với giọng nói</a:t>
            </a:r>
            <a:br>
              <a:rPr lang="vi-VN" sz="3600" dirty="0"/>
            </a:br>
            <a:endParaRPr lang="en-US" dirty="0"/>
          </a:p>
        </p:txBody>
      </p:sp>
      <p:sp>
        <p:nvSpPr>
          <p:cNvPr id="3" name="Content Placeholder 2"/>
          <p:cNvSpPr>
            <a:spLocks noGrp="1"/>
          </p:cNvSpPr>
          <p:nvPr>
            <p:ph idx="1"/>
          </p:nvPr>
        </p:nvSpPr>
        <p:spPr>
          <a:xfrm>
            <a:off x="609600" y="819150"/>
            <a:ext cx="8229600" cy="3394472"/>
          </a:xfrm>
        </p:spPr>
        <p:txBody>
          <a:bodyPr>
            <a:noAutofit/>
          </a:bodyPr>
          <a:lstStyle/>
          <a:p>
            <a:pPr marL="0" indent="0">
              <a:lnSpc>
                <a:spcPct val="170000"/>
              </a:lnSpc>
              <a:buNone/>
            </a:pPr>
            <a:r>
              <a:rPr lang="vi-VN" sz="1800" dirty="0" smtClean="0">
                <a:latin typeface="Arial" pitchFamily="34" charset="0"/>
                <a:cs typeface="Arial" pitchFamily="34" charset="0"/>
              </a:rPr>
              <a:t>- </a:t>
            </a:r>
            <a:r>
              <a:rPr lang="en-US" sz="1800" dirty="0" smtClean="0">
                <a:latin typeface="Arial" pitchFamily="34" charset="0"/>
                <a:cs typeface="Arial" pitchFamily="34" charset="0"/>
              </a:rPr>
              <a:t>U</a:t>
            </a:r>
            <a:r>
              <a:rPr lang="vi-VN" sz="1800" dirty="0" smtClean="0">
                <a:latin typeface="Arial" pitchFamily="34" charset="0"/>
                <a:cs typeface="Arial" pitchFamily="34" charset="0"/>
              </a:rPr>
              <a:t>ống </a:t>
            </a:r>
            <a:r>
              <a:rPr lang="vi-VN" sz="1800" dirty="0">
                <a:latin typeface="Arial" pitchFamily="34" charset="0"/>
                <a:cs typeface="Arial" pitchFamily="34" charset="0"/>
              </a:rPr>
              <a:t>đủ nước. </a:t>
            </a:r>
            <a:endParaRPr lang="en-US" sz="1800" dirty="0" smtClean="0">
              <a:latin typeface="Arial" pitchFamily="34" charset="0"/>
              <a:cs typeface="Arial" pitchFamily="34" charset="0"/>
            </a:endParaRPr>
          </a:p>
          <a:p>
            <a:pPr marL="0" indent="0">
              <a:lnSpc>
                <a:spcPct val="170000"/>
              </a:lnSpc>
              <a:buNone/>
            </a:pPr>
            <a:r>
              <a:rPr lang="vi-VN" sz="1800" dirty="0" smtClean="0">
                <a:latin typeface="Arial" pitchFamily="34" charset="0"/>
                <a:cs typeface="Arial" pitchFamily="34" charset="0"/>
              </a:rPr>
              <a:t>- </a:t>
            </a:r>
            <a:r>
              <a:rPr lang="en-US" sz="1800" dirty="0" err="1" smtClean="0">
                <a:latin typeface="Arial" pitchFamily="34" charset="0"/>
                <a:cs typeface="Arial" pitchFamily="34" charset="0"/>
              </a:rPr>
              <a:t>Không</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nên</a:t>
            </a:r>
            <a:r>
              <a:rPr lang="vi-VN" sz="1800" dirty="0" smtClean="0">
                <a:latin typeface="Arial" pitchFamily="34" charset="0"/>
                <a:cs typeface="Arial" pitchFamily="34" charset="0"/>
              </a:rPr>
              <a:t> </a:t>
            </a:r>
            <a:r>
              <a:rPr lang="vi-VN" sz="1800" dirty="0">
                <a:latin typeface="Arial" pitchFamily="34" charset="0"/>
                <a:cs typeface="Arial" pitchFamily="34" charset="0"/>
              </a:rPr>
              <a:t>căng giọng, cao giọng hoặc la </a:t>
            </a:r>
            <a:r>
              <a:rPr lang="vi-VN" sz="1800" dirty="0" smtClean="0">
                <a:latin typeface="Arial" pitchFamily="34" charset="0"/>
                <a:cs typeface="Arial" pitchFamily="34" charset="0"/>
              </a:rPr>
              <a:t>hét</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không</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nên</a:t>
            </a:r>
            <a:r>
              <a:rPr lang="vi-VN" sz="1800" dirty="0" smtClean="0">
                <a:latin typeface="Arial" pitchFamily="34" charset="0"/>
                <a:cs typeface="Arial" pitchFamily="34" charset="0"/>
              </a:rPr>
              <a:t> </a:t>
            </a:r>
            <a:r>
              <a:rPr lang="vi-VN" sz="1800" dirty="0">
                <a:latin typeface="Arial" pitchFamily="34" charset="0"/>
                <a:cs typeface="Arial" pitchFamily="34" charset="0"/>
              </a:rPr>
              <a:t>thì thầm vì điều này có thể làm trùng dây thanh quản của bạn làm giọng nói không bình thường.</a:t>
            </a:r>
          </a:p>
          <a:p>
            <a:pPr marL="0" indent="0">
              <a:lnSpc>
                <a:spcPct val="170000"/>
              </a:lnSpc>
              <a:buNone/>
            </a:pPr>
            <a:r>
              <a:rPr lang="vi-VN" sz="1800" dirty="0">
                <a:latin typeface="Arial" pitchFamily="34" charset="0"/>
                <a:cs typeface="Arial" pitchFamily="34" charset="0"/>
              </a:rPr>
              <a:t>- Xông hơi nước </a:t>
            </a:r>
            <a:r>
              <a:rPr lang="en-US" sz="1800" dirty="0" err="1" smtClean="0">
                <a:latin typeface="Arial" pitchFamily="34" charset="0"/>
                <a:cs typeface="Arial" pitchFamily="34" charset="0"/>
              </a:rPr>
              <a:t>giúp</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làm</a:t>
            </a:r>
            <a:r>
              <a:rPr lang="en-US" sz="1800" dirty="0" smtClean="0">
                <a:latin typeface="Arial" pitchFamily="34" charset="0"/>
                <a:cs typeface="Arial" pitchFamily="34" charset="0"/>
              </a:rPr>
              <a:t> </a:t>
            </a:r>
            <a:r>
              <a:rPr lang="vi-VN" sz="1800" dirty="0" smtClean="0">
                <a:latin typeface="Arial" pitchFamily="34" charset="0"/>
                <a:cs typeface="Arial" pitchFamily="34" charset="0"/>
              </a:rPr>
              <a:t>ẩm </a:t>
            </a:r>
            <a:r>
              <a:rPr lang="vi-VN" sz="1800" dirty="0">
                <a:latin typeface="Arial" pitchFamily="34" charset="0"/>
                <a:cs typeface="Arial" pitchFamily="34" charset="0"/>
              </a:rPr>
              <a:t>cho đường thanh âm.</a:t>
            </a:r>
          </a:p>
          <a:p>
            <a:pPr marL="0" indent="0">
              <a:lnSpc>
                <a:spcPct val="170000"/>
              </a:lnSpc>
              <a:buNone/>
            </a:pPr>
            <a:r>
              <a:rPr lang="vi-VN" sz="1800" dirty="0">
                <a:latin typeface="Arial" pitchFamily="34" charset="0"/>
                <a:cs typeface="Arial" pitchFamily="34" charset="0"/>
              </a:rPr>
              <a:t>- </a:t>
            </a:r>
            <a:r>
              <a:rPr lang="vi-VN" sz="1800" dirty="0" smtClean="0">
                <a:latin typeface="Arial" pitchFamily="34" charset="0"/>
                <a:cs typeface="Arial" pitchFamily="34" charset="0"/>
              </a:rPr>
              <a:t>Bỏ </a:t>
            </a:r>
            <a:r>
              <a:rPr lang="vi-VN" sz="1800" dirty="0">
                <a:latin typeface="Arial" pitchFamily="34" charset="0"/>
                <a:cs typeface="Arial" pitchFamily="34" charset="0"/>
              </a:rPr>
              <a:t>hút thuốc lá; không uống rượu.</a:t>
            </a:r>
          </a:p>
          <a:p>
            <a:pPr marL="0" indent="0">
              <a:lnSpc>
                <a:spcPct val="170000"/>
              </a:lnSpc>
              <a:buNone/>
            </a:pPr>
            <a:r>
              <a:rPr lang="vi-VN" sz="1800" dirty="0">
                <a:latin typeface="Arial" pitchFamily="34" charset="0"/>
                <a:cs typeface="Arial" pitchFamily="34" charset="0"/>
              </a:rPr>
              <a:t>- Sử dụng các cách giao tiếp </a:t>
            </a:r>
            <a:r>
              <a:rPr lang="vi-VN" sz="1800" dirty="0" smtClean="0">
                <a:latin typeface="Arial" pitchFamily="34" charset="0"/>
                <a:cs typeface="Arial" pitchFamily="34" charset="0"/>
              </a:rPr>
              <a:t>khác</a:t>
            </a:r>
            <a:r>
              <a:rPr lang="en-US" sz="1800" dirty="0" smtClean="0">
                <a:latin typeface="Arial" pitchFamily="34" charset="0"/>
                <a:cs typeface="Arial" pitchFamily="34" charset="0"/>
              </a:rPr>
              <a:t>: </a:t>
            </a:r>
            <a:r>
              <a:rPr lang="vi-VN" sz="1800" dirty="0" smtClean="0">
                <a:latin typeface="Arial" pitchFamily="34" charset="0"/>
                <a:cs typeface="Arial" pitchFamily="34" charset="0"/>
              </a:rPr>
              <a:t>viết</a:t>
            </a:r>
            <a:r>
              <a:rPr lang="vi-VN" sz="1800" dirty="0">
                <a:latin typeface="Arial" pitchFamily="34" charset="0"/>
                <a:cs typeface="Arial" pitchFamily="34" charset="0"/>
              </a:rPr>
              <a:t>, nhắn tin </a:t>
            </a:r>
            <a:r>
              <a:rPr lang="vi-VN" sz="1800" dirty="0" smtClean="0">
                <a:latin typeface="Arial" pitchFamily="34" charset="0"/>
                <a:cs typeface="Arial" pitchFamily="34" charset="0"/>
              </a:rPr>
              <a:t>nếu </a:t>
            </a:r>
            <a:r>
              <a:rPr lang="vi-VN" sz="1800" dirty="0">
                <a:latin typeface="Arial" pitchFamily="34" charset="0"/>
                <a:cs typeface="Arial" pitchFamily="34" charset="0"/>
              </a:rPr>
              <a:t>việc nói chuyện khó khăn hoặc không thoải mái</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36083034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350"/>
            <a:ext cx="8229600" cy="857250"/>
          </a:xfrm>
        </p:spPr>
        <p:txBody>
          <a:bodyPr>
            <a:normAutofit/>
          </a:bodyPr>
          <a:lstStyle/>
          <a:p>
            <a:r>
              <a:rPr lang="vi-VN" sz="3200" dirty="0"/>
              <a:t>Lời khuyên khi bị ho dai </a:t>
            </a:r>
            <a:r>
              <a:rPr lang="vi-VN" sz="3200" dirty="0" smtClean="0"/>
              <a:t>dẳng</a:t>
            </a:r>
            <a:endParaRPr lang="en-US" sz="3600" dirty="0"/>
          </a:p>
        </p:txBody>
      </p:sp>
      <p:sp>
        <p:nvSpPr>
          <p:cNvPr id="3" name="Content Placeholder 2"/>
          <p:cNvSpPr>
            <a:spLocks noGrp="1"/>
          </p:cNvSpPr>
          <p:nvPr>
            <p:ph idx="1"/>
          </p:nvPr>
        </p:nvSpPr>
        <p:spPr/>
        <p:txBody>
          <a:bodyPr>
            <a:noAutofit/>
          </a:bodyPr>
          <a:lstStyle/>
          <a:p>
            <a:pPr marL="0" indent="0">
              <a:lnSpc>
                <a:spcPct val="170000"/>
              </a:lnSpc>
              <a:buNone/>
            </a:pPr>
            <a:r>
              <a:rPr lang="vi-VN" sz="2000" dirty="0" smtClean="0">
                <a:latin typeface="Arial" pitchFamily="34" charset="0"/>
                <a:cs typeface="Arial" pitchFamily="34" charset="0"/>
              </a:rPr>
              <a:t>- </a:t>
            </a:r>
            <a:r>
              <a:rPr lang="vi-VN" sz="2000" dirty="0">
                <a:latin typeface="Arial" pitchFamily="34" charset="0"/>
                <a:cs typeface="Arial" pitchFamily="34" charset="0"/>
              </a:rPr>
              <a:t>Thử thở bằng mũi thay vì miệng để tránh kích thích niêm mạc họng, niêm mạc miệng gây ho.</a:t>
            </a:r>
          </a:p>
          <a:p>
            <a:pPr marL="0" indent="0">
              <a:lnSpc>
                <a:spcPct val="170000"/>
              </a:lnSpc>
              <a:buNone/>
            </a:pPr>
            <a:r>
              <a:rPr lang="vi-VN" sz="2000" dirty="0">
                <a:latin typeface="Arial" pitchFamily="34" charset="0"/>
                <a:cs typeface="Arial" pitchFamily="34" charset="0"/>
              </a:rPr>
              <a:t>- </a:t>
            </a:r>
            <a:r>
              <a:rPr lang="vi-VN" sz="2000" dirty="0" smtClean="0">
                <a:latin typeface="Arial" pitchFamily="34" charset="0"/>
                <a:cs typeface="Arial" pitchFamily="34" charset="0"/>
              </a:rPr>
              <a:t>Thử </a:t>
            </a:r>
            <a:r>
              <a:rPr lang="vi-VN" sz="2000" dirty="0">
                <a:latin typeface="Arial" pitchFamily="34" charset="0"/>
                <a:cs typeface="Arial" pitchFamily="34" charset="0"/>
              </a:rPr>
              <a:t>“Bài tập ngừng </a:t>
            </a:r>
            <a:r>
              <a:rPr lang="vi-VN" sz="2000" dirty="0" smtClean="0">
                <a:latin typeface="Arial" pitchFamily="34" charset="0"/>
                <a:cs typeface="Arial" pitchFamily="34" charset="0"/>
              </a:rPr>
              <a:t>ho”</a:t>
            </a:r>
            <a:r>
              <a:rPr lang="en-US" sz="2000" dirty="0" smtClean="0">
                <a:latin typeface="Arial" pitchFamily="34" charset="0"/>
                <a:cs typeface="Arial" pitchFamily="34" charset="0"/>
              </a:rPr>
              <a:t>: </a:t>
            </a:r>
            <a:r>
              <a:rPr lang="vi-VN" sz="2000" dirty="0" smtClean="0">
                <a:latin typeface="Arial" pitchFamily="34" charset="0"/>
                <a:cs typeface="Arial" pitchFamily="34" charset="0"/>
              </a:rPr>
              <a:t>ngậm </a:t>
            </a:r>
            <a:r>
              <a:rPr lang="vi-VN" sz="2000" dirty="0">
                <a:latin typeface="Arial" pitchFamily="34" charset="0"/>
                <a:cs typeface="Arial" pitchFamily="34" charset="0"/>
              </a:rPr>
              <a:t>miệng và dùng tay che lại (LÀM DỊU cơn ho). Đồng thời, tự NUỐT cơn ho. DỪNG thở - tạm dừng. Khi bạn bắt đầu thở lại, hãy hít vào và thở ra bằng mũi một cách NHẸ NHÀNG.</a:t>
            </a:r>
          </a:p>
          <a:p>
            <a:pPr marL="0" indent="0">
              <a:lnSpc>
                <a:spcPct val="170000"/>
              </a:lnSpc>
              <a:buNone/>
            </a:pPr>
            <a:r>
              <a:rPr lang="vi-VN" sz="2000" dirty="0">
                <a:latin typeface="Arial" pitchFamily="34" charset="0"/>
                <a:cs typeface="Arial" pitchFamily="34" charset="0"/>
              </a:rPr>
              <a:t>- Nếu </a:t>
            </a:r>
            <a:r>
              <a:rPr lang="vi-VN" sz="2000" dirty="0" smtClean="0">
                <a:latin typeface="Arial" pitchFamily="34" charset="0"/>
                <a:cs typeface="Arial" pitchFamily="34" charset="0"/>
              </a:rPr>
              <a:t>bị </a:t>
            </a:r>
            <a:r>
              <a:rPr lang="vi-VN" sz="2000" dirty="0">
                <a:latin typeface="Arial" pitchFamily="34" charset="0"/>
                <a:cs typeface="Arial" pitchFamily="34" charset="0"/>
              </a:rPr>
              <a:t>ho về đêm do trào ngược dạ dày, hãy thử nằm nghiêng về một bên hoặc dùng gối kê cao </a:t>
            </a:r>
            <a:r>
              <a:rPr lang="vi-VN" sz="2000" dirty="0" smtClean="0">
                <a:latin typeface="Arial" pitchFamily="34" charset="0"/>
                <a:cs typeface="Arial" pitchFamily="34" charset="0"/>
              </a:rPr>
              <a:t>đầu</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320881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dirty="0">
                <a:solidFill>
                  <a:srgbClr val="C00000"/>
                </a:solidFill>
                <a:latin typeface="Arial" pitchFamily="34" charset="0"/>
                <a:cs typeface="Arial" pitchFamily="34" charset="0"/>
              </a:rPr>
              <a:t>Kiểm soát các vấn đề liên quan đến nuốt</a:t>
            </a:r>
            <a:endParaRPr lang="en-US" sz="3200"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nSpc>
                <a:spcPct val="150000"/>
              </a:lnSpc>
            </a:pPr>
            <a:r>
              <a:rPr lang="en-US" sz="2800" dirty="0">
                <a:latin typeface="Arial" pitchFamily="34" charset="0"/>
                <a:cs typeface="Arial" pitchFamily="34" charset="0"/>
              </a:rPr>
              <a:t>D</a:t>
            </a:r>
            <a:r>
              <a:rPr lang="vi-VN" sz="2800" dirty="0" smtClean="0">
                <a:latin typeface="Arial" pitchFamily="34" charset="0"/>
                <a:cs typeface="Arial" pitchFamily="34" charset="0"/>
              </a:rPr>
              <a:t>o </a:t>
            </a:r>
            <a:r>
              <a:rPr lang="vi-VN" sz="2800" dirty="0">
                <a:latin typeface="Arial" pitchFamily="34" charset="0"/>
                <a:cs typeface="Arial" pitchFamily="34" charset="0"/>
              </a:rPr>
              <a:t>các cơ tham gia vào quá trình nuốt </a:t>
            </a:r>
            <a:r>
              <a:rPr lang="vi-VN" sz="2800" dirty="0" smtClean="0">
                <a:latin typeface="Arial" pitchFamily="34" charset="0"/>
                <a:cs typeface="Arial" pitchFamily="34" charset="0"/>
              </a:rPr>
              <a:t>bị yếu. </a:t>
            </a:r>
            <a:endParaRPr lang="en-US" sz="2800" dirty="0" smtClean="0">
              <a:latin typeface="Arial" pitchFamily="34" charset="0"/>
              <a:cs typeface="Arial" pitchFamily="34" charset="0"/>
            </a:endParaRPr>
          </a:p>
          <a:p>
            <a:pPr>
              <a:lnSpc>
                <a:spcPct val="150000"/>
              </a:lnSpc>
            </a:pPr>
            <a:r>
              <a:rPr lang="en-US" sz="2800" dirty="0" smtClean="0">
                <a:latin typeface="Arial" pitchFamily="34" charset="0"/>
                <a:cs typeface="Arial" pitchFamily="34" charset="0"/>
              </a:rPr>
              <a:t>T</a:t>
            </a:r>
            <a:r>
              <a:rPr lang="vi-VN" sz="2800" dirty="0" smtClean="0">
                <a:latin typeface="Arial" pitchFamily="34" charset="0"/>
                <a:cs typeface="Arial" pitchFamily="34" charset="0"/>
              </a:rPr>
              <a:t>hở máy</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tổn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thương</a:t>
            </a:r>
            <a:r>
              <a:rPr lang="en-US" sz="2800" dirty="0" smtClean="0">
                <a:latin typeface="Arial" pitchFamily="34" charset="0"/>
                <a:cs typeface="Arial" pitchFamily="34" charset="0"/>
              </a:rPr>
              <a:t> </a:t>
            </a:r>
            <a:r>
              <a:rPr lang="vi-VN" sz="2800" dirty="0" smtClean="0">
                <a:latin typeface="Arial" pitchFamily="34" charset="0"/>
                <a:cs typeface="Arial" pitchFamily="34" charset="0"/>
              </a:rPr>
              <a:t>và </a:t>
            </a:r>
            <a:r>
              <a:rPr lang="vi-VN" sz="2800" dirty="0">
                <a:latin typeface="Arial" pitchFamily="34" charset="0"/>
                <a:cs typeface="Arial" pitchFamily="34" charset="0"/>
              </a:rPr>
              <a:t>sưng nề vùng lưỡi, hầu họng, nắp thanh quản và dây thanh</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14401933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err="1" smtClean="0">
                <a:latin typeface="Arial" pitchFamily="34" charset="0"/>
                <a:cs typeface="Arial" pitchFamily="34" charset="0"/>
              </a:rPr>
              <a:t>Lời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khuyên</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khi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bị</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rối</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loạn</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nuốt</a:t>
            </a:r>
            <a:r>
              <a:rPr lang="vi-VN" sz="3600" dirty="0" smtClean="0">
                <a:latin typeface="Arial" pitchFamily="34" charset="0"/>
                <a:cs typeface="Arial" pitchFamily="34" charset="0"/>
              </a:rPr>
              <a:t>:</a:t>
            </a:r>
            <a:r>
              <a:rPr lang="vi-VN" sz="3600" dirty="0">
                <a:latin typeface="Arial" pitchFamily="34" charset="0"/>
                <a:cs typeface="Arial" pitchFamily="34" charset="0"/>
              </a:rPr>
              <a:t/>
            </a:r>
            <a:br>
              <a:rPr lang="vi-VN" sz="3600" dirty="0">
                <a:latin typeface="Arial" pitchFamily="34" charset="0"/>
                <a:cs typeface="Arial" pitchFamily="34" charset="0"/>
              </a:rPr>
            </a:br>
            <a:endParaRPr lang="en-US" dirty="0">
              <a:latin typeface="Arial" pitchFamily="34" charset="0"/>
              <a:cs typeface="Arial" pitchFamily="34" charset="0"/>
            </a:endParaRPr>
          </a:p>
        </p:txBody>
      </p:sp>
      <p:sp>
        <p:nvSpPr>
          <p:cNvPr id="3" name="Content Placeholder 2"/>
          <p:cNvSpPr>
            <a:spLocks noGrp="1"/>
          </p:cNvSpPr>
          <p:nvPr>
            <p:ph idx="1"/>
          </p:nvPr>
        </p:nvSpPr>
        <p:spPr>
          <a:xfrm>
            <a:off x="609600" y="666750"/>
            <a:ext cx="8229600" cy="3394472"/>
          </a:xfrm>
        </p:spPr>
        <p:txBody>
          <a:bodyPr>
            <a:noAutofit/>
          </a:bodyPr>
          <a:lstStyle/>
          <a:p>
            <a:pPr marL="0" indent="0">
              <a:lnSpc>
                <a:spcPct val="170000"/>
              </a:lnSpc>
              <a:buNone/>
            </a:pPr>
            <a:r>
              <a:rPr lang="vi-VN" sz="1800" dirty="0" smtClean="0">
                <a:latin typeface="Arial" pitchFamily="34" charset="0"/>
                <a:cs typeface="Arial" pitchFamily="34" charset="0"/>
              </a:rPr>
              <a:t>- </a:t>
            </a:r>
            <a:r>
              <a:rPr lang="vi-VN" sz="1800" dirty="0">
                <a:latin typeface="Arial" pitchFamily="34" charset="0"/>
                <a:cs typeface="Arial" pitchFamily="34" charset="0"/>
              </a:rPr>
              <a:t>Ngồi thẳng lưng bất cứ khi nào bạn ăn hoặc uống. </a:t>
            </a:r>
          </a:p>
          <a:p>
            <a:pPr marL="0" indent="0">
              <a:lnSpc>
                <a:spcPct val="170000"/>
              </a:lnSpc>
              <a:buNone/>
            </a:pPr>
            <a:r>
              <a:rPr lang="vi-VN" sz="1800" dirty="0">
                <a:latin typeface="Arial" pitchFamily="34" charset="0"/>
                <a:cs typeface="Arial" pitchFamily="34" charset="0"/>
              </a:rPr>
              <a:t>- Giữ tư thế thẳng (ngồi, đứng, đi) trong ít nhất 30 phút sau ăn.</a:t>
            </a:r>
          </a:p>
          <a:p>
            <a:pPr marL="0" indent="0">
              <a:lnSpc>
                <a:spcPct val="170000"/>
              </a:lnSpc>
              <a:buNone/>
            </a:pPr>
            <a:r>
              <a:rPr lang="vi-VN" sz="1800" dirty="0">
                <a:latin typeface="Arial" pitchFamily="34" charset="0"/>
                <a:cs typeface="Arial" pitchFamily="34" charset="0"/>
              </a:rPr>
              <a:t>- Thử các loại thức ăn có độ đặc loãng </a:t>
            </a:r>
            <a:r>
              <a:rPr lang="vi-VN" sz="1800" dirty="0" smtClean="0">
                <a:latin typeface="Arial" pitchFamily="34" charset="0"/>
                <a:cs typeface="Arial" pitchFamily="34" charset="0"/>
              </a:rPr>
              <a:t>khác</a:t>
            </a:r>
            <a:r>
              <a:rPr lang="en-US" sz="1800" dirty="0" smtClean="0">
                <a:latin typeface="Arial" pitchFamily="34" charset="0"/>
                <a:cs typeface="Arial" pitchFamily="34" charset="0"/>
              </a:rPr>
              <a:t>, </a:t>
            </a:r>
            <a:r>
              <a:rPr lang="vi-VN" sz="1800" dirty="0" smtClean="0">
                <a:latin typeface="Arial" pitchFamily="34" charset="0"/>
                <a:cs typeface="Arial" pitchFamily="34" charset="0"/>
              </a:rPr>
              <a:t>ăn </a:t>
            </a:r>
            <a:r>
              <a:rPr lang="vi-VN" sz="1800" dirty="0">
                <a:latin typeface="Arial" pitchFamily="34" charset="0"/>
                <a:cs typeface="Arial" pitchFamily="34" charset="0"/>
              </a:rPr>
              <a:t>chậm, không vội vàng, nhai kỹ.</a:t>
            </a:r>
          </a:p>
          <a:p>
            <a:pPr marL="0" indent="0">
              <a:lnSpc>
                <a:spcPct val="170000"/>
              </a:lnSpc>
              <a:buNone/>
            </a:pPr>
            <a:r>
              <a:rPr lang="vi-VN" sz="1800" dirty="0">
                <a:latin typeface="Arial" pitchFamily="34" charset="0"/>
                <a:cs typeface="Arial" pitchFamily="34" charset="0"/>
              </a:rPr>
              <a:t>- Hãy tập trung khi bạn ăn hoặc </a:t>
            </a:r>
            <a:r>
              <a:rPr lang="vi-VN" sz="1800" dirty="0" smtClean="0">
                <a:latin typeface="Arial" pitchFamily="34" charset="0"/>
                <a:cs typeface="Arial" pitchFamily="34" charset="0"/>
              </a:rPr>
              <a:t>uống</a:t>
            </a:r>
            <a:r>
              <a:rPr lang="en-US" sz="1800" dirty="0" smtClean="0">
                <a:latin typeface="Arial" pitchFamily="34" charset="0"/>
                <a:cs typeface="Arial" pitchFamily="34" charset="0"/>
              </a:rPr>
              <a:t>: </a:t>
            </a:r>
            <a:r>
              <a:rPr lang="vi-VN" sz="1800" dirty="0" smtClean="0">
                <a:latin typeface="Arial" pitchFamily="34" charset="0"/>
                <a:cs typeface="Arial" pitchFamily="34" charset="0"/>
              </a:rPr>
              <a:t>chỗ </a:t>
            </a:r>
            <a:r>
              <a:rPr lang="vi-VN" sz="1800" dirty="0">
                <a:latin typeface="Arial" pitchFamily="34" charset="0"/>
                <a:cs typeface="Arial" pitchFamily="34" charset="0"/>
              </a:rPr>
              <a:t>yên </a:t>
            </a:r>
            <a:r>
              <a:rPr lang="vi-VN" sz="1800" dirty="0" smtClean="0">
                <a:latin typeface="Arial" pitchFamily="34" charset="0"/>
                <a:cs typeface="Arial" pitchFamily="34" charset="0"/>
              </a:rPr>
              <a:t>tĩnh</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hạn</a:t>
            </a:r>
            <a:r>
              <a:rPr lang="vi-VN" sz="1800" dirty="0" smtClean="0">
                <a:latin typeface="Arial" pitchFamily="34" charset="0"/>
                <a:cs typeface="Arial" pitchFamily="34" charset="0"/>
              </a:rPr>
              <a:t> </a:t>
            </a:r>
            <a:r>
              <a:rPr lang="vi-VN" sz="1800" dirty="0">
                <a:latin typeface="Arial" pitchFamily="34" charset="0"/>
                <a:cs typeface="Arial" pitchFamily="34" charset="0"/>
              </a:rPr>
              <a:t>chế nói chuyện trong khi </a:t>
            </a:r>
            <a:r>
              <a:rPr lang="vi-VN" sz="1800" dirty="0" smtClean="0">
                <a:latin typeface="Arial" pitchFamily="34" charset="0"/>
                <a:cs typeface="Arial" pitchFamily="34" charset="0"/>
              </a:rPr>
              <a:t>ăn</a:t>
            </a:r>
            <a:endParaRPr lang="vi-VN" sz="1800" dirty="0">
              <a:latin typeface="Arial" pitchFamily="34" charset="0"/>
              <a:cs typeface="Arial" pitchFamily="34" charset="0"/>
            </a:endParaRPr>
          </a:p>
          <a:p>
            <a:pPr marL="0" indent="0">
              <a:lnSpc>
                <a:spcPct val="170000"/>
              </a:lnSpc>
              <a:buNone/>
            </a:pPr>
            <a:r>
              <a:rPr lang="vi-VN" sz="1800" dirty="0">
                <a:latin typeface="Arial" pitchFamily="34" charset="0"/>
                <a:cs typeface="Arial" pitchFamily="34" charset="0"/>
              </a:rPr>
              <a:t>- </a:t>
            </a:r>
            <a:r>
              <a:rPr lang="vi-VN" sz="1800" dirty="0" smtClean="0">
                <a:latin typeface="Arial" pitchFamily="34" charset="0"/>
                <a:cs typeface="Arial" pitchFamily="34" charset="0"/>
              </a:rPr>
              <a:t>Ăn </a:t>
            </a:r>
            <a:r>
              <a:rPr lang="vi-VN" sz="1800" dirty="0">
                <a:latin typeface="Arial" pitchFamily="34" charset="0"/>
                <a:cs typeface="Arial" pitchFamily="34" charset="0"/>
              </a:rPr>
              <a:t>nhiều bữa nhỏ trong ngày nếu bạn cảm thấy mệt khi ăn no.</a:t>
            </a:r>
          </a:p>
          <a:p>
            <a:pPr marL="0" indent="0">
              <a:lnSpc>
                <a:spcPct val="170000"/>
              </a:lnSpc>
              <a:buNone/>
            </a:pPr>
            <a:r>
              <a:rPr lang="vi-VN" sz="1800" dirty="0">
                <a:latin typeface="Arial" pitchFamily="34" charset="0"/>
                <a:cs typeface="Arial" pitchFamily="34" charset="0"/>
              </a:rPr>
              <a:t>- Nếu </a:t>
            </a:r>
            <a:r>
              <a:rPr lang="vi-VN" sz="1800" dirty="0" smtClean="0">
                <a:latin typeface="Arial" pitchFamily="34" charset="0"/>
                <a:cs typeface="Arial" pitchFamily="34" charset="0"/>
              </a:rPr>
              <a:t>bị </a:t>
            </a:r>
            <a:r>
              <a:rPr lang="vi-VN" sz="1800" dirty="0">
                <a:latin typeface="Arial" pitchFamily="34" charset="0"/>
                <a:cs typeface="Arial" pitchFamily="34" charset="0"/>
              </a:rPr>
              <a:t>ho hoặc bị sặc khi ăn và uống, hãy tìm lời khuyên từ chuyên gia y </a:t>
            </a:r>
            <a:r>
              <a:rPr lang="vi-VN" sz="1800" dirty="0" smtClean="0">
                <a:latin typeface="Arial" pitchFamily="34" charset="0"/>
                <a:cs typeface="Arial" pitchFamily="34" charset="0"/>
              </a:rPr>
              <a:t>tế.</a:t>
            </a:r>
            <a:endParaRPr lang="vi-VN" sz="1800" dirty="0">
              <a:latin typeface="Arial" pitchFamily="34" charset="0"/>
              <a:cs typeface="Arial" pitchFamily="34" charset="0"/>
            </a:endParaRPr>
          </a:p>
          <a:p>
            <a:pPr marL="0" indent="0">
              <a:lnSpc>
                <a:spcPct val="170000"/>
              </a:lnSpc>
              <a:buNone/>
            </a:pPr>
            <a:r>
              <a:rPr lang="vi-VN" sz="1800" dirty="0">
                <a:latin typeface="Arial" pitchFamily="34" charset="0"/>
                <a:cs typeface="Arial" pitchFamily="34" charset="0"/>
              </a:rPr>
              <a:t>- </a:t>
            </a:r>
            <a:r>
              <a:rPr lang="en-US" sz="1800" dirty="0" err="1" smtClean="0">
                <a:latin typeface="Arial" pitchFamily="34" charset="0"/>
                <a:cs typeface="Arial" pitchFamily="34" charset="0"/>
              </a:rPr>
              <a:t>Vệ</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sinh</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răng</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miệng</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33699256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US" dirty="0" err="1">
                <a:solidFill>
                  <a:srgbClr val="C00000"/>
                </a:solidFill>
              </a:rPr>
              <a:t>Tóm</a:t>
            </a:r>
            <a:r>
              <a:rPr lang="en-US" dirty="0">
                <a:solidFill>
                  <a:srgbClr val="C00000"/>
                </a:solidFill>
              </a:rPr>
              <a:t> </a:t>
            </a:r>
            <a:r>
              <a:rPr lang="en-US" dirty="0" err="1">
                <a:solidFill>
                  <a:srgbClr val="C00000"/>
                </a:solidFill>
              </a:rPr>
              <a:t>lại</a:t>
            </a:r>
            <a:endParaRPr lang="en-US" dirty="0">
              <a:solidFill>
                <a:srgbClr val="C00000"/>
              </a:solidFill>
            </a:endParaRPr>
          </a:p>
        </p:txBody>
      </p:sp>
      <p:sp>
        <p:nvSpPr>
          <p:cNvPr id="3" name="Content Placeholder 2"/>
          <p:cNvSpPr>
            <a:spLocks noGrp="1"/>
          </p:cNvSpPr>
          <p:nvPr>
            <p:ph idx="1"/>
          </p:nvPr>
        </p:nvSpPr>
        <p:spPr>
          <a:xfrm>
            <a:off x="457200" y="1200150"/>
            <a:ext cx="8229600" cy="3714750"/>
          </a:xfrm>
        </p:spPr>
        <p:style>
          <a:lnRef idx="1">
            <a:schemeClr val="accent3"/>
          </a:lnRef>
          <a:fillRef idx="2">
            <a:schemeClr val="accent3"/>
          </a:fillRef>
          <a:effectRef idx="1">
            <a:schemeClr val="accent3"/>
          </a:effectRef>
          <a:fontRef idx="minor">
            <a:schemeClr val="dk1"/>
          </a:fontRef>
        </p:style>
        <p:txBody>
          <a:bodyPr>
            <a:normAutofit/>
          </a:bodyPr>
          <a:lstStyle/>
          <a:p>
            <a:pPr algn="just">
              <a:lnSpc>
                <a:spcPct val="170000"/>
              </a:lnSpc>
            </a:pPr>
            <a:r>
              <a:rPr lang="en-US" sz="2000" dirty="0" err="1" smtClean="0">
                <a:latin typeface="Arial" pitchFamily="34" charset="0"/>
                <a:cs typeface="Arial" pitchFamily="34" charset="0"/>
              </a:rPr>
              <a:t>Cuốn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sổ</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tay</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hướng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dẫn</a:t>
            </a:r>
            <a:r>
              <a:rPr lang="en-US" sz="2000" dirty="0" smtClean="0">
                <a:latin typeface="Arial" pitchFamily="34" charset="0"/>
                <a:cs typeface="Arial" pitchFamily="34" charset="0"/>
              </a:rPr>
              <a:t> PHCN </a:t>
            </a:r>
            <a:r>
              <a:rPr lang="en-US" sz="2000" dirty="0" err="1">
                <a:latin typeface="Arial" pitchFamily="34" charset="0"/>
                <a:cs typeface="Arial" pitchFamily="34" charset="0"/>
              </a:rPr>
              <a:t>cho</a:t>
            </a:r>
            <a:r>
              <a:rPr lang="en-US" sz="2000" dirty="0">
                <a:latin typeface="Arial" pitchFamily="34" charset="0"/>
                <a:cs typeface="Arial" pitchFamily="34" charset="0"/>
              </a:rPr>
              <a:t> </a:t>
            </a:r>
            <a:r>
              <a:rPr lang="en-US" sz="2000" dirty="0" err="1">
                <a:latin typeface="Arial" pitchFamily="34" charset="0"/>
                <a:cs typeface="Arial" pitchFamily="34" charset="0"/>
              </a:rPr>
              <a:t>bệnh</a:t>
            </a:r>
            <a:r>
              <a:rPr lang="en-US" sz="2000" dirty="0">
                <a:latin typeface="Arial" pitchFamily="34" charset="0"/>
                <a:cs typeface="Arial" pitchFamily="34" charset="0"/>
              </a:rPr>
              <a:t> </a:t>
            </a:r>
            <a:r>
              <a:rPr lang="en-US" sz="2000" dirty="0" err="1">
                <a:latin typeface="Arial" pitchFamily="34" charset="0"/>
                <a:cs typeface="Arial" pitchFamily="34" charset="0"/>
              </a:rPr>
              <a:t>nhân</a:t>
            </a:r>
            <a:r>
              <a:rPr lang="en-US" sz="2000" dirty="0">
                <a:latin typeface="Arial" pitchFamily="34" charset="0"/>
                <a:cs typeface="Arial" pitchFamily="34" charset="0"/>
              </a:rPr>
              <a:t> </a:t>
            </a:r>
            <a:r>
              <a:rPr lang="en-US" sz="2000" dirty="0" err="1" smtClean="0">
                <a:latin typeface="Arial" pitchFamily="34" charset="0"/>
                <a:cs typeface="Arial" pitchFamily="34" charset="0"/>
              </a:rPr>
              <a:t>sau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mắc</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covid</a:t>
            </a:r>
            <a:r>
              <a:rPr lang="en-US" sz="2000" dirty="0" smtClean="0">
                <a:latin typeface="Arial" pitchFamily="34" charset="0"/>
                <a:cs typeface="Arial" pitchFamily="34" charset="0"/>
              </a:rPr>
              <a:t> </a:t>
            </a:r>
            <a:r>
              <a:rPr lang="en-US" sz="2000" dirty="0">
                <a:latin typeface="Arial" pitchFamily="34" charset="0"/>
                <a:cs typeface="Arial" pitchFamily="34" charset="0"/>
              </a:rPr>
              <a:t>19 </a:t>
            </a:r>
            <a:r>
              <a:rPr lang="en-US" sz="2000" dirty="0" err="1" smtClean="0">
                <a:latin typeface="Arial" pitchFamily="34" charset="0"/>
                <a:cs typeface="Arial" pitchFamily="34" charset="0"/>
              </a:rPr>
              <a:t>có</a:t>
            </a:r>
            <a:r>
              <a:rPr lang="en-US" sz="2000" dirty="0" smtClean="0">
                <a:latin typeface="Arial" pitchFamily="34" charset="0"/>
                <a:cs typeface="Arial" pitchFamily="34" charset="0"/>
              </a:rPr>
              <a:t> ý </a:t>
            </a:r>
            <a:r>
              <a:rPr lang="en-US" sz="2000" dirty="0" err="1" smtClean="0">
                <a:latin typeface="Arial" pitchFamily="34" charset="0"/>
                <a:cs typeface="Arial" pitchFamily="34" charset="0"/>
              </a:rPr>
              <a:t>nghĩa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quan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trọng</a:t>
            </a:r>
            <a:endParaRPr lang="en-US" sz="2000" dirty="0" smtClean="0">
              <a:latin typeface="Arial" pitchFamily="34" charset="0"/>
              <a:cs typeface="Arial" pitchFamily="34" charset="0"/>
            </a:endParaRPr>
          </a:p>
          <a:p>
            <a:pPr algn="just">
              <a:lnSpc>
                <a:spcPct val="170000"/>
              </a:lnSpc>
              <a:buFont typeface="Wingdings" pitchFamily="2" charset="2"/>
              <a:buChar char="Ø"/>
            </a:pPr>
            <a:r>
              <a:rPr lang="en-US" sz="1600" dirty="0">
                <a:latin typeface="Arial" pitchFamily="34" charset="0"/>
                <a:ea typeface="Times New Roman" panose="02020603050405020304" pitchFamily="18" charset="0"/>
                <a:cs typeface="Arial" pitchFamily="34" charset="0"/>
              </a:rPr>
              <a:t>C</a:t>
            </a:r>
            <a:r>
              <a:rPr lang="vi-VN" sz="1600" dirty="0">
                <a:latin typeface="Arial" pitchFamily="34" charset="0"/>
                <a:ea typeface="Times New Roman" panose="02020603050405020304" pitchFamily="18" charset="0"/>
                <a:cs typeface="Arial" pitchFamily="34" charset="0"/>
              </a:rPr>
              <a:t>ải thiện năng lực chức năng, </a:t>
            </a:r>
            <a:endParaRPr lang="en-US" sz="1600" dirty="0">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600" dirty="0" err="1">
                <a:latin typeface="Arial" pitchFamily="34" charset="0"/>
                <a:ea typeface="Times New Roman" panose="02020603050405020304" pitchFamily="18" charset="0"/>
                <a:cs typeface="Arial" pitchFamily="34" charset="0"/>
              </a:rPr>
              <a:t>Cải</a:t>
            </a:r>
            <a:r>
              <a:rPr lang="en-US" sz="1600" dirty="0">
                <a:latin typeface="Arial" pitchFamily="34" charset="0"/>
                <a:ea typeface="Times New Roman" panose="02020603050405020304" pitchFamily="18" charset="0"/>
                <a:cs typeface="Arial" pitchFamily="34" charset="0"/>
              </a:rPr>
              <a:t> </a:t>
            </a:r>
            <a:r>
              <a:rPr lang="en-US" sz="1600" dirty="0" err="1">
                <a:latin typeface="Arial" pitchFamily="34" charset="0"/>
                <a:ea typeface="Times New Roman" panose="02020603050405020304" pitchFamily="18" charset="0"/>
                <a:cs typeface="Arial" pitchFamily="34" charset="0"/>
              </a:rPr>
              <a:t>thiện</a:t>
            </a:r>
            <a:r>
              <a:rPr lang="en-US" sz="1600" dirty="0">
                <a:latin typeface="Arial" pitchFamily="34" charset="0"/>
                <a:ea typeface="Times New Roman" panose="02020603050405020304" pitchFamily="18" charset="0"/>
                <a:cs typeface="Arial" pitchFamily="34" charset="0"/>
              </a:rPr>
              <a:t> </a:t>
            </a:r>
            <a:r>
              <a:rPr lang="vi-VN" sz="1600" dirty="0">
                <a:latin typeface="Arial" pitchFamily="34" charset="0"/>
                <a:ea typeface="Times New Roman" panose="02020603050405020304" pitchFamily="18" charset="0"/>
                <a:cs typeface="Arial" pitchFamily="34" charset="0"/>
              </a:rPr>
              <a:t>chất lượng cuộc sống, </a:t>
            </a:r>
            <a:endParaRPr lang="en-US" sz="1600" dirty="0">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600" dirty="0">
                <a:latin typeface="Arial" pitchFamily="34" charset="0"/>
                <a:ea typeface="Times New Roman" panose="02020603050405020304" pitchFamily="18" charset="0"/>
                <a:cs typeface="Arial" pitchFamily="34" charset="0"/>
              </a:rPr>
              <a:t>T</a:t>
            </a:r>
            <a:r>
              <a:rPr lang="vi-VN" sz="1600" dirty="0">
                <a:latin typeface="Arial" pitchFamily="34" charset="0"/>
                <a:ea typeface="Times New Roman" panose="02020603050405020304" pitchFamily="18" charset="0"/>
                <a:cs typeface="Arial" pitchFamily="34" charset="0"/>
              </a:rPr>
              <a:t>ái hòa nhập xã hội sau khi ra viện, </a:t>
            </a:r>
            <a:endParaRPr lang="en-US" sz="1600" dirty="0">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600" dirty="0">
                <a:latin typeface="Arial" pitchFamily="34" charset="0"/>
                <a:ea typeface="Times New Roman" panose="02020603050405020304" pitchFamily="18" charset="0"/>
                <a:cs typeface="Arial" pitchFamily="34" charset="0"/>
              </a:rPr>
              <a:t>G</a:t>
            </a:r>
            <a:r>
              <a:rPr lang="vi-VN" sz="1600" dirty="0">
                <a:latin typeface="Arial" pitchFamily="34" charset="0"/>
                <a:ea typeface="Times New Roman" panose="02020603050405020304" pitchFamily="18" charset="0"/>
                <a:cs typeface="Arial" pitchFamily="34" charset="0"/>
              </a:rPr>
              <a:t>iảm mệt mỏi, khó thở, chứng người già, thiếu máu và chán ăn </a:t>
            </a:r>
            <a:endParaRPr lang="en-US" sz="1600" dirty="0">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600" dirty="0">
                <a:latin typeface="Arial" pitchFamily="34" charset="0"/>
                <a:ea typeface="Times New Roman" panose="02020603050405020304" pitchFamily="18" charset="0"/>
                <a:cs typeface="Arial" pitchFamily="34" charset="0"/>
              </a:rPr>
              <a:t>C</a:t>
            </a:r>
            <a:r>
              <a:rPr lang="vi-VN" sz="1600" dirty="0">
                <a:latin typeface="Arial" pitchFamily="34" charset="0"/>
                <a:ea typeface="Times New Roman" panose="02020603050405020304" pitchFamily="18" charset="0"/>
                <a:cs typeface="Arial" pitchFamily="34" charset="0"/>
              </a:rPr>
              <a:t>ải thiện khả năng thực hiện ADL</a:t>
            </a:r>
            <a:endParaRPr lang="en-US" sz="1400" dirty="0">
              <a:latin typeface="Arial" pitchFamily="34" charset="0"/>
              <a:cs typeface="Arial" pitchFamily="34" charset="0"/>
            </a:endParaRPr>
          </a:p>
          <a:p>
            <a:pPr algn="just">
              <a:lnSpc>
                <a:spcPct val="170000"/>
              </a:lnSpc>
            </a:pPr>
            <a:endParaRPr lang="en-US" sz="2000" dirty="0">
              <a:latin typeface="Arial" pitchFamily="34" charset="0"/>
              <a:cs typeface="Arial" pitchFamily="34" charset="0"/>
            </a:endParaRPr>
          </a:p>
          <a:p>
            <a:pPr algn="just">
              <a:lnSpc>
                <a:spcPct val="170000"/>
              </a:lnSpc>
            </a:pPr>
            <a:endParaRPr lang="en-US" sz="2000" dirty="0">
              <a:latin typeface="Arial" pitchFamily="34" charset="0"/>
              <a:cs typeface="Arial" pitchFamily="34" charset="0"/>
            </a:endParaRPr>
          </a:p>
        </p:txBody>
      </p:sp>
    </p:spTree>
    <p:extLst>
      <p:ext uri="{BB962C8B-B14F-4D97-AF65-F5344CB8AC3E}">
        <p14:creationId xmlns:p14="http://schemas.microsoft.com/office/powerpoint/2010/main" val="5602909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133600" y="1733550"/>
            <a:ext cx="6019800" cy="1143000"/>
          </a:xfrm>
        </p:spPr>
        <p:txBody>
          <a:bodyPr>
            <a:normAutofit/>
          </a:bodyPr>
          <a:lstStyle/>
          <a:p>
            <a:pPr marL="0" indent="0" algn="ctr">
              <a:buNone/>
            </a:pPr>
            <a:r>
              <a:rPr lang="en-US" sz="4000" dirty="0" err="1" smtClean="0">
                <a:latin typeface="Arial" pitchFamily="34" charset="0"/>
                <a:cs typeface="Arial" pitchFamily="34" charset="0"/>
              </a:rPr>
              <a:t>Xin</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trân</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trọng</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cảm</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ơn</a:t>
            </a:r>
            <a:r>
              <a:rPr lang="en-US" sz="4000" dirty="0" smtClean="0">
                <a:latin typeface="Arial" pitchFamily="34" charset="0"/>
                <a:cs typeface="Arial" pitchFamily="34" charset="0"/>
              </a:rPr>
              <a:t>!</a:t>
            </a:r>
            <a:endParaRPr lang="en-US" sz="4000" dirty="0">
              <a:latin typeface="Arial" pitchFamily="34" charset="0"/>
              <a:cs typeface="Arial" pitchFamily="34" charset="0"/>
            </a:endParaRPr>
          </a:p>
        </p:txBody>
      </p:sp>
    </p:spTree>
    <p:extLst>
      <p:ext uri="{BB962C8B-B14F-4D97-AF65-F5344CB8AC3E}">
        <p14:creationId xmlns:p14="http://schemas.microsoft.com/office/powerpoint/2010/main" val="938288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7150"/>
            <a:ext cx="8229600" cy="381000"/>
          </a:xfrm>
        </p:spPr>
        <p:txBody>
          <a:bodyPr>
            <a:normAutofit fontScale="90000"/>
          </a:bodyPr>
          <a:lstStyle/>
          <a:p>
            <a:pPr algn="l"/>
            <a:r>
              <a:rPr lang="en-US" sz="3600" dirty="0" err="1"/>
              <a:t>Hậu</a:t>
            </a:r>
            <a:r>
              <a:rPr lang="en-US" sz="3600" dirty="0"/>
              <a:t> </a:t>
            </a:r>
            <a:r>
              <a:rPr lang="en-US" sz="3600" dirty="0" err="1"/>
              <a:t>quả</a:t>
            </a:r>
            <a:r>
              <a:rPr lang="en-US" sz="3600" dirty="0"/>
              <a:t> </a:t>
            </a:r>
            <a:r>
              <a:rPr lang="en-US" sz="3600" dirty="0" err="1"/>
              <a:t>của</a:t>
            </a:r>
            <a:r>
              <a:rPr lang="en-US" sz="3600" dirty="0"/>
              <a:t> COVID 19</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1916785"/>
              </p:ext>
            </p:extLst>
          </p:nvPr>
        </p:nvGraphicFramePr>
        <p:xfrm>
          <a:off x="838200" y="463689"/>
          <a:ext cx="7391400" cy="4572000"/>
        </p:xfrm>
        <a:graphic>
          <a:graphicData uri="http://schemas.openxmlformats.org/drawingml/2006/table">
            <a:tbl>
              <a:tblPr firstRow="1" firstCol="1" bandRow="1">
                <a:tableStyleId>{5C22544A-7EE6-4342-B048-85BDC9FD1C3A}</a:tableStyleId>
              </a:tblPr>
              <a:tblGrid>
                <a:gridCol w="2040083">
                  <a:extLst>
                    <a:ext uri="{9D8B030D-6E8A-4147-A177-3AD203B41FA5}">
                      <a16:colId xmlns="" xmlns:a16="http://schemas.microsoft.com/office/drawing/2014/main" val="20000"/>
                    </a:ext>
                  </a:extLst>
                </a:gridCol>
                <a:gridCol w="547747">
                  <a:extLst>
                    <a:ext uri="{9D8B030D-6E8A-4147-A177-3AD203B41FA5}">
                      <a16:colId xmlns="" xmlns:a16="http://schemas.microsoft.com/office/drawing/2014/main" val="20002"/>
                    </a:ext>
                  </a:extLst>
                </a:gridCol>
                <a:gridCol w="2199777">
                  <a:extLst>
                    <a:ext uri="{9D8B030D-6E8A-4147-A177-3AD203B41FA5}">
                      <a16:colId xmlns="" xmlns:a16="http://schemas.microsoft.com/office/drawing/2014/main" val="20003"/>
                    </a:ext>
                  </a:extLst>
                </a:gridCol>
                <a:gridCol w="484669">
                  <a:extLst>
                    <a:ext uri="{9D8B030D-6E8A-4147-A177-3AD203B41FA5}">
                      <a16:colId xmlns="" xmlns:a16="http://schemas.microsoft.com/office/drawing/2014/main" val="20005"/>
                    </a:ext>
                  </a:extLst>
                </a:gridCol>
                <a:gridCol w="1667195">
                  <a:extLst>
                    <a:ext uri="{9D8B030D-6E8A-4147-A177-3AD203B41FA5}">
                      <a16:colId xmlns="" xmlns:a16="http://schemas.microsoft.com/office/drawing/2014/main" val="20006"/>
                    </a:ext>
                  </a:extLst>
                </a:gridCol>
                <a:gridCol w="451929">
                  <a:extLst>
                    <a:ext uri="{9D8B030D-6E8A-4147-A177-3AD203B41FA5}">
                      <a16:colId xmlns="" xmlns:a16="http://schemas.microsoft.com/office/drawing/2014/main" val="20007"/>
                    </a:ext>
                  </a:extLst>
                </a:gridCol>
              </a:tblGrid>
              <a:tr h="185388">
                <a:tc>
                  <a:txBody>
                    <a:bodyPr/>
                    <a:lstStyle/>
                    <a:p>
                      <a:pPr algn="ctr">
                        <a:lnSpc>
                          <a:spcPct val="150000"/>
                        </a:lnSpc>
                        <a:spcAft>
                          <a:spcPts val="0"/>
                        </a:spcAft>
                        <a:tabLst>
                          <a:tab pos="90170" algn="l"/>
                        </a:tabLst>
                      </a:pPr>
                      <a:r>
                        <a:rPr lang="en-US" sz="1000" dirty="0" err="1">
                          <a:effectLst/>
                        </a:rPr>
                        <a:t>Biểu</a:t>
                      </a:r>
                      <a:r>
                        <a:rPr lang="en-US" sz="1000" dirty="0">
                          <a:effectLst/>
                        </a:rPr>
                        <a:t> </a:t>
                      </a:r>
                      <a:r>
                        <a:rPr lang="en-US" sz="1000" dirty="0" err="1">
                          <a:effectLst/>
                        </a:rPr>
                        <a:t>hiện</a:t>
                      </a:r>
                      <a:endParaRPr lang="en-US" sz="1000" dirty="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b="1" dirty="0" err="1">
                          <a:solidFill>
                            <a:schemeClr val="bg1"/>
                          </a:solidFill>
                          <a:effectLst/>
                        </a:rPr>
                        <a:t>Biểu</a:t>
                      </a:r>
                      <a:r>
                        <a:rPr lang="en-US" sz="1000" b="1" dirty="0">
                          <a:solidFill>
                            <a:schemeClr val="bg1"/>
                          </a:solidFill>
                          <a:effectLst/>
                        </a:rPr>
                        <a:t> </a:t>
                      </a:r>
                      <a:r>
                        <a:rPr lang="en-US" sz="1000" b="1" dirty="0" err="1">
                          <a:solidFill>
                            <a:schemeClr val="bg1"/>
                          </a:solidFill>
                          <a:effectLst/>
                        </a:rPr>
                        <a:t>hiện</a:t>
                      </a:r>
                      <a:endParaRPr lang="en-US" sz="1000" b="1" dirty="0">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Biểu hiện</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0"/>
                  </a:ext>
                </a:extLst>
              </a:tr>
              <a:tr h="185388">
                <a:tc>
                  <a:txBody>
                    <a:bodyPr/>
                    <a:lstStyle/>
                    <a:p>
                      <a:pPr algn="just">
                        <a:lnSpc>
                          <a:spcPct val="150000"/>
                        </a:lnSpc>
                        <a:spcAft>
                          <a:spcPts val="0"/>
                        </a:spcAft>
                        <a:tabLst>
                          <a:tab pos="90170" algn="l"/>
                        </a:tabLst>
                      </a:pPr>
                      <a:r>
                        <a:rPr lang="en-US" sz="1000">
                          <a:effectLst/>
                        </a:rPr>
                        <a:t>Mệt mỏi</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58</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Đau </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11</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Đái tháo đường</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4</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1"/>
                  </a:ext>
                </a:extLst>
              </a:tr>
              <a:tr h="185388">
                <a:tc>
                  <a:txBody>
                    <a:bodyPr/>
                    <a:lstStyle/>
                    <a:p>
                      <a:pPr algn="just">
                        <a:lnSpc>
                          <a:spcPct val="150000"/>
                        </a:lnSpc>
                        <a:spcAft>
                          <a:spcPts val="0"/>
                        </a:spcAft>
                        <a:tabLst>
                          <a:tab pos="90170" algn="l"/>
                        </a:tabLst>
                      </a:pPr>
                      <a:r>
                        <a:rPr lang="en-US" sz="1000">
                          <a:effectLst/>
                        </a:rPr>
                        <a:t>Đau đầu</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44</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Đánh trống ngực</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11</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Chóng mặt</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2"/>
                  </a:ext>
                </a:extLst>
              </a:tr>
              <a:tr h="185388">
                <a:tc>
                  <a:txBody>
                    <a:bodyPr/>
                    <a:lstStyle/>
                    <a:p>
                      <a:pPr algn="just">
                        <a:lnSpc>
                          <a:spcPct val="150000"/>
                        </a:lnSpc>
                        <a:spcAft>
                          <a:spcPts val="0"/>
                        </a:spcAft>
                        <a:tabLst>
                          <a:tab pos="90170" algn="l"/>
                        </a:tabLst>
                      </a:pPr>
                      <a:r>
                        <a:rPr lang="en-US" sz="1000">
                          <a:effectLst/>
                        </a:rPr>
                        <a:t>Rối loạn chú ý</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27</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Tăng nhịp tim nghỉ</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11</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Đột quỵ</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3"/>
                  </a:ext>
                </a:extLst>
              </a:tr>
              <a:tr h="185388">
                <a:tc>
                  <a:txBody>
                    <a:bodyPr/>
                    <a:lstStyle/>
                    <a:p>
                      <a:pPr algn="just">
                        <a:lnSpc>
                          <a:spcPct val="150000"/>
                        </a:lnSpc>
                        <a:spcAft>
                          <a:spcPts val="0"/>
                        </a:spcAft>
                        <a:tabLst>
                          <a:tab pos="90170" algn="l"/>
                        </a:tabLst>
                      </a:pPr>
                      <a:r>
                        <a:rPr lang="en-US" sz="1000">
                          <a:effectLst/>
                        </a:rPr>
                        <a:t>Rụng tóc</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25</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Sốt</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11</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Tiết đờm</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4"/>
                  </a:ext>
                </a:extLst>
              </a:tr>
              <a:tr h="185388">
                <a:tc>
                  <a:txBody>
                    <a:bodyPr/>
                    <a:lstStyle/>
                    <a:p>
                      <a:pPr algn="just">
                        <a:lnSpc>
                          <a:spcPct val="150000"/>
                        </a:lnSpc>
                        <a:spcAft>
                          <a:spcPts val="0"/>
                        </a:spcAft>
                        <a:tabLst>
                          <a:tab pos="90170" algn="l"/>
                        </a:tabLst>
                      </a:pPr>
                      <a:r>
                        <a:rPr lang="en-US" sz="1000">
                          <a:effectLst/>
                        </a:rPr>
                        <a:t>Khó thở</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24</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Rối loạn giấc ngủ</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11</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Đau họng</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5"/>
                  </a:ext>
                </a:extLst>
              </a:tr>
              <a:tr h="185388">
                <a:tc>
                  <a:txBody>
                    <a:bodyPr/>
                    <a:lstStyle/>
                    <a:p>
                      <a:pPr algn="just">
                        <a:lnSpc>
                          <a:spcPct val="150000"/>
                        </a:lnSpc>
                        <a:spcAft>
                          <a:spcPts val="0"/>
                        </a:spcAft>
                        <a:tabLst>
                          <a:tab pos="90170" algn="l"/>
                        </a:tabLst>
                      </a:pPr>
                      <a:r>
                        <a:rPr lang="en-US" sz="1000">
                          <a:effectLst/>
                        </a:rPr>
                        <a:t>Mất vị giác</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23</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Giảm dung tích phổi</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10</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Phù chi</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6"/>
                  </a:ext>
                </a:extLst>
              </a:tr>
              <a:tr h="226290">
                <a:tc>
                  <a:txBody>
                    <a:bodyPr/>
                    <a:lstStyle/>
                    <a:p>
                      <a:pPr algn="just">
                        <a:lnSpc>
                          <a:spcPct val="150000"/>
                        </a:lnSpc>
                        <a:spcAft>
                          <a:spcPts val="0"/>
                        </a:spcAft>
                        <a:tabLst>
                          <a:tab pos="90170" algn="l"/>
                        </a:tabLst>
                      </a:pPr>
                      <a:r>
                        <a:rPr lang="en-US" sz="1000">
                          <a:effectLst/>
                        </a:rPr>
                        <a:t>Thở gấp/ thở nhanh</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21</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Ngừng thở khi ngủ</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8</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Rối loạn định danh giới</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2</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7"/>
                  </a:ext>
                </a:extLst>
              </a:tr>
              <a:tr h="228600">
                <a:tc>
                  <a:txBody>
                    <a:bodyPr/>
                    <a:lstStyle/>
                    <a:p>
                      <a:pPr algn="just">
                        <a:lnSpc>
                          <a:spcPct val="150000"/>
                        </a:lnSpc>
                        <a:spcAft>
                          <a:spcPts val="0"/>
                        </a:spcAft>
                        <a:tabLst>
                          <a:tab pos="90170" algn="l"/>
                        </a:tabLst>
                      </a:pPr>
                      <a:r>
                        <a:rPr lang="en-US" sz="1000">
                          <a:effectLst/>
                        </a:rPr>
                        <a:t>Mất khưu giác</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21</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Vấn đề tâm thần liên quan chăm sóc y tế</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7</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Rối loạn cảm xúc</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2</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8"/>
                  </a:ext>
                </a:extLst>
              </a:tr>
              <a:tr h="185388">
                <a:tc>
                  <a:txBody>
                    <a:bodyPr/>
                    <a:lstStyle/>
                    <a:p>
                      <a:pPr algn="just">
                        <a:lnSpc>
                          <a:spcPct val="150000"/>
                        </a:lnSpc>
                        <a:spcAft>
                          <a:spcPts val="0"/>
                        </a:spcAft>
                        <a:tabLst>
                          <a:tab pos="90170" algn="l"/>
                        </a:tabLst>
                      </a:pPr>
                      <a:r>
                        <a:rPr lang="en-US" sz="1000">
                          <a:effectLst/>
                        </a:rPr>
                        <a:t>Ho</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19</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 </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tc rowSpan="2">
                  <a:txBody>
                    <a:bodyPr/>
                    <a:lstStyle/>
                    <a:p>
                      <a:pPr marL="0" algn="just" defTabSz="914400" rtl="0" eaLnBrk="1" latinLnBrk="0" hangingPunct="1">
                        <a:lnSpc>
                          <a:spcPct val="150000"/>
                        </a:lnSpc>
                        <a:spcAft>
                          <a:spcPts val="0"/>
                        </a:spcAft>
                        <a:tabLst>
                          <a:tab pos="90170" algn="l"/>
                        </a:tabLst>
                      </a:pPr>
                      <a:r>
                        <a:rPr lang="en-US" sz="1000" b="1" kern="1200" dirty="0" err="1">
                          <a:solidFill>
                            <a:schemeClr val="bg1"/>
                          </a:solidFill>
                          <a:effectLst/>
                          <a:latin typeface="+mn-lt"/>
                          <a:ea typeface="+mn-ea"/>
                          <a:cs typeface="+mn-cs"/>
                        </a:rPr>
                        <a:t>Rối</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loạn</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ám</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ảnh</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cưỡng</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chế</a:t>
                      </a:r>
                      <a:r>
                        <a:rPr lang="en-US" sz="1000" b="1" kern="1200" dirty="0">
                          <a:solidFill>
                            <a:schemeClr val="bg1"/>
                          </a:solidFill>
                          <a:effectLst/>
                          <a:latin typeface="+mn-lt"/>
                          <a:ea typeface="+mn-ea"/>
                          <a:cs typeface="+mn-cs"/>
                        </a:rPr>
                        <a:t> (OCD)</a:t>
                      </a:r>
                    </a:p>
                  </a:txBody>
                  <a:tcPr marL="35602" marR="35602" marT="0" marB="0">
                    <a:solidFill>
                      <a:srgbClr val="0070C0"/>
                    </a:solidFill>
                  </a:tcPr>
                </a:tc>
                <a:tc rowSpan="2">
                  <a:txBody>
                    <a:bodyPr/>
                    <a:lstStyle/>
                    <a:p>
                      <a:pPr algn="ctr">
                        <a:lnSpc>
                          <a:spcPct val="150000"/>
                        </a:lnSpc>
                        <a:spcAft>
                          <a:spcPts val="0"/>
                        </a:spcAft>
                        <a:tabLst>
                          <a:tab pos="90170" algn="l"/>
                        </a:tabLst>
                      </a:pPr>
                      <a:r>
                        <a:rPr lang="en-US" sz="1000">
                          <a:effectLst/>
                        </a:rPr>
                        <a:t>2</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09"/>
                  </a:ext>
                </a:extLst>
              </a:tr>
              <a:tr h="185388">
                <a:tc>
                  <a:txBody>
                    <a:bodyPr/>
                    <a:lstStyle/>
                    <a:p>
                      <a:pPr algn="just">
                        <a:lnSpc>
                          <a:spcPct val="150000"/>
                        </a:lnSpc>
                        <a:spcAft>
                          <a:spcPts val="0"/>
                        </a:spcAft>
                        <a:tabLst>
                          <a:tab pos="90170" algn="l"/>
                        </a:tabLst>
                      </a:pPr>
                      <a:r>
                        <a:rPr lang="en-US" sz="1000">
                          <a:effectLst/>
                        </a:rPr>
                        <a:t>Đau khớp</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19</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Rét run</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7</a:t>
                      </a:r>
                      <a:endParaRPr lang="en-US" sz="1000">
                        <a:effectLst/>
                        <a:latin typeface="Times New Roman"/>
                        <a:ea typeface="Calibri"/>
                      </a:endParaRPr>
                    </a:p>
                  </a:txBody>
                  <a:tcPr marL="35602" marR="35602" marT="0" marB="0"/>
                </a:tc>
                <a:tc vMerge="1">
                  <a:txBody>
                    <a:bodyPr/>
                    <a:lstStyle/>
                    <a:p>
                      <a:endParaRPr lang="en-US"/>
                    </a:p>
                  </a:txBody>
                  <a:tcPr/>
                </a:tc>
                <a:tc vMerge="1">
                  <a:txBody>
                    <a:bodyPr/>
                    <a:lstStyle/>
                    <a:p>
                      <a:endParaRPr lang="en-US"/>
                    </a:p>
                  </a:txBody>
                  <a:tcPr/>
                </a:tc>
                <a:extLst>
                  <a:ext uri="{0D108BD9-81ED-4DB2-BD59-A6C34878D82A}">
                    <a16:rowId xmlns="" xmlns:a16="http://schemas.microsoft.com/office/drawing/2014/main" val="10010"/>
                  </a:ext>
                </a:extLst>
              </a:tr>
              <a:tr h="185388">
                <a:tc>
                  <a:txBody>
                    <a:bodyPr/>
                    <a:lstStyle/>
                    <a:p>
                      <a:pPr algn="just">
                        <a:lnSpc>
                          <a:spcPct val="150000"/>
                        </a:lnSpc>
                        <a:spcAft>
                          <a:spcPts val="0"/>
                        </a:spcAft>
                        <a:tabLst>
                          <a:tab pos="90170" algn="l"/>
                        </a:tabLst>
                      </a:pPr>
                      <a:r>
                        <a:rPr lang="en-US" sz="1000">
                          <a:effectLst/>
                        </a:rPr>
                        <a:t>Đổ mồ hôi</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17</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Ốm tâm lý</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6</a:t>
                      </a:r>
                      <a:endParaRPr lang="en-US" sz="1000">
                        <a:effectLst/>
                        <a:latin typeface="Times New Roman"/>
                        <a:ea typeface="Calibri"/>
                      </a:endParaRPr>
                    </a:p>
                  </a:txBody>
                  <a:tcPr marL="35602" marR="35602" marT="0" marB="0"/>
                </a:tc>
                <a:tc rowSpan="2">
                  <a:txBody>
                    <a:bodyPr/>
                    <a:lstStyle/>
                    <a:p>
                      <a:pPr marL="0" algn="just" defTabSz="914400" rtl="0" eaLnBrk="1" latinLnBrk="0" hangingPunct="1">
                        <a:lnSpc>
                          <a:spcPct val="150000"/>
                        </a:lnSpc>
                        <a:spcAft>
                          <a:spcPts val="0"/>
                        </a:spcAft>
                        <a:tabLst>
                          <a:tab pos="90170" algn="l"/>
                        </a:tabLst>
                      </a:pPr>
                      <a:r>
                        <a:rPr lang="en-US" sz="1000" b="1" kern="1200" dirty="0" err="1">
                          <a:solidFill>
                            <a:schemeClr val="bg1"/>
                          </a:solidFill>
                          <a:effectLst/>
                          <a:latin typeface="+mn-lt"/>
                          <a:ea typeface="+mn-ea"/>
                          <a:cs typeface="+mn-cs"/>
                        </a:rPr>
                        <a:t>Rối</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loạn</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căng</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thẳng</a:t>
                      </a:r>
                      <a:r>
                        <a:rPr lang="en-US" sz="1000" b="1" kern="1200" dirty="0">
                          <a:solidFill>
                            <a:schemeClr val="bg1"/>
                          </a:solidFill>
                          <a:effectLst/>
                          <a:latin typeface="+mn-lt"/>
                          <a:ea typeface="+mn-ea"/>
                          <a:cs typeface="+mn-cs"/>
                        </a:rPr>
                        <a:t> </a:t>
                      </a:r>
                      <a:r>
                        <a:rPr lang="en-US" sz="1000" b="1" kern="1200" dirty="0" err="1">
                          <a:solidFill>
                            <a:schemeClr val="bg1"/>
                          </a:solidFill>
                          <a:effectLst/>
                          <a:latin typeface="+mn-lt"/>
                          <a:ea typeface="+mn-ea"/>
                          <a:cs typeface="+mn-cs"/>
                        </a:rPr>
                        <a:t>sau</a:t>
                      </a:r>
                      <a:r>
                        <a:rPr lang="en-US" sz="1000" b="1" kern="1200" dirty="0">
                          <a:solidFill>
                            <a:schemeClr val="bg1"/>
                          </a:solidFill>
                          <a:effectLst/>
                          <a:latin typeface="+mn-lt"/>
                          <a:ea typeface="+mn-ea"/>
                          <a:cs typeface="+mn-cs"/>
                        </a:rPr>
                        <a:t> sang </a:t>
                      </a:r>
                      <a:r>
                        <a:rPr lang="en-US" sz="1000" b="1" kern="1200" dirty="0" err="1">
                          <a:solidFill>
                            <a:schemeClr val="bg1"/>
                          </a:solidFill>
                          <a:effectLst/>
                          <a:latin typeface="+mn-lt"/>
                          <a:ea typeface="+mn-ea"/>
                          <a:cs typeface="+mn-cs"/>
                        </a:rPr>
                        <a:t>chấn</a:t>
                      </a:r>
                      <a:r>
                        <a:rPr lang="en-US" sz="1000" b="1" kern="1200" dirty="0">
                          <a:solidFill>
                            <a:schemeClr val="bg1"/>
                          </a:solidFill>
                          <a:effectLst/>
                          <a:latin typeface="+mn-lt"/>
                          <a:ea typeface="+mn-ea"/>
                          <a:cs typeface="+mn-cs"/>
                        </a:rPr>
                        <a:t> (PTSD)</a:t>
                      </a:r>
                    </a:p>
                  </a:txBody>
                  <a:tcPr marL="35602" marR="35602" marT="0" marB="0">
                    <a:solidFill>
                      <a:srgbClr val="0070C0"/>
                    </a:solidFill>
                  </a:tcPr>
                </a:tc>
                <a:tc rowSpan="2">
                  <a:txBody>
                    <a:bodyPr/>
                    <a:lstStyle/>
                    <a:p>
                      <a:pPr algn="ctr">
                        <a:lnSpc>
                          <a:spcPct val="150000"/>
                        </a:lnSpc>
                        <a:spcAft>
                          <a:spcPts val="0"/>
                        </a:spcAft>
                        <a:tabLst>
                          <a:tab pos="90170" algn="l"/>
                        </a:tabLst>
                      </a:pPr>
                      <a:r>
                        <a:rPr lang="en-US" sz="1000">
                          <a:effectLst/>
                        </a:rPr>
                        <a:t>1</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1"/>
                  </a:ext>
                </a:extLst>
              </a:tr>
              <a:tr h="174392">
                <a:tc>
                  <a:txBody>
                    <a:bodyPr/>
                    <a:lstStyle/>
                    <a:p>
                      <a:pPr algn="just">
                        <a:lnSpc>
                          <a:spcPct val="150000"/>
                        </a:lnSpc>
                        <a:spcAft>
                          <a:spcPts val="0"/>
                        </a:spcAft>
                        <a:tabLst>
                          <a:tab pos="90170" algn="l"/>
                        </a:tabLst>
                      </a:pPr>
                      <a:r>
                        <a:rPr lang="en-US" sz="1000">
                          <a:effectLst/>
                        </a:rPr>
                        <a:t>Khó chịu/đau ngực</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16</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Đỏ mắt</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6</a:t>
                      </a:r>
                      <a:endParaRPr lang="en-US" sz="1000">
                        <a:effectLst/>
                        <a:latin typeface="Times New Roman"/>
                        <a:ea typeface="Calibri"/>
                      </a:endParaRPr>
                    </a:p>
                  </a:txBody>
                  <a:tcPr marL="35602" marR="35602" marT="0" marB="0"/>
                </a:tc>
                <a:tc vMerge="1">
                  <a:txBody>
                    <a:bodyPr/>
                    <a:lstStyle/>
                    <a:p>
                      <a:endParaRPr lang="en-US"/>
                    </a:p>
                  </a:txBody>
                  <a:tcPr/>
                </a:tc>
                <a:tc vMerge="1">
                  <a:txBody>
                    <a:bodyPr/>
                    <a:lstStyle/>
                    <a:p>
                      <a:endParaRPr lang="en-US"/>
                    </a:p>
                  </a:txBody>
                  <a:tcPr/>
                </a:tc>
                <a:extLst>
                  <a:ext uri="{0D108BD9-81ED-4DB2-BD59-A6C34878D82A}">
                    <a16:rowId xmlns="" xmlns:a16="http://schemas.microsoft.com/office/drawing/2014/main" val="10012"/>
                  </a:ext>
                </a:extLst>
              </a:tr>
              <a:tr h="185388">
                <a:tc>
                  <a:txBody>
                    <a:bodyPr/>
                    <a:lstStyle/>
                    <a:p>
                      <a:pPr algn="just">
                        <a:lnSpc>
                          <a:spcPct val="150000"/>
                        </a:lnSpc>
                        <a:spcAft>
                          <a:spcPts val="0"/>
                        </a:spcAft>
                        <a:tabLst>
                          <a:tab pos="90170" algn="l"/>
                        </a:tabLst>
                      </a:pPr>
                      <a:r>
                        <a:rPr lang="en-US" sz="1000">
                          <a:effectLst/>
                        </a:rPr>
                        <a:t>Buồn nôn</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16</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Xơ phổi</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5</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Viêm cơ tim</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3"/>
                  </a:ext>
                </a:extLst>
              </a:tr>
              <a:tr h="185388">
                <a:tc>
                  <a:txBody>
                    <a:bodyPr/>
                    <a:lstStyle/>
                    <a:p>
                      <a:pPr algn="just">
                        <a:lnSpc>
                          <a:spcPct val="150000"/>
                        </a:lnSpc>
                        <a:spcAft>
                          <a:spcPts val="0"/>
                        </a:spcAft>
                        <a:tabLst>
                          <a:tab pos="90170" algn="l"/>
                        </a:tabLst>
                      </a:pPr>
                      <a:r>
                        <a:rPr lang="en-US" sz="1000">
                          <a:effectLst/>
                        </a:rPr>
                        <a:t>Lo âu</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13</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Đỏ mặt không liên tục</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5</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Suy thận</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1</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4"/>
                  </a:ext>
                </a:extLst>
              </a:tr>
              <a:tr h="185388">
                <a:tc>
                  <a:txBody>
                    <a:bodyPr/>
                    <a:lstStyle/>
                    <a:p>
                      <a:pPr algn="just">
                        <a:lnSpc>
                          <a:spcPct val="150000"/>
                        </a:lnSpc>
                        <a:spcAft>
                          <a:spcPts val="0"/>
                        </a:spcAft>
                        <a:tabLst>
                          <a:tab pos="90170" algn="l"/>
                        </a:tabLst>
                      </a:pPr>
                      <a:r>
                        <a:rPr lang="en-US" sz="1000">
                          <a:effectLst/>
                        </a:rPr>
                        <a:t>Trầm cảm</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12</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 </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Rối loạn nhịp tim</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0.4</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5"/>
                  </a:ext>
                </a:extLst>
              </a:tr>
              <a:tr h="185388">
                <a:tc>
                  <a:txBody>
                    <a:bodyPr/>
                    <a:lstStyle/>
                    <a:p>
                      <a:pPr algn="just">
                        <a:lnSpc>
                          <a:spcPct val="150000"/>
                        </a:lnSpc>
                        <a:spcAft>
                          <a:spcPts val="0"/>
                        </a:spcAft>
                        <a:tabLst>
                          <a:tab pos="90170" algn="l"/>
                        </a:tabLst>
                      </a:pPr>
                      <a:r>
                        <a:rPr lang="en-US" sz="1000">
                          <a:effectLst/>
                        </a:rPr>
                        <a:t>Rối loạn tiêu hóa</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12</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 </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Ảo giác</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0.3</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6"/>
                  </a:ext>
                </a:extLst>
              </a:tr>
              <a:tr h="185388">
                <a:tc>
                  <a:txBody>
                    <a:bodyPr/>
                    <a:lstStyle/>
                    <a:p>
                      <a:pPr algn="just">
                        <a:lnSpc>
                          <a:spcPct val="150000"/>
                        </a:lnSpc>
                        <a:spcAft>
                          <a:spcPts val="0"/>
                        </a:spcAft>
                        <a:tabLst>
                          <a:tab pos="90170" algn="l"/>
                        </a:tabLst>
                      </a:pPr>
                      <a:r>
                        <a:rPr lang="en-US" sz="1000">
                          <a:effectLst/>
                        </a:rPr>
                        <a:t>Sụt cân</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12</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a:solidFill>
                            <a:schemeClr val="bg1"/>
                          </a:solidFill>
                          <a:effectLst/>
                        </a:rPr>
                        <a:t> </a:t>
                      </a:r>
                      <a:endParaRPr lang="en-US" sz="1000" b="1">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a:solidFill>
                            <a:schemeClr val="bg1"/>
                          </a:solidFill>
                          <a:effectLst/>
                          <a:latin typeface="+mn-lt"/>
                          <a:ea typeface="+mn-ea"/>
                          <a:cs typeface="+mn-cs"/>
                        </a:rPr>
                        <a:t> </a:t>
                      </a: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extLst>
                  <a:ext uri="{0D108BD9-81ED-4DB2-BD59-A6C34878D82A}">
                    <a16:rowId xmlns="" xmlns:a16="http://schemas.microsoft.com/office/drawing/2014/main" val="10017"/>
                  </a:ext>
                </a:extLst>
              </a:tr>
              <a:tr h="185388">
                <a:tc>
                  <a:txBody>
                    <a:bodyPr/>
                    <a:lstStyle/>
                    <a:p>
                      <a:pPr algn="just">
                        <a:lnSpc>
                          <a:spcPct val="150000"/>
                        </a:lnSpc>
                        <a:spcAft>
                          <a:spcPts val="0"/>
                        </a:spcAft>
                        <a:tabLst>
                          <a:tab pos="90170" algn="l"/>
                        </a:tabLst>
                      </a:pPr>
                      <a:r>
                        <a:rPr lang="en-US" sz="1000">
                          <a:effectLst/>
                        </a:rPr>
                        <a:t>Dấu hiệu về da</a:t>
                      </a:r>
                      <a:endParaRPr lang="en-US" sz="1000">
                        <a:effectLst/>
                        <a:latin typeface="Times New Roman"/>
                        <a:ea typeface="Calibri"/>
                      </a:endParaRPr>
                    </a:p>
                  </a:txBody>
                  <a:tcPr marL="35602" marR="35602" marT="0" marB="0"/>
                </a:tc>
                <a:tc>
                  <a:txBody>
                    <a:bodyPr/>
                    <a:lstStyle/>
                    <a:p>
                      <a:pPr algn="ctr">
                        <a:lnSpc>
                          <a:spcPct val="150000"/>
                        </a:lnSpc>
                        <a:spcAft>
                          <a:spcPts val="0"/>
                        </a:spcAft>
                        <a:tabLst>
                          <a:tab pos="90170" algn="l"/>
                        </a:tabLst>
                      </a:pPr>
                      <a:r>
                        <a:rPr lang="en-US" sz="1000">
                          <a:effectLst/>
                        </a:rPr>
                        <a:t>12</a:t>
                      </a:r>
                      <a:endParaRPr lang="en-US" sz="1000">
                        <a:effectLst/>
                        <a:latin typeface="Times New Roman"/>
                        <a:ea typeface="Calibri"/>
                      </a:endParaRPr>
                    </a:p>
                  </a:txBody>
                  <a:tcPr marL="35602" marR="35602" marT="0" marB="0"/>
                </a:tc>
                <a:tc>
                  <a:txBody>
                    <a:bodyPr/>
                    <a:lstStyle/>
                    <a:p>
                      <a:pPr algn="just">
                        <a:lnSpc>
                          <a:spcPct val="150000"/>
                        </a:lnSpc>
                        <a:spcAft>
                          <a:spcPts val="0"/>
                        </a:spcAft>
                        <a:tabLst>
                          <a:tab pos="90170" algn="l"/>
                        </a:tabLst>
                      </a:pPr>
                      <a:r>
                        <a:rPr lang="en-US" sz="1000" b="1" dirty="0">
                          <a:solidFill>
                            <a:schemeClr val="bg1"/>
                          </a:solidFill>
                          <a:effectLst/>
                        </a:rPr>
                        <a:t> </a:t>
                      </a:r>
                      <a:endParaRPr lang="en-US" sz="1000" b="1" dirty="0">
                        <a:solidFill>
                          <a:schemeClr val="bg1"/>
                        </a:solidFill>
                        <a:effectLst/>
                        <a:latin typeface="Times New Roman"/>
                        <a:ea typeface="Calibri"/>
                      </a:endParaRPr>
                    </a:p>
                  </a:txBody>
                  <a:tcPr marL="35602" marR="35602" marT="0" marB="0">
                    <a:solidFill>
                      <a:srgbClr val="0070C0"/>
                    </a:solidFill>
                  </a:tcPr>
                </a:tc>
                <a:tc>
                  <a:txBody>
                    <a:bodyPr/>
                    <a:lstStyle/>
                    <a:p>
                      <a:pPr algn="ctr">
                        <a:lnSpc>
                          <a:spcPct val="150000"/>
                        </a:lnSpc>
                        <a:spcAft>
                          <a:spcPts val="0"/>
                        </a:spcAft>
                        <a:tabLst>
                          <a:tab pos="90170" algn="l"/>
                        </a:tabLst>
                      </a:pPr>
                      <a:r>
                        <a:rPr lang="en-US" sz="1000">
                          <a:effectLst/>
                        </a:rPr>
                        <a:t> </a:t>
                      </a:r>
                      <a:endParaRPr lang="en-US" sz="1000">
                        <a:effectLst/>
                        <a:latin typeface="Times New Roman"/>
                        <a:ea typeface="Calibri"/>
                      </a:endParaRPr>
                    </a:p>
                  </a:txBody>
                  <a:tcPr marL="35602" marR="35602" marT="0" marB="0"/>
                </a:tc>
                <a:tc>
                  <a:txBody>
                    <a:bodyPr/>
                    <a:lstStyle/>
                    <a:p>
                      <a:pPr marL="0" algn="just" defTabSz="914400" rtl="0" eaLnBrk="1" latinLnBrk="0" hangingPunct="1">
                        <a:lnSpc>
                          <a:spcPct val="150000"/>
                        </a:lnSpc>
                        <a:spcAft>
                          <a:spcPts val="0"/>
                        </a:spcAft>
                        <a:tabLst>
                          <a:tab pos="90170" algn="l"/>
                        </a:tabLst>
                      </a:pPr>
                      <a:r>
                        <a:rPr lang="en-US" sz="1000" b="1" kern="1200" dirty="0">
                          <a:solidFill>
                            <a:schemeClr val="bg1"/>
                          </a:solidFill>
                          <a:effectLst/>
                          <a:latin typeface="+mn-lt"/>
                          <a:ea typeface="+mn-ea"/>
                          <a:cs typeface="+mn-cs"/>
                        </a:rPr>
                        <a:t> </a:t>
                      </a:r>
                    </a:p>
                  </a:txBody>
                  <a:tcPr marL="35602" marR="35602" marT="0" marB="0">
                    <a:solidFill>
                      <a:srgbClr val="0070C0"/>
                    </a:solidFill>
                  </a:tcPr>
                </a:tc>
                <a:tc>
                  <a:txBody>
                    <a:bodyPr/>
                    <a:lstStyle/>
                    <a:p>
                      <a:pPr algn="ctr">
                        <a:lnSpc>
                          <a:spcPct val="150000"/>
                        </a:lnSpc>
                        <a:spcAft>
                          <a:spcPts val="0"/>
                        </a:spcAft>
                        <a:tabLst>
                          <a:tab pos="90170" algn="l"/>
                        </a:tabLst>
                      </a:pPr>
                      <a:r>
                        <a:rPr lang="en-US" sz="1000" dirty="0">
                          <a:effectLst/>
                        </a:rPr>
                        <a:t> </a:t>
                      </a:r>
                      <a:endParaRPr lang="en-US" sz="1000" dirty="0">
                        <a:effectLst/>
                        <a:latin typeface="Times New Roman"/>
                        <a:ea typeface="Calibri"/>
                      </a:endParaRPr>
                    </a:p>
                  </a:txBody>
                  <a:tcPr marL="35602" marR="35602" marT="0" marB="0"/>
                </a:tc>
                <a:extLst>
                  <a:ext uri="{0D108BD9-81ED-4DB2-BD59-A6C34878D82A}">
                    <a16:rowId xmlns="" xmlns:a16="http://schemas.microsoft.com/office/drawing/2014/main" val="10018"/>
                  </a:ext>
                </a:extLst>
              </a:tr>
            </a:tbl>
          </a:graphicData>
        </a:graphic>
      </p:graphicFrame>
      <p:sp>
        <p:nvSpPr>
          <p:cNvPr id="5" name="Rectangle 4"/>
          <p:cNvSpPr/>
          <p:nvPr/>
        </p:nvSpPr>
        <p:spPr>
          <a:xfrm>
            <a:off x="7211824" y="4953132"/>
            <a:ext cx="1905000" cy="246221"/>
          </a:xfrm>
          <a:prstGeom prst="rect">
            <a:avLst/>
          </a:prstGeom>
        </p:spPr>
        <p:txBody>
          <a:bodyPr wrap="square">
            <a:spAutoFit/>
          </a:bodyPr>
          <a:lstStyle/>
          <a:p>
            <a:r>
              <a:rPr lang="en-US" sz="1000" dirty="0"/>
              <a:t>Sandra Lopez </a:t>
            </a:r>
            <a:r>
              <a:rPr lang="en-US" sz="1000" dirty="0" err="1"/>
              <a:t>và</a:t>
            </a:r>
            <a:r>
              <a:rPr lang="en-US" sz="1000" dirty="0"/>
              <a:t> </a:t>
            </a:r>
            <a:r>
              <a:rPr lang="en-US" sz="1000" dirty="0" err="1"/>
              <a:t>cộng</a:t>
            </a:r>
            <a:r>
              <a:rPr lang="en-US" sz="1000" dirty="0"/>
              <a:t> </a:t>
            </a:r>
            <a:r>
              <a:rPr lang="en-US" sz="1000" dirty="0" err="1"/>
              <a:t>sự</a:t>
            </a:r>
            <a:r>
              <a:rPr lang="en-US" sz="1000" dirty="0"/>
              <a:t> (2021)</a:t>
            </a:r>
            <a:r>
              <a:rPr lang="en-US" sz="1000" baseline="30000" dirty="0"/>
              <a:t>15</a:t>
            </a:r>
            <a:r>
              <a:rPr lang="en-US" sz="1000" dirty="0"/>
              <a:t> </a:t>
            </a:r>
          </a:p>
        </p:txBody>
      </p:sp>
    </p:spTree>
    <p:extLst>
      <p:ext uri="{BB962C8B-B14F-4D97-AF65-F5344CB8AC3E}">
        <p14:creationId xmlns:p14="http://schemas.microsoft.com/office/powerpoint/2010/main" val="973271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4112"/>
            <a:ext cx="8686800" cy="857250"/>
          </a:xfrm>
        </p:spPr>
        <p:txBody>
          <a:bodyPr>
            <a:noAutofit/>
          </a:bodyPr>
          <a:lstStyle/>
          <a:p>
            <a:pPr algn="just"/>
            <a:r>
              <a:rPr lang="en-US" sz="2800" b="1" dirty="0" err="1">
                <a:latin typeface="+mn-lt"/>
              </a:rPr>
              <a:t>Đặc</a:t>
            </a:r>
            <a:r>
              <a:rPr lang="en-US" sz="2800" b="1" dirty="0">
                <a:latin typeface="+mn-lt"/>
              </a:rPr>
              <a:t> </a:t>
            </a:r>
            <a:r>
              <a:rPr lang="en-US" sz="2800" b="1" dirty="0" err="1">
                <a:latin typeface="+mn-lt"/>
              </a:rPr>
              <a:t>điểm</a:t>
            </a:r>
            <a:r>
              <a:rPr lang="en-US" sz="2800" b="1" dirty="0">
                <a:latin typeface="+mn-lt"/>
              </a:rPr>
              <a:t> </a:t>
            </a:r>
            <a:r>
              <a:rPr lang="en-US" sz="2800" b="1" dirty="0" err="1">
                <a:latin typeface="+mn-lt"/>
              </a:rPr>
              <a:t>người</a:t>
            </a:r>
            <a:r>
              <a:rPr lang="en-US" sz="2800" b="1" dirty="0">
                <a:latin typeface="+mn-lt"/>
              </a:rPr>
              <a:t> </a:t>
            </a:r>
            <a:r>
              <a:rPr lang="en-US" sz="2800" b="1" dirty="0" err="1">
                <a:latin typeface="+mn-lt"/>
              </a:rPr>
              <a:t>bệnh</a:t>
            </a:r>
            <a:r>
              <a:rPr lang="en-US" sz="2800" b="1" dirty="0">
                <a:latin typeface="+mn-lt"/>
              </a:rPr>
              <a:t> </a:t>
            </a:r>
            <a:r>
              <a:rPr lang="en-US" sz="2800" b="1" dirty="0" err="1">
                <a:latin typeface="+mn-lt"/>
              </a:rPr>
              <a:t>sau</a:t>
            </a:r>
            <a:r>
              <a:rPr lang="en-US" sz="2800" b="1" dirty="0">
                <a:latin typeface="+mn-lt"/>
              </a:rPr>
              <a:t> COVID 19 </a:t>
            </a:r>
            <a:r>
              <a:rPr lang="en-US" sz="2800" b="1" dirty="0" err="1">
                <a:latin typeface="+mn-lt"/>
              </a:rPr>
              <a:t>thể</a:t>
            </a:r>
            <a:r>
              <a:rPr lang="en-US" sz="2800" b="1" dirty="0">
                <a:latin typeface="+mn-lt"/>
              </a:rPr>
              <a:t> </a:t>
            </a:r>
            <a:r>
              <a:rPr lang="en-US" sz="2800" b="1" dirty="0" err="1">
                <a:latin typeface="+mn-lt"/>
              </a:rPr>
              <a:t>nhẹ</a:t>
            </a:r>
            <a:r>
              <a:rPr lang="en-US" sz="2800" b="1" dirty="0">
                <a:latin typeface="+mn-lt"/>
              </a:rPr>
              <a:t> </a:t>
            </a:r>
            <a:r>
              <a:rPr lang="en-US" sz="2800" b="1" dirty="0" err="1">
                <a:latin typeface="+mn-lt"/>
              </a:rPr>
              <a:t>và</a:t>
            </a:r>
            <a:r>
              <a:rPr lang="en-US" sz="2800" b="1" dirty="0">
                <a:latin typeface="+mn-lt"/>
              </a:rPr>
              <a:t> </a:t>
            </a:r>
            <a:r>
              <a:rPr lang="en-US" sz="2800" b="1" dirty="0" err="1">
                <a:latin typeface="+mn-lt"/>
              </a:rPr>
              <a:t>vừa</a:t>
            </a:r>
            <a:endParaRPr lang="en-US" sz="2800" dirty="0">
              <a:latin typeface="+mn-lt"/>
            </a:endParaRPr>
          </a:p>
        </p:txBody>
      </p:sp>
      <p:sp>
        <p:nvSpPr>
          <p:cNvPr id="3" name="Content Placeholder 2"/>
          <p:cNvSpPr>
            <a:spLocks noGrp="1"/>
          </p:cNvSpPr>
          <p:nvPr>
            <p:ph idx="1"/>
          </p:nvPr>
        </p:nvSpPr>
        <p:spPr>
          <a:xfrm>
            <a:off x="381000" y="1200150"/>
            <a:ext cx="8458200" cy="3394472"/>
          </a:xfrm>
        </p:spPr>
        <p:txBody>
          <a:bodyPr>
            <a:noAutofit/>
          </a:bodyPr>
          <a:lstStyle/>
          <a:p>
            <a:pPr algn="just">
              <a:lnSpc>
                <a:spcPct val="170000"/>
              </a:lnSpc>
              <a:buFont typeface="Wingdings" pitchFamily="2" charset="2"/>
              <a:buChar char="§"/>
            </a:pPr>
            <a:r>
              <a:rPr lang="vi-VN" sz="1600" dirty="0">
                <a:latin typeface="Arial" pitchFamily="34" charset="0"/>
                <a:cs typeface="Arial" pitchFamily="34" charset="0"/>
              </a:rPr>
              <a:t>Đối với người bệnh</a:t>
            </a:r>
            <a:r>
              <a:rPr lang="en-US" sz="1600" dirty="0">
                <a:latin typeface="Arial" pitchFamily="34" charset="0"/>
                <a:cs typeface="Arial" pitchFamily="34" charset="0"/>
              </a:rPr>
              <a:t> </a:t>
            </a:r>
            <a:r>
              <a:rPr lang="en-US" sz="1600" dirty="0" err="1">
                <a:latin typeface="Arial" pitchFamily="34" charset="0"/>
                <a:cs typeface="Arial" pitchFamily="34" charset="0"/>
              </a:rPr>
              <a:t>sau</a:t>
            </a:r>
            <a:r>
              <a:rPr lang="en-US" sz="1600" dirty="0">
                <a:latin typeface="Arial" pitchFamily="34" charset="0"/>
                <a:cs typeface="Arial" pitchFamily="34" charset="0"/>
              </a:rPr>
              <a:t> COVID 19</a:t>
            </a:r>
            <a:r>
              <a:rPr lang="vi-VN" sz="1600" dirty="0">
                <a:latin typeface="Arial" pitchFamily="34" charset="0"/>
                <a:cs typeface="Arial" pitchFamily="34" charset="0"/>
              </a:rPr>
              <a:t> thể nhẹ</a:t>
            </a:r>
            <a:r>
              <a:rPr lang="en-US" sz="1600" dirty="0">
                <a:latin typeface="Arial" pitchFamily="34" charset="0"/>
                <a:cs typeface="Arial" pitchFamily="34" charset="0"/>
              </a:rPr>
              <a:t>, </a:t>
            </a:r>
            <a:r>
              <a:rPr lang="en-US" sz="1600" dirty="0" err="1">
                <a:latin typeface="Arial" pitchFamily="34" charset="0"/>
                <a:cs typeface="Arial" pitchFamily="34" charset="0"/>
              </a:rPr>
              <a:t>vừa</a:t>
            </a:r>
            <a:r>
              <a:rPr lang="vi-VN" sz="1600" dirty="0">
                <a:latin typeface="Arial" pitchFamily="34" charset="0"/>
                <a:cs typeface="Arial" pitchFamily="34" charset="0"/>
              </a:rPr>
              <a:t> </a:t>
            </a:r>
            <a:r>
              <a:rPr lang="en-US" sz="1600" dirty="0" err="1">
                <a:latin typeface="Arial" pitchFamily="34" charset="0"/>
                <a:cs typeface="Arial" pitchFamily="34" charset="0"/>
              </a:rPr>
              <a:t>có</a:t>
            </a:r>
            <a:r>
              <a:rPr lang="en-US" sz="1600" dirty="0">
                <a:latin typeface="Arial" pitchFamily="34" charset="0"/>
                <a:cs typeface="Arial" pitchFamily="34" charset="0"/>
              </a:rPr>
              <a:t> </a:t>
            </a:r>
            <a:r>
              <a:rPr lang="vi-VN" sz="1600" dirty="0">
                <a:latin typeface="Arial" pitchFamily="34" charset="0"/>
                <a:cs typeface="Arial" pitchFamily="34" charset="0"/>
              </a:rPr>
              <a:t>ý thức </a:t>
            </a:r>
            <a:r>
              <a:rPr lang="vi-VN" sz="1600" dirty="0" smtClean="0">
                <a:latin typeface="Arial" pitchFamily="34" charset="0"/>
                <a:cs typeface="Arial" pitchFamily="34" charset="0"/>
              </a:rPr>
              <a:t>tỉnh</a:t>
            </a:r>
            <a:endParaRPr lang="en-US" sz="1600" dirty="0" smtClean="0">
              <a:latin typeface="Arial" pitchFamily="34" charset="0"/>
              <a:cs typeface="Arial" pitchFamily="34" charset="0"/>
            </a:endParaRPr>
          </a:p>
          <a:p>
            <a:pPr lvl="1" algn="just">
              <a:lnSpc>
                <a:spcPct val="170000"/>
              </a:lnSpc>
              <a:buFont typeface="Wingdings" pitchFamily="2" charset="2"/>
              <a:buChar char="§"/>
            </a:pPr>
            <a:r>
              <a:rPr lang="en-US" sz="1600" dirty="0" smtClean="0">
                <a:latin typeface="Arial" pitchFamily="34" charset="0"/>
                <a:cs typeface="Arial" pitchFamily="34" charset="0"/>
              </a:rPr>
              <a:t>C</a:t>
            </a:r>
            <a:r>
              <a:rPr lang="vi-VN" sz="1600" dirty="0" smtClean="0">
                <a:latin typeface="Arial" pitchFamily="34" charset="0"/>
                <a:cs typeface="Arial" pitchFamily="34" charset="0"/>
              </a:rPr>
              <a:t>ó </a:t>
            </a:r>
            <a:r>
              <a:rPr lang="vi-VN" sz="1600" dirty="0">
                <a:latin typeface="Arial" pitchFamily="34" charset="0"/>
                <a:cs typeface="Arial" pitchFamily="34" charset="0"/>
              </a:rPr>
              <a:t>thể thực hiện các</a:t>
            </a:r>
            <a:r>
              <a:rPr lang="en-US" sz="1600" dirty="0">
                <a:latin typeface="Arial" pitchFamily="34" charset="0"/>
                <a:cs typeface="Arial" pitchFamily="34" charset="0"/>
              </a:rPr>
              <a:t> </a:t>
            </a:r>
            <a:r>
              <a:rPr lang="vi-VN" sz="1600" dirty="0">
                <a:latin typeface="Arial" pitchFamily="34" charset="0"/>
                <a:cs typeface="Arial" pitchFamily="34" charset="0"/>
              </a:rPr>
              <a:t>kỹ thuật chủ động (người bệnh tự thực hiện) theo hướng dẫn qua</a:t>
            </a:r>
            <a:r>
              <a:rPr lang="en-US" sz="1600" dirty="0">
                <a:latin typeface="Arial" pitchFamily="34" charset="0"/>
                <a:cs typeface="Arial" pitchFamily="34" charset="0"/>
              </a:rPr>
              <a:t> </a:t>
            </a:r>
            <a:r>
              <a:rPr lang="vi-VN" sz="1600" dirty="0">
                <a:latin typeface="Arial" pitchFamily="34" charset="0"/>
                <a:cs typeface="Arial" pitchFamily="34" charset="0"/>
              </a:rPr>
              <a:t>băng hình hoặc điều khiển từ xa, tờ rơi </a:t>
            </a:r>
            <a:endParaRPr lang="en-US" sz="1600" dirty="0" smtClean="0">
              <a:latin typeface="Arial" pitchFamily="34" charset="0"/>
              <a:cs typeface="Arial" pitchFamily="34" charset="0"/>
            </a:endParaRPr>
          </a:p>
          <a:p>
            <a:pPr lvl="1" algn="just">
              <a:lnSpc>
                <a:spcPct val="170000"/>
              </a:lnSpc>
              <a:buFont typeface="Wingdings" pitchFamily="2" charset="2"/>
              <a:buChar char="§"/>
            </a:pPr>
            <a:r>
              <a:rPr lang="en-US" sz="1600" dirty="0" err="1" smtClean="0">
                <a:latin typeface="Arial" pitchFamily="34" charset="0"/>
                <a:cs typeface="Arial" pitchFamily="34" charset="0"/>
              </a:rPr>
              <a:t>Có</a:t>
            </a:r>
            <a:r>
              <a:rPr lang="en-US" sz="1600" dirty="0" smtClean="0">
                <a:latin typeface="Arial" pitchFamily="34" charset="0"/>
                <a:cs typeface="Arial" pitchFamily="34" charset="0"/>
              </a:rPr>
              <a:t> </a:t>
            </a:r>
            <a:r>
              <a:rPr lang="vi-VN" sz="1600" dirty="0">
                <a:latin typeface="Arial" pitchFamily="34" charset="0"/>
                <a:cs typeface="Arial" pitchFamily="34" charset="0"/>
              </a:rPr>
              <a:t>sự giám sát của nhân</a:t>
            </a:r>
            <a:r>
              <a:rPr lang="en-US" sz="1600" dirty="0">
                <a:latin typeface="Arial" pitchFamily="34" charset="0"/>
                <a:cs typeface="Arial" pitchFamily="34" charset="0"/>
              </a:rPr>
              <a:t> </a:t>
            </a:r>
            <a:r>
              <a:rPr lang="vi-VN" sz="1600" dirty="0">
                <a:latin typeface="Arial" pitchFamily="34" charset="0"/>
                <a:cs typeface="Arial" pitchFamily="34" charset="0"/>
              </a:rPr>
              <a:t>viên y tế đảm bảo người bệnh thực hiện đúng kỹ thuật và đảm</a:t>
            </a:r>
            <a:r>
              <a:rPr lang="en-US" sz="1600" dirty="0">
                <a:latin typeface="Arial" pitchFamily="34" charset="0"/>
                <a:cs typeface="Arial" pitchFamily="34" charset="0"/>
              </a:rPr>
              <a:t> </a:t>
            </a:r>
            <a:r>
              <a:rPr lang="vi-VN" sz="1600" dirty="0">
                <a:latin typeface="Arial" pitchFamily="34" charset="0"/>
                <a:cs typeface="Arial" pitchFamily="34" charset="0"/>
              </a:rPr>
              <a:t>bảo đủ thời gian.</a:t>
            </a:r>
            <a:endParaRPr lang="en-US" sz="1600" dirty="0">
              <a:latin typeface="Arial" pitchFamily="34" charset="0"/>
              <a:cs typeface="Arial" pitchFamily="34" charset="0"/>
            </a:endParaRPr>
          </a:p>
          <a:p>
            <a:pPr marL="0" indent="0" algn="just">
              <a:lnSpc>
                <a:spcPct val="170000"/>
              </a:lnSpc>
              <a:buNone/>
            </a:pPr>
            <a:r>
              <a:rPr lang="vi-VN" sz="1600" dirty="0" smtClean="0">
                <a:latin typeface="Arial" pitchFamily="34" charset="0"/>
                <a:cs typeface="Arial" pitchFamily="34" charset="0"/>
              </a:rPr>
              <a:t> </a:t>
            </a:r>
            <a:r>
              <a:rPr lang="vi-VN" sz="1600" dirty="0">
                <a:latin typeface="Arial" pitchFamily="34" charset="0"/>
                <a:cs typeface="Arial" pitchFamily="34" charset="0"/>
              </a:rPr>
              <a:t/>
            </a:r>
            <a:br>
              <a:rPr lang="vi-VN" sz="1600" dirty="0">
                <a:latin typeface="Arial" pitchFamily="34" charset="0"/>
                <a:cs typeface="Arial" pitchFamily="34" charset="0"/>
              </a:rPr>
            </a:br>
            <a:endParaRPr lang="en-US" sz="1600" dirty="0">
              <a:latin typeface="Arial" pitchFamily="34" charset="0"/>
              <a:cs typeface="Arial" pitchFamily="34" charset="0"/>
            </a:endParaRPr>
          </a:p>
        </p:txBody>
      </p:sp>
      <p:sp>
        <p:nvSpPr>
          <p:cNvPr id="4" name="Rectangle 3"/>
          <p:cNvSpPr/>
          <p:nvPr/>
        </p:nvSpPr>
        <p:spPr>
          <a:xfrm>
            <a:off x="5562600" y="4794648"/>
            <a:ext cx="3598984" cy="369332"/>
          </a:xfrm>
          <a:prstGeom prst="rect">
            <a:avLst/>
          </a:prstGeom>
        </p:spPr>
        <p:txBody>
          <a:bodyPr wrap="square">
            <a:spAutoFit/>
          </a:bodyPr>
          <a:lstStyle/>
          <a:p>
            <a:r>
              <a:rPr lang="en-US" sz="600" dirty="0" err="1" smtClean="0">
                <a:latin typeface="Arial" pitchFamily="34" charset="0"/>
                <a:cs typeface="Arial" pitchFamily="34" charset="0"/>
              </a:rPr>
              <a:t>Luo</a:t>
            </a:r>
            <a:r>
              <a:rPr lang="en-US" sz="600" dirty="0" smtClean="0">
                <a:latin typeface="Arial" pitchFamily="34" charset="0"/>
                <a:cs typeface="Arial" pitchFamily="34" charset="0"/>
              </a:rPr>
              <a:t> </a:t>
            </a:r>
            <a:r>
              <a:rPr lang="en-US" sz="600" dirty="0">
                <a:latin typeface="Arial" pitchFamily="34" charset="0"/>
                <a:cs typeface="Arial" pitchFamily="34" charset="0"/>
              </a:rPr>
              <a:t>HH, </a:t>
            </a:r>
            <a:r>
              <a:rPr lang="en-US" sz="600" dirty="0" err="1">
                <a:latin typeface="Arial" pitchFamily="34" charset="0"/>
                <a:cs typeface="Arial" pitchFamily="34" charset="0"/>
              </a:rPr>
              <a:t>Zou</a:t>
            </a:r>
            <a:r>
              <a:rPr lang="en-US" sz="600" dirty="0">
                <a:latin typeface="Arial" pitchFamily="34" charset="0"/>
                <a:cs typeface="Arial" pitchFamily="34" charset="0"/>
              </a:rPr>
              <a:t> LH. J </a:t>
            </a:r>
            <a:r>
              <a:rPr lang="en-US" sz="600" dirty="0" err="1">
                <a:latin typeface="Arial" pitchFamily="34" charset="0"/>
                <a:cs typeface="Arial" pitchFamily="34" charset="0"/>
              </a:rPr>
              <a:t>Pract</a:t>
            </a:r>
            <a:r>
              <a:rPr lang="en-US" sz="600" dirty="0">
                <a:latin typeface="Arial" pitchFamily="34" charset="0"/>
                <a:cs typeface="Arial" pitchFamily="34" charset="0"/>
              </a:rPr>
              <a:t> Shock. 2020;4(3):164–167.</a:t>
            </a:r>
            <a:br>
              <a:rPr lang="en-US" sz="600" dirty="0">
                <a:latin typeface="Arial" pitchFamily="34" charset="0"/>
                <a:cs typeface="Arial" pitchFamily="34" charset="0"/>
              </a:rPr>
            </a:br>
            <a:r>
              <a:rPr lang="en-US" sz="600" dirty="0">
                <a:latin typeface="Arial" pitchFamily="34" charset="0"/>
                <a:cs typeface="Arial" pitchFamily="34" charset="0"/>
              </a:rPr>
              <a:t>Sheehy LM. JMIR Public Health </a:t>
            </a:r>
            <a:r>
              <a:rPr lang="en-US" sz="600" dirty="0" err="1">
                <a:latin typeface="Arial" pitchFamily="34" charset="0"/>
                <a:cs typeface="Arial" pitchFamily="34" charset="0"/>
              </a:rPr>
              <a:t>Surveill</a:t>
            </a:r>
            <a:r>
              <a:rPr lang="en-US" sz="600" dirty="0">
                <a:latin typeface="Arial" pitchFamily="34" charset="0"/>
                <a:cs typeface="Arial" pitchFamily="34" charset="0"/>
              </a:rPr>
              <a:t>. 2020 </a:t>
            </a:r>
            <a:r>
              <a:rPr lang="en-US" sz="600" dirty="0" smtClean="0">
                <a:latin typeface="Arial" pitchFamily="34" charset="0"/>
                <a:cs typeface="Arial" pitchFamily="34" charset="0"/>
              </a:rPr>
              <a:t>May</a:t>
            </a:r>
          </a:p>
          <a:p>
            <a:r>
              <a:rPr lang="vi-VN" sz="600" dirty="0" smtClean="0">
                <a:latin typeface="Arial" pitchFamily="34" charset="0"/>
                <a:cs typeface="Arial" pitchFamily="34" charset="0"/>
              </a:rPr>
              <a:t>Hướng </a:t>
            </a:r>
            <a:r>
              <a:rPr lang="vi-VN" sz="600" dirty="0">
                <a:latin typeface="Arial" pitchFamily="34" charset="0"/>
                <a:cs typeface="Arial" pitchFamily="34" charset="0"/>
              </a:rPr>
              <a:t>dẫn chẩn đoán và điều trị viêm đường hô hấp cấp do </a:t>
            </a:r>
            <a:r>
              <a:rPr lang="vi-VN" sz="600" dirty="0" smtClean="0">
                <a:latin typeface="Arial" pitchFamily="34" charset="0"/>
                <a:cs typeface="Arial" pitchFamily="34" charset="0"/>
              </a:rPr>
              <a:t>SARS-CoV-2 của </a:t>
            </a:r>
            <a:r>
              <a:rPr lang="vi-VN" sz="600" dirty="0">
                <a:latin typeface="Arial" pitchFamily="34" charset="0"/>
                <a:cs typeface="Arial" pitchFamily="34" charset="0"/>
              </a:rPr>
              <a:t>Bộ trưởng Bộ Y tế</a:t>
            </a:r>
            <a:endParaRPr lang="en-US" sz="600" dirty="0">
              <a:latin typeface="Arial" pitchFamily="34" charset="0"/>
              <a:cs typeface="Arial" pitchFamily="34" charset="0"/>
            </a:endParaRPr>
          </a:p>
        </p:txBody>
      </p:sp>
    </p:spTree>
    <p:extLst>
      <p:ext uri="{BB962C8B-B14F-4D97-AF65-F5344CB8AC3E}">
        <p14:creationId xmlns:p14="http://schemas.microsoft.com/office/powerpoint/2010/main" val="1610015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8229600" cy="479822"/>
          </a:xfrm>
        </p:spPr>
        <p:txBody>
          <a:bodyPr>
            <a:noAutofit/>
          </a:bodyPr>
          <a:lstStyle/>
          <a:p>
            <a:pPr algn="l"/>
            <a:r>
              <a:rPr lang="en-US" sz="2400" b="1" dirty="0" err="1">
                <a:latin typeface="Arial" pitchFamily="34" charset="0"/>
                <a:cs typeface="Arial" pitchFamily="34" charset="0"/>
              </a:rPr>
              <a:t>Đặc</a:t>
            </a:r>
            <a:r>
              <a:rPr lang="en-US" sz="2400" b="1" dirty="0">
                <a:latin typeface="Arial" pitchFamily="34" charset="0"/>
                <a:cs typeface="Arial" pitchFamily="34" charset="0"/>
              </a:rPr>
              <a:t> </a:t>
            </a:r>
            <a:r>
              <a:rPr lang="en-US" sz="2400" b="1" dirty="0" err="1">
                <a:latin typeface="Arial" pitchFamily="34" charset="0"/>
                <a:cs typeface="Arial" pitchFamily="34" charset="0"/>
              </a:rPr>
              <a:t>điểm</a:t>
            </a:r>
            <a:r>
              <a:rPr lang="en-US" sz="2400" b="1" dirty="0">
                <a:latin typeface="Arial" pitchFamily="34" charset="0"/>
                <a:cs typeface="Arial" pitchFamily="34" charset="0"/>
              </a:rPr>
              <a:t> </a:t>
            </a:r>
            <a:r>
              <a:rPr lang="en-US" sz="2400" b="1" dirty="0" err="1">
                <a:latin typeface="Arial" pitchFamily="34" charset="0"/>
                <a:cs typeface="Arial" pitchFamily="34" charset="0"/>
              </a:rPr>
              <a:t>bệnh</a:t>
            </a:r>
            <a:r>
              <a:rPr lang="en-US" sz="2400" b="1" dirty="0">
                <a:latin typeface="Arial" pitchFamily="34" charset="0"/>
                <a:cs typeface="Arial" pitchFamily="34" charset="0"/>
              </a:rPr>
              <a:t> </a:t>
            </a:r>
            <a:r>
              <a:rPr lang="en-US" sz="2400" b="1" dirty="0" err="1">
                <a:latin typeface="Arial" pitchFamily="34" charset="0"/>
                <a:cs typeface="Arial" pitchFamily="34" charset="0"/>
              </a:rPr>
              <a:t>nhân</a:t>
            </a:r>
            <a:r>
              <a:rPr lang="en-US" sz="2400" b="1" dirty="0">
                <a:latin typeface="Arial" pitchFamily="34" charset="0"/>
                <a:cs typeface="Arial" pitchFamily="34" charset="0"/>
              </a:rPr>
              <a:t> </a:t>
            </a:r>
            <a:r>
              <a:rPr lang="en-US" sz="2400" b="1" dirty="0" err="1">
                <a:latin typeface="Arial" pitchFamily="34" charset="0"/>
                <a:cs typeface="Arial" pitchFamily="34" charset="0"/>
              </a:rPr>
              <a:t>sau</a:t>
            </a:r>
            <a:r>
              <a:rPr lang="en-US" sz="2400" b="1" dirty="0">
                <a:latin typeface="Arial" pitchFamily="34" charset="0"/>
                <a:cs typeface="Arial" pitchFamily="34" charset="0"/>
              </a:rPr>
              <a:t> COVID-19  </a:t>
            </a:r>
            <a:r>
              <a:rPr lang="en-US" sz="2400" b="1" dirty="0" err="1">
                <a:latin typeface="Arial" pitchFamily="34" charset="0"/>
                <a:cs typeface="Arial" pitchFamily="34" charset="0"/>
              </a:rPr>
              <a:t>nặng</a:t>
            </a:r>
            <a:r>
              <a:rPr lang="en-US" sz="2400" b="1" dirty="0">
                <a:latin typeface="Arial" pitchFamily="34" charset="0"/>
                <a:cs typeface="Arial" pitchFamily="34" charset="0"/>
              </a:rPr>
              <a:t> </a:t>
            </a:r>
            <a:r>
              <a:rPr lang="en-US" sz="2400" b="1" dirty="0" err="1">
                <a:latin typeface="Arial" pitchFamily="34" charset="0"/>
                <a:cs typeface="Arial" pitchFamily="34" charset="0"/>
              </a:rPr>
              <a:t>và</a:t>
            </a:r>
            <a:r>
              <a:rPr lang="en-US" sz="2400" b="1" dirty="0">
                <a:latin typeface="Arial" pitchFamily="34" charset="0"/>
                <a:cs typeface="Arial" pitchFamily="34" charset="0"/>
              </a:rPr>
              <a:t> </a:t>
            </a:r>
            <a:r>
              <a:rPr lang="en-US" sz="2400" b="1" dirty="0" err="1">
                <a:latin typeface="Arial" pitchFamily="34" charset="0"/>
                <a:cs typeface="Arial" pitchFamily="34" charset="0"/>
              </a:rPr>
              <a:t>nguy</a:t>
            </a:r>
            <a:r>
              <a:rPr lang="en-US" sz="2400" b="1" dirty="0">
                <a:latin typeface="Arial" pitchFamily="34" charset="0"/>
                <a:cs typeface="Arial" pitchFamily="34" charset="0"/>
              </a:rPr>
              <a:t> </a:t>
            </a:r>
            <a:r>
              <a:rPr lang="en-US" sz="2400" b="1" dirty="0" err="1">
                <a:latin typeface="Arial" pitchFamily="34" charset="0"/>
                <a:cs typeface="Arial" pitchFamily="34" charset="0"/>
              </a:rPr>
              <a:t>kịch</a:t>
            </a:r>
            <a:endParaRPr lang="en-US" sz="2800" b="1" dirty="0">
              <a:latin typeface="Arial" pitchFamily="34" charset="0"/>
              <a:cs typeface="Arial" pitchFamily="34" charset="0"/>
            </a:endParaRPr>
          </a:p>
        </p:txBody>
      </p:sp>
      <p:sp>
        <p:nvSpPr>
          <p:cNvPr id="3" name="Content Placeholder 2"/>
          <p:cNvSpPr>
            <a:spLocks noGrp="1"/>
          </p:cNvSpPr>
          <p:nvPr>
            <p:ph idx="1"/>
          </p:nvPr>
        </p:nvSpPr>
        <p:spPr>
          <a:xfrm>
            <a:off x="381000" y="819150"/>
            <a:ext cx="8229600" cy="3394472"/>
          </a:xfrm>
        </p:spPr>
        <p:txBody>
          <a:bodyPr>
            <a:noAutofit/>
          </a:bodyPr>
          <a:lstStyle/>
          <a:p>
            <a:pPr algn="just">
              <a:lnSpc>
                <a:spcPct val="170000"/>
              </a:lnSpc>
              <a:spcBef>
                <a:spcPts val="600"/>
              </a:spcBef>
            </a:pPr>
            <a:r>
              <a:rPr lang="en-US" sz="1200" dirty="0" err="1">
                <a:latin typeface="Arial" pitchFamily="34" charset="0"/>
                <a:cs typeface="Arial" pitchFamily="34" charset="0"/>
              </a:rPr>
              <a:t>Gần</a:t>
            </a:r>
            <a:r>
              <a:rPr lang="en-US" sz="1200" dirty="0">
                <a:latin typeface="Arial" pitchFamily="34" charset="0"/>
                <a:cs typeface="Arial" pitchFamily="34" charset="0"/>
              </a:rPr>
              <a:t> 50% </a:t>
            </a:r>
            <a:r>
              <a:rPr lang="en-US" sz="1200" dirty="0" err="1">
                <a:latin typeface="Arial" pitchFamily="34" charset="0"/>
                <a:cs typeface="Arial" pitchFamily="34" charset="0"/>
              </a:rPr>
              <a:t>có</a:t>
            </a:r>
            <a:r>
              <a:rPr lang="en-US" sz="1200" dirty="0">
                <a:latin typeface="Arial" pitchFamily="34" charset="0"/>
                <a:cs typeface="Arial" pitchFamily="34" charset="0"/>
              </a:rPr>
              <a:t> </a:t>
            </a:r>
            <a:r>
              <a:rPr lang="en-US" sz="1200" dirty="0" err="1">
                <a:latin typeface="Arial" pitchFamily="34" charset="0"/>
                <a:cs typeface="Arial" pitchFamily="34" charset="0"/>
              </a:rPr>
              <a:t>liên</a:t>
            </a:r>
            <a:r>
              <a:rPr lang="en-US" sz="1200" dirty="0">
                <a:latin typeface="Arial" pitchFamily="34" charset="0"/>
                <a:cs typeface="Arial" pitchFamily="34" charset="0"/>
              </a:rPr>
              <a:t> </a:t>
            </a:r>
            <a:r>
              <a:rPr lang="en-US" sz="1200" dirty="0" err="1">
                <a:latin typeface="Arial" pitchFamily="34" charset="0"/>
                <a:cs typeface="Arial" pitchFamily="34" charset="0"/>
              </a:rPr>
              <a:t>quan</a:t>
            </a:r>
            <a:r>
              <a:rPr lang="en-US" sz="1200" dirty="0">
                <a:latin typeface="Arial" pitchFamily="34" charset="0"/>
                <a:cs typeface="Arial" pitchFamily="34" charset="0"/>
              </a:rPr>
              <a:t> </a:t>
            </a:r>
            <a:r>
              <a:rPr lang="en-US" sz="1200" dirty="0" err="1">
                <a:latin typeface="Arial" pitchFamily="34" charset="0"/>
                <a:cs typeface="Arial" pitchFamily="34" charset="0"/>
              </a:rPr>
              <a:t>đến</a:t>
            </a:r>
            <a:r>
              <a:rPr lang="en-US" sz="1200" dirty="0">
                <a:latin typeface="Arial" pitchFamily="34" charset="0"/>
                <a:cs typeface="Arial" pitchFamily="34" charset="0"/>
              </a:rPr>
              <a:t> </a:t>
            </a: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lý</a:t>
            </a:r>
            <a:r>
              <a:rPr lang="en-US" sz="1200" dirty="0">
                <a:latin typeface="Arial" pitchFamily="34" charset="0"/>
                <a:cs typeface="Arial" pitchFamily="34" charset="0"/>
              </a:rPr>
              <a:t> </a:t>
            </a:r>
            <a:r>
              <a:rPr lang="en-US" sz="1200" dirty="0" err="1">
                <a:latin typeface="Arial" pitchFamily="34" charset="0"/>
                <a:cs typeface="Arial" pitchFamily="34" charset="0"/>
              </a:rPr>
              <a:t>đa</a:t>
            </a:r>
            <a:r>
              <a:rPr lang="en-US" sz="1200" dirty="0">
                <a:latin typeface="Arial" pitchFamily="34" charset="0"/>
                <a:cs typeface="Arial" pitchFamily="34" charset="0"/>
              </a:rPr>
              <a:t> </a:t>
            </a:r>
            <a:r>
              <a:rPr lang="en-US" sz="1200" dirty="0" err="1">
                <a:latin typeface="Arial" pitchFamily="34" charset="0"/>
                <a:cs typeface="Arial" pitchFamily="34" charset="0"/>
              </a:rPr>
              <a:t>dây</a:t>
            </a:r>
            <a:r>
              <a:rPr lang="en-US" sz="1200" dirty="0">
                <a:latin typeface="Arial" pitchFamily="34" charset="0"/>
                <a:cs typeface="Arial" pitchFamily="34" charset="0"/>
              </a:rPr>
              <a:t> </a:t>
            </a:r>
            <a:r>
              <a:rPr lang="en-US" sz="1200" dirty="0" err="1">
                <a:latin typeface="Arial" pitchFamily="34" charset="0"/>
                <a:cs typeface="Arial" pitchFamily="34" charset="0"/>
              </a:rPr>
              <a:t>thần</a:t>
            </a:r>
            <a:r>
              <a:rPr lang="en-US" sz="1200" dirty="0">
                <a:latin typeface="Arial" pitchFamily="34" charset="0"/>
                <a:cs typeface="Arial" pitchFamily="34" charset="0"/>
              </a:rPr>
              <a:t> </a:t>
            </a:r>
            <a:r>
              <a:rPr lang="en-US" sz="1200" dirty="0" err="1">
                <a:latin typeface="Arial" pitchFamily="34" charset="0"/>
                <a:cs typeface="Arial" pitchFamily="34" charset="0"/>
              </a:rPr>
              <a:t>kinh</a:t>
            </a:r>
            <a:r>
              <a:rPr lang="en-US" sz="1200" dirty="0">
                <a:latin typeface="Arial" pitchFamily="34" charset="0"/>
                <a:cs typeface="Arial" pitchFamily="34" charset="0"/>
              </a:rPr>
              <a:t> </a:t>
            </a:r>
            <a:r>
              <a:rPr lang="en-US" sz="1200" dirty="0" err="1">
                <a:latin typeface="Arial" pitchFamily="34" charset="0"/>
                <a:cs typeface="Arial" pitchFamily="34" charset="0"/>
              </a:rPr>
              <a:t>và</a:t>
            </a:r>
            <a:r>
              <a:rPr lang="en-US" sz="1200" dirty="0">
                <a:latin typeface="Arial" pitchFamily="34" charset="0"/>
                <a:cs typeface="Arial" pitchFamily="34" charset="0"/>
              </a:rPr>
              <a:t> 48% –96% </a:t>
            </a:r>
            <a:r>
              <a:rPr lang="en-US" sz="1200" dirty="0" err="1">
                <a:latin typeface="Arial" pitchFamily="34" charset="0"/>
                <a:cs typeface="Arial" pitchFamily="34" charset="0"/>
              </a:rPr>
              <a:t>dẫn</a:t>
            </a:r>
            <a:r>
              <a:rPr lang="en-US" sz="1200" dirty="0">
                <a:latin typeface="Arial" pitchFamily="34" charset="0"/>
                <a:cs typeface="Arial" pitchFamily="34" charset="0"/>
              </a:rPr>
              <a:t> </a:t>
            </a:r>
            <a:r>
              <a:rPr lang="en-US" sz="1200" dirty="0" err="1">
                <a:latin typeface="Arial" pitchFamily="34" charset="0"/>
                <a:cs typeface="Arial" pitchFamily="34" charset="0"/>
              </a:rPr>
              <a:t>đến</a:t>
            </a:r>
            <a:r>
              <a:rPr lang="en-US" sz="1200" dirty="0">
                <a:latin typeface="Arial" pitchFamily="34" charset="0"/>
                <a:cs typeface="Arial" pitchFamily="34" charset="0"/>
              </a:rPr>
              <a:t> </a:t>
            </a:r>
            <a:r>
              <a:rPr lang="en-US" sz="1200" dirty="0" err="1">
                <a:latin typeface="Arial" pitchFamily="34" charset="0"/>
                <a:cs typeface="Arial" pitchFamily="34" charset="0"/>
              </a:rPr>
              <a:t>suy</a:t>
            </a:r>
            <a:r>
              <a:rPr lang="en-US" sz="1200" dirty="0">
                <a:latin typeface="Arial" pitchFamily="34" charset="0"/>
                <a:cs typeface="Arial" pitchFamily="34" charset="0"/>
              </a:rPr>
              <a:t> </a:t>
            </a:r>
            <a:r>
              <a:rPr lang="en-US" sz="1200" dirty="0" err="1">
                <a:latin typeface="Arial" pitchFamily="34" charset="0"/>
                <a:cs typeface="Arial" pitchFamily="34" charset="0"/>
              </a:rPr>
              <a:t>nhược</a:t>
            </a:r>
            <a:r>
              <a:rPr lang="en-US" sz="1200" dirty="0">
                <a:latin typeface="Arial" pitchFamily="34" charset="0"/>
                <a:cs typeface="Arial" pitchFamily="34" charset="0"/>
              </a:rPr>
              <a:t> </a:t>
            </a:r>
            <a:r>
              <a:rPr lang="en-US" sz="1200" dirty="0" err="1">
                <a:latin typeface="Arial" pitchFamily="34" charset="0"/>
                <a:cs typeface="Arial" pitchFamily="34" charset="0"/>
              </a:rPr>
              <a:t>cơ</a:t>
            </a:r>
            <a:r>
              <a:rPr lang="en-US" sz="1200" dirty="0">
                <a:latin typeface="Arial" pitchFamily="34" charset="0"/>
                <a:cs typeface="Arial" pitchFamily="34" charset="0"/>
              </a:rPr>
              <a:t> </a:t>
            </a:r>
            <a:r>
              <a:rPr lang="en-US" sz="1200" dirty="0" err="1">
                <a:latin typeface="Arial" pitchFamily="34" charset="0"/>
                <a:cs typeface="Arial" pitchFamily="34" charset="0"/>
              </a:rPr>
              <a:t>sau</a:t>
            </a:r>
            <a:r>
              <a:rPr lang="en-US" sz="1200" dirty="0">
                <a:latin typeface="Arial" pitchFamily="34" charset="0"/>
                <a:cs typeface="Arial" pitchFamily="34" charset="0"/>
              </a:rPr>
              <a:t> </a:t>
            </a:r>
            <a:r>
              <a:rPr lang="en-US" sz="1200" dirty="0" err="1">
                <a:latin typeface="Arial" pitchFamily="34" charset="0"/>
                <a:cs typeface="Arial" pitchFamily="34" charset="0"/>
              </a:rPr>
              <a:t>nằm</a:t>
            </a:r>
            <a:r>
              <a:rPr lang="en-US" sz="1200" dirty="0">
                <a:latin typeface="Arial" pitchFamily="34" charset="0"/>
                <a:cs typeface="Arial" pitchFamily="34" charset="0"/>
              </a:rPr>
              <a:t> </a:t>
            </a:r>
            <a:r>
              <a:rPr lang="en-US" sz="1200" dirty="0" err="1">
                <a:latin typeface="Arial" pitchFamily="34" charset="0"/>
                <a:cs typeface="Arial" pitchFamily="34" charset="0"/>
              </a:rPr>
              <a:t>lâu</a:t>
            </a:r>
            <a:r>
              <a:rPr lang="en-US" sz="1200" dirty="0">
                <a:latin typeface="Arial" pitchFamily="34" charset="0"/>
                <a:cs typeface="Arial" pitchFamily="34" charset="0"/>
              </a:rPr>
              <a:t> ở </a:t>
            </a:r>
            <a:r>
              <a:rPr lang="en-US" sz="1200" dirty="0" err="1">
                <a:latin typeface="Arial" pitchFamily="34" charset="0"/>
                <a:cs typeface="Arial" pitchFamily="34" charset="0"/>
              </a:rPr>
              <a:t>những</a:t>
            </a:r>
            <a:r>
              <a:rPr lang="en-US" sz="1200" dirty="0">
                <a:latin typeface="Arial" pitchFamily="34" charset="0"/>
                <a:cs typeface="Arial" pitchFamily="34" charset="0"/>
              </a:rPr>
              <a:t> </a:t>
            </a: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nhân</a:t>
            </a:r>
            <a:r>
              <a:rPr lang="en-US" sz="1200" dirty="0">
                <a:latin typeface="Arial" pitchFamily="34" charset="0"/>
                <a:cs typeface="Arial" pitchFamily="34" charset="0"/>
              </a:rPr>
              <a:t> </a:t>
            </a:r>
            <a:r>
              <a:rPr lang="en-US" sz="1200" dirty="0" err="1">
                <a:latin typeface="Arial" pitchFamily="34" charset="0"/>
                <a:cs typeface="Arial" pitchFamily="34" charset="0"/>
              </a:rPr>
              <a:t>nguy</a:t>
            </a:r>
            <a:r>
              <a:rPr lang="en-US" sz="1200" dirty="0">
                <a:latin typeface="Arial" pitchFamily="34" charset="0"/>
                <a:cs typeface="Arial" pitchFamily="34" charset="0"/>
              </a:rPr>
              <a:t> </a:t>
            </a:r>
            <a:r>
              <a:rPr lang="en-US" sz="1200" dirty="0" err="1">
                <a:latin typeface="Arial" pitchFamily="34" charset="0"/>
                <a:cs typeface="Arial" pitchFamily="34" charset="0"/>
              </a:rPr>
              <a:t>kịch</a:t>
            </a:r>
            <a:r>
              <a:rPr lang="en-US" sz="1200" dirty="0">
                <a:latin typeface="Arial" pitchFamily="34" charset="0"/>
                <a:cs typeface="Arial" pitchFamily="34" charset="0"/>
              </a:rPr>
              <a:t> </a:t>
            </a:r>
            <a:r>
              <a:rPr lang="en-US" sz="1200" dirty="0" err="1">
                <a:latin typeface="Arial" pitchFamily="34" charset="0"/>
                <a:cs typeface="Arial" pitchFamily="34" charset="0"/>
              </a:rPr>
              <a:t>điều</a:t>
            </a:r>
            <a:r>
              <a:rPr lang="en-US" sz="1200" dirty="0">
                <a:latin typeface="Arial" pitchFamily="34" charset="0"/>
                <a:cs typeface="Arial" pitchFamily="34" charset="0"/>
              </a:rPr>
              <a:t> </a:t>
            </a:r>
            <a:r>
              <a:rPr lang="en-US" sz="1200" dirty="0" err="1">
                <a:latin typeface="Arial" pitchFamily="34" charset="0"/>
                <a:cs typeface="Arial" pitchFamily="34" charset="0"/>
              </a:rPr>
              <a:t>trị</a:t>
            </a:r>
            <a:r>
              <a:rPr lang="en-US" sz="1200" dirty="0">
                <a:latin typeface="Arial" pitchFamily="34" charset="0"/>
                <a:cs typeface="Arial" pitchFamily="34" charset="0"/>
              </a:rPr>
              <a:t> ICU </a:t>
            </a:r>
            <a:r>
              <a:rPr lang="en-US" sz="1200" dirty="0" err="1">
                <a:latin typeface="Arial" pitchFamily="34" charset="0"/>
                <a:cs typeface="Arial" pitchFamily="34" charset="0"/>
              </a:rPr>
              <a:t>với</a:t>
            </a:r>
            <a:r>
              <a:rPr lang="en-US" sz="1200" dirty="0">
                <a:latin typeface="Arial" pitchFamily="34" charset="0"/>
                <a:cs typeface="Arial" pitchFamily="34" charset="0"/>
              </a:rPr>
              <a:t> ARDS. </a:t>
            </a:r>
          </a:p>
          <a:p>
            <a:pPr algn="just">
              <a:lnSpc>
                <a:spcPct val="170000"/>
              </a:lnSpc>
              <a:spcBef>
                <a:spcPts val="600"/>
              </a:spcBef>
            </a:pP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nhân</a:t>
            </a:r>
            <a:r>
              <a:rPr lang="en-US" sz="1200" dirty="0">
                <a:latin typeface="Arial" pitchFamily="34" charset="0"/>
                <a:cs typeface="Arial" pitchFamily="34" charset="0"/>
              </a:rPr>
              <a:t> </a:t>
            </a:r>
            <a:r>
              <a:rPr lang="en-US" sz="1200" dirty="0" err="1">
                <a:latin typeface="Arial" pitchFamily="34" charset="0"/>
                <a:cs typeface="Arial" pitchFamily="34" charset="0"/>
              </a:rPr>
              <a:t>nguy</a:t>
            </a:r>
            <a:r>
              <a:rPr lang="en-US" sz="1200" dirty="0">
                <a:latin typeface="Arial" pitchFamily="34" charset="0"/>
                <a:cs typeface="Arial" pitchFamily="34" charset="0"/>
              </a:rPr>
              <a:t> </a:t>
            </a:r>
            <a:r>
              <a:rPr lang="en-US" sz="1200" dirty="0" err="1">
                <a:latin typeface="Arial" pitchFamily="34" charset="0"/>
                <a:cs typeface="Arial" pitchFamily="34" charset="0"/>
              </a:rPr>
              <a:t>kịch</a:t>
            </a:r>
            <a:r>
              <a:rPr lang="en-US" sz="1200" dirty="0">
                <a:latin typeface="Arial" pitchFamily="34" charset="0"/>
                <a:cs typeface="Arial" pitchFamily="34" charset="0"/>
              </a:rPr>
              <a:t> </a:t>
            </a:r>
            <a:r>
              <a:rPr lang="en-US" sz="1200" dirty="0" err="1">
                <a:latin typeface="Arial" pitchFamily="34" charset="0"/>
                <a:cs typeface="Arial" pitchFamily="34" charset="0"/>
              </a:rPr>
              <a:t>sử</a:t>
            </a:r>
            <a:r>
              <a:rPr lang="en-US" sz="1200" dirty="0">
                <a:latin typeface="Arial" pitchFamily="34" charset="0"/>
                <a:cs typeface="Arial" pitchFamily="34" charset="0"/>
              </a:rPr>
              <a:t> </a:t>
            </a:r>
            <a:r>
              <a:rPr lang="en-US" sz="1200" dirty="0" err="1">
                <a:latin typeface="Arial" pitchFamily="34" charset="0"/>
                <a:cs typeface="Arial" pitchFamily="34" charset="0"/>
              </a:rPr>
              <a:t>dụng</a:t>
            </a:r>
            <a:r>
              <a:rPr lang="en-US" sz="1200" dirty="0">
                <a:latin typeface="Arial" pitchFamily="34" charset="0"/>
                <a:cs typeface="Arial" pitchFamily="34" charset="0"/>
              </a:rPr>
              <a:t> </a:t>
            </a:r>
            <a:r>
              <a:rPr lang="en-US" sz="1200" dirty="0" err="1">
                <a:latin typeface="Arial" pitchFamily="34" charset="0"/>
                <a:cs typeface="Arial" pitchFamily="34" charset="0"/>
              </a:rPr>
              <a:t>máy</a:t>
            </a:r>
            <a:r>
              <a:rPr lang="en-US" sz="1200" dirty="0">
                <a:latin typeface="Arial" pitchFamily="34" charset="0"/>
                <a:cs typeface="Arial" pitchFamily="34" charset="0"/>
              </a:rPr>
              <a:t> </a:t>
            </a:r>
            <a:r>
              <a:rPr lang="en-US" sz="1200" dirty="0" err="1">
                <a:latin typeface="Arial" pitchFamily="34" charset="0"/>
                <a:cs typeface="Arial" pitchFamily="34" charset="0"/>
              </a:rPr>
              <a:t>thở</a:t>
            </a:r>
            <a:r>
              <a:rPr lang="en-US" sz="1200" dirty="0">
                <a:latin typeface="Arial" pitchFamily="34" charset="0"/>
                <a:cs typeface="Arial" pitchFamily="34" charset="0"/>
              </a:rPr>
              <a:t>, </a:t>
            </a:r>
            <a:r>
              <a:rPr lang="en-US" sz="1200" dirty="0" err="1">
                <a:latin typeface="Arial" pitchFamily="34" charset="0"/>
                <a:cs typeface="Arial" pitchFamily="34" charset="0"/>
              </a:rPr>
              <a:t>nằm</a:t>
            </a:r>
            <a:r>
              <a:rPr lang="en-US" sz="1200" dirty="0">
                <a:latin typeface="Arial" pitchFamily="34" charset="0"/>
                <a:cs typeface="Arial" pitchFamily="34" charset="0"/>
              </a:rPr>
              <a:t> </a:t>
            </a:r>
            <a:r>
              <a:rPr lang="en-US" sz="1200" dirty="0" err="1">
                <a:latin typeface="Arial" pitchFamily="34" charset="0"/>
                <a:cs typeface="Arial" pitchFamily="34" charset="0"/>
              </a:rPr>
              <a:t>lâu</a:t>
            </a:r>
            <a:r>
              <a:rPr lang="en-US" sz="1200" dirty="0">
                <a:latin typeface="Arial" pitchFamily="34" charset="0"/>
                <a:cs typeface="Arial" pitchFamily="34" charset="0"/>
              </a:rPr>
              <a:t> </a:t>
            </a:r>
            <a:r>
              <a:rPr lang="en-US" sz="1200" dirty="0" err="1">
                <a:latin typeface="Arial" pitchFamily="34" charset="0"/>
                <a:cs typeface="Arial" pitchFamily="34" charset="0"/>
              </a:rPr>
              <a:t>trên</a:t>
            </a:r>
            <a:r>
              <a:rPr lang="en-US" sz="1200" dirty="0">
                <a:latin typeface="Arial" pitchFamily="34" charset="0"/>
                <a:cs typeface="Arial" pitchFamily="34" charset="0"/>
              </a:rPr>
              <a:t> </a:t>
            </a:r>
            <a:r>
              <a:rPr lang="en-US" sz="1200" dirty="0" err="1">
                <a:latin typeface="Arial" pitchFamily="34" charset="0"/>
                <a:cs typeface="Arial" pitchFamily="34" charset="0"/>
              </a:rPr>
              <a:t>giường</a:t>
            </a:r>
            <a:r>
              <a:rPr lang="en-US" sz="1200" dirty="0">
                <a:latin typeface="Arial" pitchFamily="34" charset="0"/>
                <a:cs typeface="Arial" pitchFamily="34" charset="0"/>
              </a:rPr>
              <a:t> </a:t>
            </a: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đều</a:t>
            </a:r>
            <a:r>
              <a:rPr lang="en-US" sz="1200" dirty="0">
                <a:latin typeface="Arial" pitchFamily="34" charset="0"/>
                <a:cs typeface="Arial" pitchFamily="34" charset="0"/>
              </a:rPr>
              <a:t> </a:t>
            </a:r>
            <a:r>
              <a:rPr lang="en-US" sz="1200" dirty="0" err="1">
                <a:latin typeface="Arial" pitchFamily="34" charset="0"/>
                <a:cs typeface="Arial" pitchFamily="34" charset="0"/>
              </a:rPr>
              <a:t>dẫn</a:t>
            </a:r>
            <a:r>
              <a:rPr lang="en-US" sz="1200" dirty="0">
                <a:latin typeface="Arial" pitchFamily="34" charset="0"/>
                <a:cs typeface="Arial" pitchFamily="34" charset="0"/>
              </a:rPr>
              <a:t> </a:t>
            </a:r>
            <a:r>
              <a:rPr lang="en-US" sz="1200" dirty="0" err="1">
                <a:latin typeface="Arial" pitchFamily="34" charset="0"/>
                <a:cs typeface="Arial" pitchFamily="34" charset="0"/>
              </a:rPr>
              <a:t>đến</a:t>
            </a:r>
            <a:r>
              <a:rPr lang="en-US" sz="1200" dirty="0">
                <a:latin typeface="Arial" pitchFamily="34" charset="0"/>
                <a:cs typeface="Arial" pitchFamily="34" charset="0"/>
              </a:rPr>
              <a:t> </a:t>
            </a:r>
            <a:r>
              <a:rPr lang="en-US" sz="1200" dirty="0" err="1">
                <a:latin typeface="Arial" pitchFamily="34" charset="0"/>
                <a:cs typeface="Arial" pitchFamily="34" charset="0"/>
              </a:rPr>
              <a:t>hội</a:t>
            </a:r>
            <a:r>
              <a:rPr lang="en-US" sz="1200" dirty="0">
                <a:latin typeface="Arial" pitchFamily="34" charset="0"/>
                <a:cs typeface="Arial" pitchFamily="34" charset="0"/>
              </a:rPr>
              <a:t> </a:t>
            </a:r>
            <a:r>
              <a:rPr lang="en-US" sz="1200" dirty="0" err="1">
                <a:latin typeface="Arial" pitchFamily="34" charset="0"/>
                <a:cs typeface="Arial" pitchFamily="34" charset="0"/>
              </a:rPr>
              <a:t>chức</a:t>
            </a:r>
            <a:r>
              <a:rPr lang="en-US" sz="1200" dirty="0">
                <a:latin typeface="Arial" pitchFamily="34" charset="0"/>
                <a:cs typeface="Arial" pitchFamily="34" charset="0"/>
              </a:rPr>
              <a:t> </a:t>
            </a:r>
            <a:r>
              <a:rPr lang="en-US" sz="1200" dirty="0" err="1">
                <a:latin typeface="Arial" pitchFamily="34" charset="0"/>
                <a:cs typeface="Arial" pitchFamily="34" charset="0"/>
              </a:rPr>
              <a:t>chăm</a:t>
            </a:r>
            <a:r>
              <a:rPr lang="en-US" sz="1200" dirty="0">
                <a:latin typeface="Arial" pitchFamily="34" charset="0"/>
                <a:cs typeface="Arial" pitchFamily="34" charset="0"/>
              </a:rPr>
              <a:t> </a:t>
            </a:r>
            <a:r>
              <a:rPr lang="en-US" sz="1200" dirty="0" err="1">
                <a:latin typeface="Arial" pitchFamily="34" charset="0"/>
                <a:cs typeface="Arial" pitchFamily="34" charset="0"/>
              </a:rPr>
              <a:t>sóc</a:t>
            </a:r>
            <a:r>
              <a:rPr lang="en-US" sz="1200" dirty="0">
                <a:latin typeface="Arial" pitchFamily="34" charset="0"/>
                <a:cs typeface="Arial" pitchFamily="34" charset="0"/>
              </a:rPr>
              <a:t> </a:t>
            </a:r>
            <a:r>
              <a:rPr lang="en-US" sz="1200" dirty="0" err="1">
                <a:latin typeface="Arial" pitchFamily="34" charset="0"/>
                <a:cs typeface="Arial" pitchFamily="34" charset="0"/>
              </a:rPr>
              <a:t>tích</a:t>
            </a:r>
            <a:r>
              <a:rPr lang="en-US" sz="1200" dirty="0">
                <a:latin typeface="Arial" pitchFamily="34" charset="0"/>
                <a:cs typeface="Arial" pitchFamily="34" charset="0"/>
              </a:rPr>
              <a:t> </a:t>
            </a:r>
            <a:r>
              <a:rPr lang="en-US" sz="1200" dirty="0" err="1">
                <a:latin typeface="Arial" pitchFamily="34" charset="0"/>
                <a:cs typeface="Arial" pitchFamily="34" charset="0"/>
              </a:rPr>
              <a:t>cực</a:t>
            </a:r>
            <a:r>
              <a:rPr lang="en-US" sz="1200" dirty="0">
                <a:latin typeface="Arial" pitchFamily="34" charset="0"/>
                <a:cs typeface="Arial" pitchFamily="34" charset="0"/>
              </a:rPr>
              <a:t> </a:t>
            </a:r>
            <a:r>
              <a:rPr lang="en-US" sz="1200" dirty="0" err="1">
                <a:latin typeface="Arial" pitchFamily="34" charset="0"/>
                <a:cs typeface="Arial" pitchFamily="34" charset="0"/>
              </a:rPr>
              <a:t>suy</a:t>
            </a:r>
            <a:r>
              <a:rPr lang="en-US" sz="1200" dirty="0">
                <a:latin typeface="Arial" pitchFamily="34" charset="0"/>
                <a:cs typeface="Arial" pitchFamily="34" charset="0"/>
              </a:rPr>
              <a:t> </a:t>
            </a:r>
            <a:r>
              <a:rPr lang="en-US" sz="1200" dirty="0" err="1">
                <a:latin typeface="Arial" pitchFamily="34" charset="0"/>
                <a:cs typeface="Arial" pitchFamily="34" charset="0"/>
              </a:rPr>
              <a:t>giảm</a:t>
            </a:r>
            <a:r>
              <a:rPr lang="en-US" sz="1200" dirty="0">
                <a:latin typeface="Arial" pitchFamily="34" charset="0"/>
                <a:cs typeface="Arial" pitchFamily="34" charset="0"/>
              </a:rPr>
              <a:t> </a:t>
            </a:r>
            <a:r>
              <a:rPr lang="en-US" sz="1200" dirty="0" err="1">
                <a:latin typeface="Arial" pitchFamily="34" charset="0"/>
                <a:cs typeface="Arial" pitchFamily="34" charset="0"/>
              </a:rPr>
              <a:t>các</a:t>
            </a:r>
            <a:r>
              <a:rPr lang="en-US" sz="1200" dirty="0">
                <a:latin typeface="Arial" pitchFamily="34" charset="0"/>
                <a:cs typeface="Arial" pitchFamily="34" charset="0"/>
              </a:rPr>
              <a:t> </a:t>
            </a:r>
            <a:r>
              <a:rPr lang="en-US" sz="1200" dirty="0" err="1">
                <a:latin typeface="Arial" pitchFamily="34" charset="0"/>
                <a:cs typeface="Arial" pitchFamily="34" charset="0"/>
              </a:rPr>
              <a:t>chức</a:t>
            </a:r>
            <a:r>
              <a:rPr lang="en-US" sz="1200" dirty="0">
                <a:latin typeface="Arial" pitchFamily="34" charset="0"/>
                <a:cs typeface="Arial" pitchFamily="34" charset="0"/>
              </a:rPr>
              <a:t> </a:t>
            </a:r>
            <a:r>
              <a:rPr lang="en-US" sz="1200" dirty="0" err="1">
                <a:latin typeface="Arial" pitchFamily="34" charset="0"/>
                <a:cs typeface="Arial" pitchFamily="34" charset="0"/>
              </a:rPr>
              <a:t>năng</a:t>
            </a:r>
            <a:r>
              <a:rPr lang="en-US" sz="1200" dirty="0">
                <a:latin typeface="Arial" pitchFamily="34" charset="0"/>
                <a:cs typeface="Arial" pitchFamily="34" charset="0"/>
              </a:rPr>
              <a:t>: </a:t>
            </a:r>
            <a:r>
              <a:rPr lang="en-US" sz="1200" dirty="0" err="1">
                <a:latin typeface="Arial" pitchFamily="34" charset="0"/>
                <a:cs typeface="Arial" pitchFamily="34" charset="0"/>
              </a:rPr>
              <a:t>thể</a:t>
            </a:r>
            <a:r>
              <a:rPr lang="en-US" sz="1200" dirty="0">
                <a:latin typeface="Arial" pitchFamily="34" charset="0"/>
                <a:cs typeface="Arial" pitchFamily="34" charset="0"/>
              </a:rPr>
              <a:t> </a:t>
            </a:r>
            <a:r>
              <a:rPr lang="en-US" sz="1200" dirty="0" err="1">
                <a:latin typeface="Arial" pitchFamily="34" charset="0"/>
                <a:cs typeface="Arial" pitchFamily="34" charset="0"/>
              </a:rPr>
              <a:t>chất</a:t>
            </a:r>
            <a:r>
              <a:rPr lang="en-US" sz="1200" dirty="0">
                <a:latin typeface="Arial" pitchFamily="34" charset="0"/>
                <a:cs typeface="Arial" pitchFamily="34" charset="0"/>
              </a:rPr>
              <a:t>, </a:t>
            </a:r>
            <a:r>
              <a:rPr lang="en-US" sz="1200" dirty="0" err="1">
                <a:latin typeface="Arial" pitchFamily="34" charset="0"/>
                <a:cs typeface="Arial" pitchFamily="34" charset="0"/>
              </a:rPr>
              <a:t>tinh</a:t>
            </a:r>
            <a:r>
              <a:rPr lang="en-US" sz="1200" dirty="0">
                <a:latin typeface="Arial" pitchFamily="34" charset="0"/>
                <a:cs typeface="Arial" pitchFamily="34" charset="0"/>
              </a:rPr>
              <a:t> </a:t>
            </a:r>
            <a:r>
              <a:rPr lang="en-US" sz="1200" dirty="0" err="1">
                <a:latin typeface="Arial" pitchFamily="34" charset="0"/>
                <a:cs typeface="Arial" pitchFamily="34" charset="0"/>
              </a:rPr>
              <a:t>thần</a:t>
            </a:r>
            <a:r>
              <a:rPr lang="en-US" sz="1200" dirty="0">
                <a:latin typeface="Arial" pitchFamily="34" charset="0"/>
                <a:cs typeface="Arial" pitchFamily="34" charset="0"/>
              </a:rPr>
              <a:t> </a:t>
            </a:r>
            <a:r>
              <a:rPr lang="en-US" sz="1200" dirty="0" err="1">
                <a:latin typeface="Arial" pitchFamily="34" charset="0"/>
                <a:cs typeface="Arial" pitchFamily="34" charset="0"/>
              </a:rPr>
              <a:t>và</a:t>
            </a:r>
            <a:r>
              <a:rPr lang="en-US" sz="1200" dirty="0">
                <a:latin typeface="Arial" pitchFamily="34" charset="0"/>
                <a:cs typeface="Arial" pitchFamily="34" charset="0"/>
              </a:rPr>
              <a:t> </a:t>
            </a:r>
            <a:r>
              <a:rPr lang="en-US" sz="1200" dirty="0" err="1">
                <a:latin typeface="Arial" pitchFamily="34" charset="0"/>
                <a:cs typeface="Arial" pitchFamily="34" charset="0"/>
              </a:rPr>
              <a:t>nhận</a:t>
            </a:r>
            <a:r>
              <a:rPr lang="en-US" sz="1200" dirty="0">
                <a:latin typeface="Arial" pitchFamily="34" charset="0"/>
                <a:cs typeface="Arial" pitchFamily="34" charset="0"/>
              </a:rPr>
              <a:t> </a:t>
            </a:r>
            <a:r>
              <a:rPr lang="en-US" sz="1200" dirty="0" err="1">
                <a:latin typeface="Arial" pitchFamily="34" charset="0"/>
                <a:cs typeface="Arial" pitchFamily="34" charset="0"/>
              </a:rPr>
              <a:t>thức</a:t>
            </a:r>
            <a:r>
              <a:rPr lang="en-US" sz="1200" dirty="0">
                <a:latin typeface="Arial" pitchFamily="34" charset="0"/>
                <a:cs typeface="Arial" pitchFamily="34" charset="0"/>
              </a:rPr>
              <a:t> </a:t>
            </a:r>
            <a:r>
              <a:rPr lang="en-US" sz="1200" dirty="0" err="1">
                <a:latin typeface="Arial" pitchFamily="34" charset="0"/>
                <a:cs typeface="Arial" pitchFamily="34" charset="0"/>
              </a:rPr>
              <a:t>gồm</a:t>
            </a:r>
            <a:r>
              <a:rPr lang="en-US" sz="1200" dirty="0">
                <a:latin typeface="Arial" pitchFamily="34" charset="0"/>
                <a:cs typeface="Arial" pitchFamily="34" charset="0"/>
              </a:rPr>
              <a:t> </a:t>
            </a:r>
            <a:r>
              <a:rPr lang="en-US" sz="1200" dirty="0" err="1">
                <a:latin typeface="Arial" pitchFamily="34" charset="0"/>
                <a:cs typeface="Arial" pitchFamily="34" charset="0"/>
              </a:rPr>
              <a:t>bệnh</a:t>
            </a:r>
            <a:r>
              <a:rPr lang="en-US" sz="1200" dirty="0">
                <a:latin typeface="Arial" pitchFamily="34" charset="0"/>
                <a:cs typeface="Arial" pitchFamily="34" charset="0"/>
              </a:rPr>
              <a:t> </a:t>
            </a:r>
            <a:r>
              <a:rPr lang="en-US" sz="1200" dirty="0" err="1">
                <a:latin typeface="Arial" pitchFamily="34" charset="0"/>
                <a:cs typeface="Arial" pitchFamily="34" charset="0"/>
              </a:rPr>
              <a:t>nhân</a:t>
            </a:r>
            <a:r>
              <a:rPr lang="en-US" sz="1200" dirty="0">
                <a:latin typeface="Arial" pitchFamily="34" charset="0"/>
                <a:cs typeface="Arial" pitchFamily="34" charset="0"/>
              </a:rPr>
              <a:t> </a:t>
            </a:r>
            <a:r>
              <a:rPr lang="en-US" sz="1200" dirty="0" err="1">
                <a:latin typeface="Arial" pitchFamily="34" charset="0"/>
                <a:cs typeface="Arial" pitchFamily="34" charset="0"/>
              </a:rPr>
              <a:t>bị</a:t>
            </a:r>
            <a:r>
              <a:rPr lang="en-US" sz="1200" dirty="0">
                <a:latin typeface="Arial" pitchFamily="34" charset="0"/>
                <a:cs typeface="Arial" pitchFamily="34" charset="0"/>
              </a:rPr>
              <a:t> </a:t>
            </a:r>
            <a:r>
              <a:rPr lang="en-US" sz="1200" dirty="0" err="1">
                <a:latin typeface="Arial" pitchFamily="34" charset="0"/>
                <a:cs typeface="Arial" pitchFamily="34" charset="0"/>
              </a:rPr>
              <a:t>đau</a:t>
            </a:r>
            <a:r>
              <a:rPr lang="en-US" sz="1200" dirty="0">
                <a:latin typeface="Arial" pitchFamily="34" charset="0"/>
                <a:cs typeface="Arial" pitchFamily="34" charset="0"/>
              </a:rPr>
              <a:t> </a:t>
            </a:r>
            <a:r>
              <a:rPr lang="en-US" sz="1200" dirty="0" err="1">
                <a:latin typeface="Arial" pitchFamily="34" charset="0"/>
                <a:cs typeface="Arial" pitchFamily="34" charset="0"/>
              </a:rPr>
              <a:t>cơ</a:t>
            </a:r>
            <a:r>
              <a:rPr lang="en-US" sz="1200" dirty="0">
                <a:latin typeface="Arial" pitchFamily="34" charset="0"/>
                <a:cs typeface="Arial" pitchFamily="34" charset="0"/>
              </a:rPr>
              <a:t> </a:t>
            </a:r>
            <a:r>
              <a:rPr lang="en-US" sz="1200" dirty="0" err="1">
                <a:latin typeface="Arial" pitchFamily="34" charset="0"/>
                <a:cs typeface="Arial" pitchFamily="34" charset="0"/>
              </a:rPr>
              <a:t>xương</a:t>
            </a:r>
            <a:r>
              <a:rPr lang="en-US" sz="1200" dirty="0">
                <a:latin typeface="Arial" pitchFamily="34" charset="0"/>
                <a:cs typeface="Arial" pitchFamily="34" charset="0"/>
              </a:rPr>
              <a:t> </a:t>
            </a:r>
            <a:r>
              <a:rPr lang="en-US" sz="1200" dirty="0" err="1">
                <a:latin typeface="Arial" pitchFamily="34" charset="0"/>
                <a:cs typeface="Arial" pitchFamily="34" charset="0"/>
              </a:rPr>
              <a:t>khớp</a:t>
            </a:r>
            <a:r>
              <a:rPr lang="en-US" sz="1200" dirty="0">
                <a:latin typeface="Arial" pitchFamily="34" charset="0"/>
                <a:cs typeface="Arial" pitchFamily="34" charset="0"/>
              </a:rPr>
              <a:t>, </a:t>
            </a:r>
            <a:r>
              <a:rPr lang="en-US" sz="1200" dirty="0" err="1">
                <a:latin typeface="Arial" pitchFamily="34" charset="0"/>
                <a:cs typeface="Arial" pitchFamily="34" charset="0"/>
              </a:rPr>
              <a:t>tê</a:t>
            </a:r>
            <a:r>
              <a:rPr lang="en-US" sz="1200" dirty="0">
                <a:latin typeface="Arial" pitchFamily="34" charset="0"/>
                <a:cs typeface="Arial" pitchFamily="34" charset="0"/>
              </a:rPr>
              <a:t> </a:t>
            </a:r>
            <a:r>
              <a:rPr lang="en-US" sz="1200" dirty="0" err="1">
                <a:latin typeface="Arial" pitchFamily="34" charset="0"/>
                <a:cs typeface="Arial" pitchFamily="34" charset="0"/>
              </a:rPr>
              <a:t>liệt</a:t>
            </a:r>
            <a:r>
              <a:rPr lang="en-US" sz="1200" dirty="0">
                <a:latin typeface="Arial" pitchFamily="34" charset="0"/>
                <a:cs typeface="Arial" pitchFamily="34" charset="0"/>
              </a:rPr>
              <a:t>, </a:t>
            </a:r>
            <a:r>
              <a:rPr lang="en-US" sz="1200" dirty="0" err="1">
                <a:latin typeface="Arial" pitchFamily="34" charset="0"/>
                <a:cs typeface="Arial" pitchFamily="34" charset="0"/>
              </a:rPr>
              <a:t>tiểu</a:t>
            </a:r>
            <a:r>
              <a:rPr lang="en-US" sz="1200" dirty="0">
                <a:latin typeface="Arial" pitchFamily="34" charset="0"/>
                <a:cs typeface="Arial" pitchFamily="34" charset="0"/>
              </a:rPr>
              <a:t> </a:t>
            </a:r>
            <a:r>
              <a:rPr lang="en-US" sz="1200" dirty="0" err="1">
                <a:latin typeface="Arial" pitchFamily="34" charset="0"/>
                <a:cs typeface="Arial" pitchFamily="34" charset="0"/>
              </a:rPr>
              <a:t>không</a:t>
            </a:r>
            <a:r>
              <a:rPr lang="en-US" sz="1200" dirty="0">
                <a:latin typeface="Arial" pitchFamily="34" charset="0"/>
                <a:cs typeface="Arial" pitchFamily="34" charset="0"/>
              </a:rPr>
              <a:t> </a:t>
            </a:r>
            <a:r>
              <a:rPr lang="en-US" sz="1200" dirty="0" err="1">
                <a:latin typeface="Arial" pitchFamily="34" charset="0"/>
                <a:cs typeface="Arial" pitchFamily="34" charset="0"/>
              </a:rPr>
              <a:t>tự</a:t>
            </a:r>
            <a:r>
              <a:rPr lang="en-US" sz="1200" dirty="0">
                <a:latin typeface="Arial" pitchFamily="34" charset="0"/>
                <a:cs typeface="Arial" pitchFamily="34" charset="0"/>
              </a:rPr>
              <a:t> </a:t>
            </a:r>
            <a:r>
              <a:rPr lang="en-US" sz="1200" dirty="0" err="1">
                <a:latin typeface="Arial" pitchFamily="34" charset="0"/>
                <a:cs typeface="Arial" pitchFamily="34" charset="0"/>
              </a:rPr>
              <a:t>chủ</a:t>
            </a:r>
            <a:r>
              <a:rPr lang="en-US" sz="1200" dirty="0">
                <a:latin typeface="Arial" pitchFamily="34" charset="0"/>
                <a:cs typeface="Arial" pitchFamily="34" charset="0"/>
              </a:rPr>
              <a:t>, lo </a:t>
            </a:r>
            <a:r>
              <a:rPr lang="en-US" sz="1200" dirty="0" err="1">
                <a:latin typeface="Arial" pitchFamily="34" charset="0"/>
                <a:cs typeface="Arial" pitchFamily="34" charset="0"/>
              </a:rPr>
              <a:t>lắng</a:t>
            </a:r>
            <a:r>
              <a:rPr lang="en-US" sz="1200" dirty="0">
                <a:latin typeface="Arial" pitchFamily="34" charset="0"/>
                <a:cs typeface="Arial" pitchFamily="34" charset="0"/>
              </a:rPr>
              <a:t>, </a:t>
            </a:r>
            <a:r>
              <a:rPr lang="en-US" sz="1200" dirty="0" err="1">
                <a:latin typeface="Arial" pitchFamily="34" charset="0"/>
                <a:cs typeface="Arial" pitchFamily="34" charset="0"/>
              </a:rPr>
              <a:t>trầm</a:t>
            </a:r>
            <a:r>
              <a:rPr lang="en-US" sz="1200" dirty="0">
                <a:latin typeface="Arial" pitchFamily="34" charset="0"/>
                <a:cs typeface="Arial" pitchFamily="34" charset="0"/>
              </a:rPr>
              <a:t> </a:t>
            </a:r>
            <a:r>
              <a:rPr lang="en-US" sz="1200" dirty="0" err="1">
                <a:latin typeface="Arial" pitchFamily="34" charset="0"/>
                <a:cs typeface="Arial" pitchFamily="34" charset="0"/>
              </a:rPr>
              <a:t>cảm</a:t>
            </a:r>
            <a:r>
              <a:rPr lang="en-US" sz="1200" dirty="0">
                <a:latin typeface="Arial" pitchFamily="34" charset="0"/>
                <a:cs typeface="Arial" pitchFamily="34" charset="0"/>
              </a:rPr>
              <a:t>, </a:t>
            </a:r>
            <a:r>
              <a:rPr lang="en-US" sz="1200" dirty="0" err="1">
                <a:latin typeface="Arial" pitchFamily="34" charset="0"/>
                <a:cs typeface="Arial" pitchFamily="34" charset="0"/>
              </a:rPr>
              <a:t>và</a:t>
            </a:r>
            <a:r>
              <a:rPr lang="en-US" sz="1200" dirty="0">
                <a:latin typeface="Arial" pitchFamily="34" charset="0"/>
                <a:cs typeface="Arial" pitchFamily="34" charset="0"/>
              </a:rPr>
              <a:t> </a:t>
            </a:r>
            <a:r>
              <a:rPr lang="en-US" sz="1200" dirty="0" err="1">
                <a:latin typeface="Arial" pitchFamily="34" charset="0"/>
                <a:cs typeface="Arial" pitchFamily="34" charset="0"/>
              </a:rPr>
              <a:t>suy</a:t>
            </a:r>
            <a:r>
              <a:rPr lang="en-US" sz="1200" dirty="0">
                <a:latin typeface="Arial" pitchFamily="34" charset="0"/>
                <a:cs typeface="Arial" pitchFamily="34" charset="0"/>
              </a:rPr>
              <a:t> </a:t>
            </a:r>
            <a:r>
              <a:rPr lang="en-US" sz="1200" dirty="0" err="1">
                <a:latin typeface="Arial" pitchFamily="34" charset="0"/>
                <a:cs typeface="Arial" pitchFamily="34" charset="0"/>
              </a:rPr>
              <a:t>giảm</a:t>
            </a:r>
            <a:r>
              <a:rPr lang="en-US" sz="1200" dirty="0">
                <a:latin typeface="Arial" pitchFamily="34" charset="0"/>
                <a:cs typeface="Arial" pitchFamily="34" charset="0"/>
              </a:rPr>
              <a:t> </a:t>
            </a:r>
            <a:r>
              <a:rPr lang="en-US" sz="1200" dirty="0" err="1">
                <a:latin typeface="Arial" pitchFamily="34" charset="0"/>
                <a:cs typeface="Arial" pitchFamily="34" charset="0"/>
              </a:rPr>
              <a:t>nhận</a:t>
            </a:r>
            <a:r>
              <a:rPr lang="en-US" sz="1200" dirty="0">
                <a:latin typeface="Arial" pitchFamily="34" charset="0"/>
                <a:cs typeface="Arial" pitchFamily="34" charset="0"/>
              </a:rPr>
              <a:t> </a:t>
            </a:r>
            <a:r>
              <a:rPr lang="en-US" sz="1200" dirty="0" err="1">
                <a:latin typeface="Arial" pitchFamily="34" charset="0"/>
                <a:cs typeface="Arial" pitchFamily="34" charset="0"/>
              </a:rPr>
              <a:t>thức</a:t>
            </a:r>
            <a:r>
              <a:rPr lang="en-US" sz="1200" dirty="0">
                <a:latin typeface="Arial" pitchFamily="34" charset="0"/>
                <a:cs typeface="Arial" pitchFamily="34" charset="0"/>
              </a:rPr>
              <a:t>.</a:t>
            </a:r>
          </a:p>
          <a:p>
            <a:pPr lvl="1" algn="just">
              <a:lnSpc>
                <a:spcPct val="170000"/>
              </a:lnSpc>
              <a:spcBef>
                <a:spcPts val="600"/>
              </a:spcBef>
            </a:pPr>
            <a:r>
              <a:rPr lang="en-US" sz="1200" dirty="0" err="1">
                <a:latin typeface="Arial" pitchFamily="34" charset="0"/>
                <a:cs typeface="Arial" pitchFamily="34" charset="0"/>
              </a:rPr>
              <a:t>Có</a:t>
            </a:r>
            <a:r>
              <a:rPr lang="en-US" sz="1200" dirty="0">
                <a:latin typeface="Arial" pitchFamily="34" charset="0"/>
                <a:cs typeface="Arial" pitchFamily="34" charset="0"/>
              </a:rPr>
              <a:t> 65% </a:t>
            </a:r>
            <a:r>
              <a:rPr lang="en-US" sz="1200" dirty="0" err="1">
                <a:latin typeface="Arial" pitchFamily="34" charset="0"/>
                <a:cs typeface="Arial" pitchFamily="34" charset="0"/>
              </a:rPr>
              <a:t>được</a:t>
            </a:r>
            <a:r>
              <a:rPr lang="en-US" sz="1200" dirty="0">
                <a:latin typeface="Arial" pitchFamily="34" charset="0"/>
                <a:cs typeface="Arial" pitchFamily="34" charset="0"/>
              </a:rPr>
              <a:t> </a:t>
            </a:r>
            <a:r>
              <a:rPr lang="en-US" sz="1200" dirty="0" err="1">
                <a:latin typeface="Arial" pitchFamily="34" charset="0"/>
                <a:cs typeface="Arial" pitchFamily="34" charset="0"/>
              </a:rPr>
              <a:t>báo</a:t>
            </a:r>
            <a:r>
              <a:rPr lang="en-US" sz="1200" dirty="0">
                <a:latin typeface="Arial" pitchFamily="34" charset="0"/>
                <a:cs typeface="Arial" pitchFamily="34" charset="0"/>
              </a:rPr>
              <a:t> </a:t>
            </a:r>
            <a:r>
              <a:rPr lang="en-US" sz="1200" dirty="0" err="1">
                <a:latin typeface="Arial" pitchFamily="34" charset="0"/>
                <a:cs typeface="Arial" pitchFamily="34" charset="0"/>
              </a:rPr>
              <a:t>cáo</a:t>
            </a:r>
            <a:r>
              <a:rPr lang="en-US" sz="1200" dirty="0">
                <a:latin typeface="Arial" pitchFamily="34" charset="0"/>
                <a:cs typeface="Arial" pitchFamily="34" charset="0"/>
              </a:rPr>
              <a:t> </a:t>
            </a:r>
            <a:r>
              <a:rPr lang="en-US" sz="1200" dirty="0" err="1">
                <a:latin typeface="Arial" pitchFamily="34" charset="0"/>
                <a:cs typeface="Arial" pitchFamily="34" charset="0"/>
              </a:rPr>
              <a:t>là</a:t>
            </a:r>
            <a:r>
              <a:rPr lang="en-US" sz="1200" dirty="0">
                <a:latin typeface="Arial" pitchFamily="34" charset="0"/>
                <a:cs typeface="Arial" pitchFamily="34" charset="0"/>
              </a:rPr>
              <a:t> </a:t>
            </a:r>
            <a:r>
              <a:rPr lang="en-US" sz="1200" dirty="0" err="1">
                <a:latin typeface="Arial" pitchFamily="34" charset="0"/>
                <a:cs typeface="Arial" pitchFamily="34" charset="0"/>
              </a:rPr>
              <a:t>đã</a:t>
            </a:r>
            <a:r>
              <a:rPr lang="en-US" sz="1200" dirty="0">
                <a:latin typeface="Arial" pitchFamily="34" charset="0"/>
                <a:cs typeface="Arial" pitchFamily="34" charset="0"/>
              </a:rPr>
              <a:t> </a:t>
            </a:r>
            <a:r>
              <a:rPr lang="en-US" sz="1200" dirty="0" err="1">
                <a:latin typeface="Arial" pitchFamily="34" charset="0"/>
                <a:cs typeface="Arial" pitchFamily="34" charset="0"/>
              </a:rPr>
              <a:t>bị</a:t>
            </a:r>
            <a:r>
              <a:rPr lang="en-US" sz="1200" dirty="0">
                <a:latin typeface="Arial" pitchFamily="34" charset="0"/>
                <a:cs typeface="Arial" pitchFamily="34" charset="0"/>
              </a:rPr>
              <a:t> </a:t>
            </a:r>
            <a:r>
              <a:rPr lang="en-US" sz="1200" i="1" dirty="0" err="1">
                <a:latin typeface="Arial" pitchFamily="34" charset="0"/>
                <a:cs typeface="Arial" pitchFamily="34" charset="0"/>
              </a:rPr>
              <a:t>rối</a:t>
            </a:r>
            <a:r>
              <a:rPr lang="en-US" sz="1200" i="1" dirty="0">
                <a:latin typeface="Arial" pitchFamily="34" charset="0"/>
                <a:cs typeface="Arial" pitchFamily="34" charset="0"/>
              </a:rPr>
              <a:t> </a:t>
            </a:r>
            <a:r>
              <a:rPr lang="en-US" sz="1200" i="1" dirty="0" err="1">
                <a:latin typeface="Arial" pitchFamily="34" charset="0"/>
                <a:cs typeface="Arial" pitchFamily="34" charset="0"/>
              </a:rPr>
              <a:t>loạn</a:t>
            </a:r>
            <a:r>
              <a:rPr lang="en-US" sz="1200" i="1" dirty="0">
                <a:latin typeface="Arial" pitchFamily="34" charset="0"/>
                <a:cs typeface="Arial" pitchFamily="34" charset="0"/>
              </a:rPr>
              <a:t> </a:t>
            </a:r>
            <a:r>
              <a:rPr lang="en-US" sz="1200" i="1" dirty="0" err="1">
                <a:latin typeface="Arial" pitchFamily="34" charset="0"/>
                <a:cs typeface="Arial" pitchFamily="34" charset="0"/>
              </a:rPr>
              <a:t>chức</a:t>
            </a:r>
            <a:r>
              <a:rPr lang="en-US" sz="1200" i="1" dirty="0">
                <a:latin typeface="Arial" pitchFamily="34" charset="0"/>
                <a:cs typeface="Arial" pitchFamily="34" charset="0"/>
              </a:rPr>
              <a:t> </a:t>
            </a:r>
            <a:r>
              <a:rPr lang="en-US" sz="1200" i="1" dirty="0" err="1">
                <a:latin typeface="Arial" pitchFamily="34" charset="0"/>
                <a:cs typeface="Arial" pitchFamily="34" charset="0"/>
              </a:rPr>
              <a:t>năng</a:t>
            </a:r>
            <a:r>
              <a:rPr lang="en-US" sz="1200" i="1" dirty="0">
                <a:latin typeface="Arial" pitchFamily="34" charset="0"/>
                <a:cs typeface="Arial" pitchFamily="34" charset="0"/>
              </a:rPr>
              <a:t> </a:t>
            </a:r>
            <a:r>
              <a:rPr lang="en-US" sz="1200" i="1" dirty="0" err="1">
                <a:latin typeface="Arial" pitchFamily="34" charset="0"/>
                <a:cs typeface="Arial" pitchFamily="34" charset="0"/>
              </a:rPr>
              <a:t>thực</a:t>
            </a:r>
            <a:r>
              <a:rPr lang="en-US" sz="1200" i="1" dirty="0">
                <a:latin typeface="Arial" pitchFamily="34" charset="0"/>
                <a:cs typeface="Arial" pitchFamily="34" charset="0"/>
              </a:rPr>
              <a:t> </a:t>
            </a:r>
            <a:r>
              <a:rPr lang="en-US" sz="1200" i="1" dirty="0" err="1">
                <a:latin typeface="Arial" pitchFamily="34" charset="0"/>
                <a:cs typeface="Arial" pitchFamily="34" charset="0"/>
              </a:rPr>
              <a:t>thể</a:t>
            </a:r>
            <a:r>
              <a:rPr lang="en-US" sz="1200" dirty="0">
                <a:latin typeface="Arial" pitchFamily="34" charset="0"/>
                <a:cs typeface="Arial" pitchFamily="34" charset="0"/>
              </a:rPr>
              <a:t> </a:t>
            </a:r>
            <a:r>
              <a:rPr lang="en-US" sz="1200" dirty="0" err="1">
                <a:latin typeface="Arial" pitchFamily="34" charset="0"/>
                <a:cs typeface="Arial" pitchFamily="34" charset="0"/>
              </a:rPr>
              <a:t>sau</a:t>
            </a:r>
            <a:r>
              <a:rPr lang="en-US" sz="1200" dirty="0">
                <a:latin typeface="Arial" pitchFamily="34" charset="0"/>
                <a:cs typeface="Arial" pitchFamily="34" charset="0"/>
              </a:rPr>
              <a:t> 1 </a:t>
            </a:r>
            <a:r>
              <a:rPr lang="en-US" sz="1200" dirty="0" err="1">
                <a:latin typeface="Arial" pitchFamily="34" charset="0"/>
                <a:cs typeface="Arial" pitchFamily="34" charset="0"/>
              </a:rPr>
              <a:t>năm</a:t>
            </a:r>
            <a:r>
              <a:rPr lang="en-US" sz="1200" dirty="0">
                <a:latin typeface="Arial" pitchFamily="34" charset="0"/>
                <a:cs typeface="Arial" pitchFamily="34" charset="0"/>
              </a:rPr>
              <a:t>,</a:t>
            </a:r>
          </a:p>
          <a:p>
            <a:pPr lvl="1" algn="just">
              <a:lnSpc>
                <a:spcPct val="170000"/>
              </a:lnSpc>
              <a:spcBef>
                <a:spcPts val="600"/>
              </a:spcBef>
            </a:pPr>
            <a:r>
              <a:rPr lang="en-US" sz="1200" dirty="0" err="1">
                <a:latin typeface="Arial" pitchFamily="34" charset="0"/>
                <a:cs typeface="Arial" pitchFamily="34" charset="0"/>
              </a:rPr>
              <a:t>Có</a:t>
            </a:r>
            <a:r>
              <a:rPr lang="en-US" sz="1200" dirty="0">
                <a:latin typeface="Arial" pitchFamily="34" charset="0"/>
                <a:cs typeface="Arial" pitchFamily="34" charset="0"/>
              </a:rPr>
              <a:t> </a:t>
            </a:r>
            <a:r>
              <a:rPr lang="en-US" sz="1200" i="1" dirty="0">
                <a:latin typeface="Arial" pitchFamily="34" charset="0"/>
                <a:cs typeface="Arial" pitchFamily="34" charset="0"/>
              </a:rPr>
              <a:t>75% </a:t>
            </a:r>
            <a:r>
              <a:rPr lang="en-US" sz="1200" i="1" dirty="0" err="1">
                <a:latin typeface="Arial" pitchFamily="34" charset="0"/>
                <a:cs typeface="Arial" pitchFamily="34" charset="0"/>
              </a:rPr>
              <a:t>bị</a:t>
            </a:r>
            <a:r>
              <a:rPr lang="en-US" sz="1200" i="1" dirty="0">
                <a:latin typeface="Arial" pitchFamily="34" charset="0"/>
                <a:cs typeface="Arial" pitchFamily="34" charset="0"/>
              </a:rPr>
              <a:t> </a:t>
            </a:r>
            <a:r>
              <a:rPr lang="en-US" sz="1200" i="1" dirty="0" err="1">
                <a:latin typeface="Arial" pitchFamily="34" charset="0"/>
                <a:cs typeface="Arial" pitchFamily="34" charset="0"/>
              </a:rPr>
              <a:t>suy</a:t>
            </a:r>
            <a:r>
              <a:rPr lang="en-US" sz="1200" i="1" dirty="0">
                <a:latin typeface="Arial" pitchFamily="34" charset="0"/>
                <a:cs typeface="Arial" pitchFamily="34" charset="0"/>
              </a:rPr>
              <a:t> </a:t>
            </a:r>
            <a:r>
              <a:rPr lang="en-US" sz="1200" i="1" dirty="0" err="1">
                <a:latin typeface="Arial" pitchFamily="34" charset="0"/>
                <a:cs typeface="Arial" pitchFamily="34" charset="0"/>
              </a:rPr>
              <a:t>giảm</a:t>
            </a:r>
            <a:r>
              <a:rPr lang="en-US" sz="1200" i="1" dirty="0">
                <a:latin typeface="Arial" pitchFamily="34" charset="0"/>
                <a:cs typeface="Arial" pitchFamily="34" charset="0"/>
              </a:rPr>
              <a:t> </a:t>
            </a:r>
            <a:r>
              <a:rPr lang="en-US" sz="1200" i="1" dirty="0" err="1">
                <a:latin typeface="Arial" pitchFamily="34" charset="0"/>
                <a:cs typeface="Arial" pitchFamily="34" charset="0"/>
              </a:rPr>
              <a:t>nhận</a:t>
            </a:r>
            <a:r>
              <a:rPr lang="en-US" sz="1200" i="1" dirty="0">
                <a:latin typeface="Arial" pitchFamily="34" charset="0"/>
                <a:cs typeface="Arial" pitchFamily="34" charset="0"/>
              </a:rPr>
              <a:t> </a:t>
            </a:r>
            <a:r>
              <a:rPr lang="en-US" sz="1200" i="1" dirty="0" err="1">
                <a:latin typeface="Arial" pitchFamily="34" charset="0"/>
                <a:cs typeface="Arial" pitchFamily="34" charset="0"/>
              </a:rPr>
              <a:t>thức</a:t>
            </a:r>
            <a:r>
              <a:rPr lang="en-US" sz="1200" i="1" dirty="0">
                <a:latin typeface="Arial" pitchFamily="34" charset="0"/>
                <a:cs typeface="Arial" pitchFamily="34" charset="0"/>
              </a:rPr>
              <a:t> </a:t>
            </a:r>
            <a:r>
              <a:rPr lang="en-US" sz="1200" i="1" dirty="0" err="1">
                <a:latin typeface="Arial" pitchFamily="34" charset="0"/>
                <a:cs typeface="Arial" pitchFamily="34" charset="0"/>
              </a:rPr>
              <a:t>sau</a:t>
            </a:r>
            <a:r>
              <a:rPr lang="en-US" sz="1200" i="1" dirty="0">
                <a:latin typeface="Arial" pitchFamily="34" charset="0"/>
                <a:cs typeface="Arial" pitchFamily="34" charset="0"/>
              </a:rPr>
              <a:t> </a:t>
            </a:r>
            <a:r>
              <a:rPr lang="en-US" sz="1200" i="1" dirty="0" err="1">
                <a:latin typeface="Arial" pitchFamily="34" charset="0"/>
                <a:cs typeface="Arial" pitchFamily="34" charset="0"/>
              </a:rPr>
              <a:t>khi</a:t>
            </a:r>
            <a:r>
              <a:rPr lang="en-US" sz="1200" i="1" dirty="0">
                <a:latin typeface="Arial" pitchFamily="34" charset="0"/>
                <a:cs typeface="Arial" pitchFamily="34" charset="0"/>
              </a:rPr>
              <a:t> </a:t>
            </a:r>
            <a:r>
              <a:rPr lang="en-US" sz="1200" i="1" dirty="0" err="1">
                <a:latin typeface="Arial" pitchFamily="34" charset="0"/>
                <a:cs typeface="Arial" pitchFamily="34" charset="0"/>
              </a:rPr>
              <a:t>xuất</a:t>
            </a:r>
            <a:r>
              <a:rPr lang="en-US" sz="1200" i="1" dirty="0">
                <a:latin typeface="Arial" pitchFamily="34" charset="0"/>
                <a:cs typeface="Arial" pitchFamily="34" charset="0"/>
              </a:rPr>
              <a:t> </a:t>
            </a:r>
            <a:r>
              <a:rPr lang="en-US" sz="1200" i="1" dirty="0" err="1">
                <a:latin typeface="Arial" pitchFamily="34" charset="0"/>
                <a:cs typeface="Arial" pitchFamily="34" charset="0"/>
              </a:rPr>
              <a:t>viện</a:t>
            </a:r>
            <a:r>
              <a:rPr lang="en-US" sz="1200" dirty="0">
                <a:latin typeface="Arial" pitchFamily="34" charset="0"/>
                <a:cs typeface="Arial" pitchFamily="34" charset="0"/>
              </a:rPr>
              <a:t> </a:t>
            </a:r>
          </a:p>
          <a:p>
            <a:pPr lvl="1" algn="just">
              <a:lnSpc>
                <a:spcPct val="170000"/>
              </a:lnSpc>
              <a:spcBef>
                <a:spcPts val="600"/>
              </a:spcBef>
            </a:pPr>
            <a:r>
              <a:rPr lang="en-US" sz="1200" dirty="0" err="1">
                <a:latin typeface="Arial" pitchFamily="34" charset="0"/>
                <a:cs typeface="Arial" pitchFamily="34" charset="0"/>
              </a:rPr>
              <a:t>Có</a:t>
            </a:r>
            <a:r>
              <a:rPr lang="en-US" sz="1200" dirty="0">
                <a:latin typeface="Arial" pitchFamily="34" charset="0"/>
                <a:cs typeface="Arial" pitchFamily="34" charset="0"/>
              </a:rPr>
              <a:t> </a:t>
            </a:r>
            <a:r>
              <a:rPr lang="en-US" sz="1200" i="1" dirty="0">
                <a:latin typeface="Arial" pitchFamily="34" charset="0"/>
                <a:cs typeface="Arial" pitchFamily="34" charset="0"/>
              </a:rPr>
              <a:t>25% </a:t>
            </a:r>
            <a:r>
              <a:rPr lang="en-US" sz="1200" i="1" dirty="0" err="1">
                <a:latin typeface="Arial" pitchFamily="34" charset="0"/>
                <a:cs typeface="Arial" pitchFamily="34" charset="0"/>
              </a:rPr>
              <a:t>bị</a:t>
            </a:r>
            <a:r>
              <a:rPr lang="en-US" sz="1200" i="1" dirty="0">
                <a:latin typeface="Arial" pitchFamily="34" charset="0"/>
                <a:cs typeface="Arial" pitchFamily="34" charset="0"/>
              </a:rPr>
              <a:t> </a:t>
            </a:r>
            <a:r>
              <a:rPr lang="en-US" sz="1200" i="1" dirty="0" err="1">
                <a:latin typeface="Arial" pitchFamily="34" charset="0"/>
                <a:cs typeface="Arial" pitchFamily="34" charset="0"/>
              </a:rPr>
              <a:t>bệnh</a:t>
            </a:r>
            <a:r>
              <a:rPr lang="en-US" sz="1200" i="1" dirty="0">
                <a:latin typeface="Arial" pitchFamily="34" charset="0"/>
                <a:cs typeface="Arial" pitchFamily="34" charset="0"/>
              </a:rPr>
              <a:t> </a:t>
            </a:r>
            <a:r>
              <a:rPr lang="en-US" sz="1200" i="1" dirty="0" err="1">
                <a:latin typeface="Arial" pitchFamily="34" charset="0"/>
                <a:cs typeface="Arial" pitchFamily="34" charset="0"/>
              </a:rPr>
              <a:t>tâm</a:t>
            </a:r>
            <a:r>
              <a:rPr lang="en-US" sz="1200" i="1" dirty="0">
                <a:latin typeface="Arial" pitchFamily="34" charset="0"/>
                <a:cs typeface="Arial" pitchFamily="34" charset="0"/>
              </a:rPr>
              <a:t> </a:t>
            </a:r>
            <a:r>
              <a:rPr lang="en-US" sz="1200" i="1" dirty="0" err="1">
                <a:latin typeface="Arial" pitchFamily="34" charset="0"/>
                <a:cs typeface="Arial" pitchFamily="34" charset="0"/>
              </a:rPr>
              <a:t>thần</a:t>
            </a:r>
            <a:r>
              <a:rPr lang="en-US" sz="1200" i="1" dirty="0">
                <a:latin typeface="Arial" pitchFamily="34" charset="0"/>
                <a:cs typeface="Arial" pitchFamily="34" charset="0"/>
              </a:rPr>
              <a:t> </a:t>
            </a:r>
            <a:r>
              <a:rPr lang="en-US" sz="1200" i="1" dirty="0" err="1">
                <a:latin typeface="Arial" pitchFamily="34" charset="0"/>
                <a:cs typeface="Arial" pitchFamily="34" charset="0"/>
              </a:rPr>
              <a:t>nặng</a:t>
            </a:r>
            <a:r>
              <a:rPr lang="en-US" sz="1200" dirty="0">
                <a:latin typeface="Arial" pitchFamily="34" charset="0"/>
                <a:cs typeface="Arial" pitchFamily="34" charset="0"/>
              </a:rPr>
              <a:t> </a:t>
            </a:r>
          </a:p>
          <a:p>
            <a:pPr algn="just">
              <a:lnSpc>
                <a:spcPct val="170000"/>
              </a:lnSpc>
              <a:spcBef>
                <a:spcPts val="600"/>
              </a:spcBef>
            </a:pPr>
            <a:r>
              <a:rPr lang="en-US" sz="1200" dirty="0" err="1">
                <a:latin typeface="Arial" pitchFamily="34" charset="0"/>
                <a:cs typeface="Arial" pitchFamily="34" charset="0"/>
              </a:rPr>
              <a:t>Và</a:t>
            </a:r>
            <a:r>
              <a:rPr lang="en-US" sz="1200" dirty="0">
                <a:latin typeface="Arial" pitchFamily="34" charset="0"/>
                <a:cs typeface="Arial" pitchFamily="34" charset="0"/>
              </a:rPr>
              <a:t> </a:t>
            </a:r>
            <a:r>
              <a:rPr lang="en-US" sz="1200" dirty="0" err="1">
                <a:latin typeface="Arial" pitchFamily="34" charset="0"/>
                <a:cs typeface="Arial" pitchFamily="34" charset="0"/>
              </a:rPr>
              <a:t>nhiều</a:t>
            </a:r>
            <a:r>
              <a:rPr lang="en-US" sz="1200" dirty="0">
                <a:latin typeface="Arial" pitchFamily="34" charset="0"/>
                <a:cs typeface="Arial" pitchFamily="34" charset="0"/>
              </a:rPr>
              <a:t> </a:t>
            </a:r>
            <a:r>
              <a:rPr lang="en-US" sz="1200" dirty="0" err="1">
                <a:latin typeface="Arial" pitchFamily="34" charset="0"/>
                <a:cs typeface="Arial" pitchFamily="34" charset="0"/>
              </a:rPr>
              <a:t>biến</a:t>
            </a:r>
            <a:r>
              <a:rPr lang="en-US" sz="1200" dirty="0">
                <a:latin typeface="Arial" pitchFamily="34" charset="0"/>
                <a:cs typeface="Arial" pitchFamily="34" charset="0"/>
              </a:rPr>
              <a:t> </a:t>
            </a:r>
            <a:r>
              <a:rPr lang="en-US" sz="1200" dirty="0" err="1">
                <a:latin typeface="Arial" pitchFamily="34" charset="0"/>
                <a:cs typeface="Arial" pitchFamily="34" charset="0"/>
              </a:rPr>
              <a:t>chứng</a:t>
            </a:r>
            <a:r>
              <a:rPr lang="en-US" sz="1200" dirty="0">
                <a:latin typeface="Arial" pitchFamily="34" charset="0"/>
                <a:cs typeface="Arial" pitchFamily="34" charset="0"/>
              </a:rPr>
              <a:t> </a:t>
            </a:r>
            <a:r>
              <a:rPr lang="en-US" sz="1200" dirty="0" err="1">
                <a:latin typeface="Arial" pitchFamily="34" charset="0"/>
                <a:cs typeface="Arial" pitchFamily="34" charset="0"/>
              </a:rPr>
              <a:t>khác</a:t>
            </a:r>
            <a:r>
              <a:rPr lang="en-US" sz="1200" dirty="0">
                <a:latin typeface="Arial" pitchFamily="34" charset="0"/>
                <a:cs typeface="Arial" pitchFamily="34" charset="0"/>
              </a:rPr>
              <a:t>: VAP, DVT, </a:t>
            </a:r>
            <a:r>
              <a:rPr lang="en-US" sz="1200" dirty="0" err="1">
                <a:latin typeface="Arial" pitchFamily="34" charset="0"/>
                <a:cs typeface="Arial" pitchFamily="34" charset="0"/>
              </a:rPr>
              <a:t>loét</a:t>
            </a:r>
            <a:r>
              <a:rPr lang="en-US" sz="1200" dirty="0">
                <a:latin typeface="Arial" pitchFamily="34" charset="0"/>
                <a:cs typeface="Arial" pitchFamily="34" charset="0"/>
              </a:rPr>
              <a:t> </a:t>
            </a:r>
            <a:r>
              <a:rPr lang="en-US" sz="1200" dirty="0" err="1">
                <a:latin typeface="Arial" pitchFamily="34" charset="0"/>
                <a:cs typeface="Arial" pitchFamily="34" charset="0"/>
              </a:rPr>
              <a:t>tỳ</a:t>
            </a:r>
            <a:r>
              <a:rPr lang="en-US" sz="1200" dirty="0">
                <a:latin typeface="Arial" pitchFamily="34" charset="0"/>
                <a:cs typeface="Arial" pitchFamily="34" charset="0"/>
              </a:rPr>
              <a:t> </a:t>
            </a:r>
            <a:r>
              <a:rPr lang="en-US" sz="1200" dirty="0" err="1">
                <a:latin typeface="Arial" pitchFamily="34" charset="0"/>
                <a:cs typeface="Arial" pitchFamily="34" charset="0"/>
              </a:rPr>
              <a:t>đè</a:t>
            </a:r>
            <a:r>
              <a:rPr lang="en-US" sz="1200" dirty="0">
                <a:latin typeface="Arial" pitchFamily="34" charset="0"/>
                <a:cs typeface="Arial" pitchFamily="34" charset="0"/>
              </a:rPr>
              <a:t>, </a:t>
            </a:r>
            <a:r>
              <a:rPr lang="en-US" sz="1200" dirty="0" err="1">
                <a:latin typeface="Arial" pitchFamily="34" charset="0"/>
                <a:cs typeface="Arial" pitchFamily="34" charset="0"/>
              </a:rPr>
              <a:t>teo</a:t>
            </a:r>
            <a:r>
              <a:rPr lang="en-US" sz="1200" dirty="0">
                <a:latin typeface="Arial" pitchFamily="34" charset="0"/>
                <a:cs typeface="Arial" pitchFamily="34" charset="0"/>
              </a:rPr>
              <a:t> </a:t>
            </a:r>
            <a:r>
              <a:rPr lang="en-US" sz="1200" dirty="0" err="1">
                <a:latin typeface="Arial" pitchFamily="34" charset="0"/>
                <a:cs typeface="Arial" pitchFamily="34" charset="0"/>
              </a:rPr>
              <a:t>cơ</a:t>
            </a:r>
            <a:r>
              <a:rPr lang="en-US" sz="1200" dirty="0">
                <a:latin typeface="Arial" pitchFamily="34" charset="0"/>
                <a:cs typeface="Arial" pitchFamily="34" charset="0"/>
              </a:rPr>
              <a:t>, </a:t>
            </a:r>
            <a:r>
              <a:rPr lang="en-US" sz="1200" dirty="0" err="1">
                <a:latin typeface="Arial" pitchFamily="34" charset="0"/>
                <a:cs typeface="Arial" pitchFamily="34" charset="0"/>
              </a:rPr>
              <a:t>cứng</a:t>
            </a:r>
            <a:r>
              <a:rPr lang="en-US" sz="1200" dirty="0">
                <a:latin typeface="Arial" pitchFamily="34" charset="0"/>
                <a:cs typeface="Arial" pitchFamily="34" charset="0"/>
              </a:rPr>
              <a:t> </a:t>
            </a:r>
            <a:r>
              <a:rPr lang="en-US" sz="1200" dirty="0" err="1">
                <a:latin typeface="Arial" pitchFamily="34" charset="0"/>
                <a:cs typeface="Arial" pitchFamily="34" charset="0"/>
              </a:rPr>
              <a:t>khớp</a:t>
            </a:r>
            <a:r>
              <a:rPr lang="en-US" sz="1200" dirty="0">
                <a:latin typeface="Arial" pitchFamily="34" charset="0"/>
                <a:cs typeface="Arial" pitchFamily="34" charset="0"/>
              </a:rPr>
              <a:t> </a:t>
            </a:r>
            <a:r>
              <a:rPr lang="en-US" sz="1200" dirty="0" smtClean="0">
                <a:latin typeface="Arial" pitchFamily="34" charset="0"/>
                <a:cs typeface="Arial" pitchFamily="34" charset="0"/>
              </a:rPr>
              <a:t>….</a:t>
            </a:r>
            <a:endParaRPr lang="en-US" sz="1200" dirty="0">
              <a:latin typeface="Arial" pitchFamily="34" charset="0"/>
              <a:cs typeface="Arial" pitchFamily="34" charset="0"/>
            </a:endParaRPr>
          </a:p>
        </p:txBody>
      </p:sp>
      <p:sp>
        <p:nvSpPr>
          <p:cNvPr id="4" name="Rectangle 3"/>
          <p:cNvSpPr/>
          <p:nvPr/>
        </p:nvSpPr>
        <p:spPr>
          <a:xfrm>
            <a:off x="6248400" y="4476750"/>
            <a:ext cx="2857500" cy="630942"/>
          </a:xfrm>
          <a:prstGeom prst="rect">
            <a:avLst/>
          </a:prstGeom>
        </p:spPr>
        <p:txBody>
          <a:bodyPr wrap="square">
            <a:spAutoFit/>
          </a:bodyPr>
          <a:lstStyle/>
          <a:p>
            <a:r>
              <a:rPr lang="en-US" sz="700" dirty="0" err="1"/>
              <a:t>Luo</a:t>
            </a:r>
            <a:r>
              <a:rPr lang="en-US" sz="700" dirty="0"/>
              <a:t> HH, </a:t>
            </a:r>
            <a:r>
              <a:rPr lang="en-US" sz="700" dirty="0" err="1"/>
              <a:t>Zou</a:t>
            </a:r>
            <a:r>
              <a:rPr lang="en-US" sz="700" dirty="0"/>
              <a:t> LH. J </a:t>
            </a:r>
            <a:r>
              <a:rPr lang="en-US" sz="700" dirty="0" err="1"/>
              <a:t>Pract</a:t>
            </a:r>
            <a:r>
              <a:rPr lang="en-US" sz="700" dirty="0"/>
              <a:t> Shock. 2020;4(3):164–167.</a:t>
            </a:r>
            <a:br>
              <a:rPr lang="en-US" sz="700" dirty="0"/>
            </a:br>
            <a:r>
              <a:rPr lang="en-US" sz="700" dirty="0"/>
              <a:t>Sheehy LM. JMIR Public Health </a:t>
            </a:r>
            <a:r>
              <a:rPr lang="en-US" sz="700" dirty="0" err="1"/>
              <a:t>Surveill</a:t>
            </a:r>
            <a:r>
              <a:rPr lang="en-US" sz="700" dirty="0"/>
              <a:t>. 2020 May;6(2):e19462</a:t>
            </a:r>
          </a:p>
          <a:p>
            <a:r>
              <a:rPr lang="en-US" sz="700" dirty="0"/>
              <a:t>Zhao HM, </a:t>
            </a:r>
            <a:r>
              <a:rPr lang="en-US" sz="700" dirty="0" err="1"/>
              <a:t>Xie</a:t>
            </a:r>
            <a:r>
              <a:rPr lang="en-US" sz="700" dirty="0"/>
              <a:t> YX, Wang C.. Chin Med J (</a:t>
            </a:r>
            <a:r>
              <a:rPr lang="en-US" sz="700" dirty="0" err="1"/>
              <a:t>Engl</a:t>
            </a:r>
            <a:r>
              <a:rPr lang="en-US" sz="700" dirty="0"/>
              <a:t>);2020. </a:t>
            </a:r>
          </a:p>
          <a:p>
            <a:r>
              <a:rPr lang="en-US" sz="700" dirty="0"/>
              <a:t>Borg K, </a:t>
            </a:r>
            <a:r>
              <a:rPr lang="en-US" sz="700" dirty="0" err="1"/>
              <a:t>Stam</a:t>
            </a:r>
            <a:r>
              <a:rPr lang="en-US" sz="700" dirty="0"/>
              <a:t> H. J </a:t>
            </a:r>
            <a:r>
              <a:rPr lang="en-US" sz="700" dirty="0" err="1"/>
              <a:t>Rehabil</a:t>
            </a:r>
            <a:r>
              <a:rPr lang="en-US" sz="700" dirty="0"/>
              <a:t> Med. 2020. DOI:10.2340/16501977-2679</a:t>
            </a:r>
            <a:br>
              <a:rPr lang="en-US" sz="700" dirty="0"/>
            </a:br>
            <a:r>
              <a:rPr lang="en-US" sz="700" dirty="0" err="1"/>
              <a:t>Stam</a:t>
            </a:r>
            <a:r>
              <a:rPr lang="en-US" sz="700" dirty="0"/>
              <a:t> HJ, </a:t>
            </a:r>
            <a:r>
              <a:rPr lang="en-US" sz="700" dirty="0" err="1"/>
              <a:t>Stucki</a:t>
            </a:r>
            <a:r>
              <a:rPr lang="en-US" sz="700" dirty="0"/>
              <a:t> G. J </a:t>
            </a:r>
            <a:r>
              <a:rPr lang="en-US" sz="700" dirty="0" err="1"/>
              <a:t>Rehabil</a:t>
            </a:r>
            <a:r>
              <a:rPr lang="en-US" sz="700" dirty="0"/>
              <a:t> Med. 2020 Apr 15;52(4) </a:t>
            </a:r>
          </a:p>
        </p:txBody>
      </p:sp>
    </p:spTree>
    <p:extLst>
      <p:ext uri="{BB962C8B-B14F-4D97-AF65-F5344CB8AC3E}">
        <p14:creationId xmlns:p14="http://schemas.microsoft.com/office/powerpoint/2010/main" val="3286752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a:t>Mục</a:t>
            </a:r>
            <a:r>
              <a:rPr lang="en-US" dirty="0"/>
              <a:t> </a:t>
            </a:r>
            <a:r>
              <a:rPr lang="en-US" dirty="0" err="1"/>
              <a:t>tiêu</a:t>
            </a:r>
            <a:r>
              <a:rPr lang="en-US" dirty="0"/>
              <a:t> </a:t>
            </a:r>
            <a:r>
              <a:rPr lang="en-US" dirty="0" err="1"/>
              <a:t>chung</a:t>
            </a:r>
            <a:endParaRPr lang="en-US" dirty="0"/>
          </a:p>
        </p:txBody>
      </p:sp>
      <p:sp>
        <p:nvSpPr>
          <p:cNvPr id="3" name="Content Placeholder 2"/>
          <p:cNvSpPr>
            <a:spLocks noGrp="1"/>
          </p:cNvSpPr>
          <p:nvPr>
            <p:ph idx="1"/>
          </p:nvPr>
        </p:nvSpPr>
        <p:spPr/>
        <p:txBody>
          <a:bodyPr>
            <a:normAutofit/>
          </a:bodyPr>
          <a:lstStyle/>
          <a:p>
            <a:pPr marL="0" indent="0" algn="just">
              <a:lnSpc>
                <a:spcPct val="150000"/>
              </a:lnSpc>
              <a:buNone/>
            </a:pPr>
            <a:r>
              <a:rPr lang="vi-VN" sz="2400" dirty="0">
                <a:effectLst/>
                <a:latin typeface="Arial" panose="020B0604020202020204" pitchFamily="34" charset="0"/>
                <a:ea typeface="Times New Roman" panose="02020603050405020304" pitchFamily="18" charset="0"/>
                <a:cs typeface="Arial" panose="020B0604020202020204" pitchFamily="34" charset="0"/>
              </a:rPr>
              <a:t>Phục hồi chức năng cho người bệnh sau mắc COVID –19 là một can thiệp đa chuyên ngành </a:t>
            </a:r>
            <a:endParaRPr lang="en-US" sz="2400" dirty="0" smtClean="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50000"/>
              </a:lnSpc>
              <a:buNone/>
            </a:pPr>
            <a:r>
              <a:rPr lang="en-US" sz="2400" dirty="0" smtClean="0">
                <a:effectLst/>
                <a:latin typeface="Arial" panose="020B0604020202020204" pitchFamily="34" charset="0"/>
                <a:ea typeface="Times New Roman" panose="02020603050405020304" pitchFamily="18" charset="0"/>
                <a:cs typeface="Arial" panose="020B0604020202020204" pitchFamily="34" charset="0"/>
              </a:rPr>
              <a:t>M</a:t>
            </a:r>
            <a:r>
              <a:rPr lang="vi-VN" sz="2400" dirty="0" smtClean="0">
                <a:effectLst/>
                <a:latin typeface="Arial" panose="020B0604020202020204" pitchFamily="34" charset="0"/>
                <a:ea typeface="Times New Roman" panose="02020603050405020304" pitchFamily="18" charset="0"/>
                <a:cs typeface="Arial" panose="020B0604020202020204" pitchFamily="34" charset="0"/>
              </a:rPr>
              <a:t>ục </a:t>
            </a:r>
            <a:r>
              <a:rPr lang="vi-VN" sz="2400" dirty="0">
                <a:effectLst/>
                <a:latin typeface="Arial" panose="020B0604020202020204" pitchFamily="34" charset="0"/>
                <a:ea typeface="Times New Roman" panose="02020603050405020304" pitchFamily="18" charset="0"/>
                <a:cs typeface="Arial" panose="020B0604020202020204" pitchFamily="34" charset="0"/>
              </a:rPr>
              <a:t>đích giảm thiểu khuyết tật, phục hồi lại chức năng độc lập và cải thiện khả năng thực hiện chức năng sinh hoạt hàng ngày (</a:t>
            </a:r>
            <a:r>
              <a:rPr lang="vi-VN" sz="24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ADL)</a:t>
            </a:r>
            <a:r>
              <a:rPr lang="vi-VN" sz="2400" dirty="0">
                <a:effectLst/>
                <a:latin typeface="Arial" panose="020B0604020202020204" pitchFamily="34" charset="0"/>
                <a:ea typeface="Times New Roman" panose="02020603050405020304" pitchFamily="18"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5" name="Rectangle 4"/>
          <p:cNvSpPr/>
          <p:nvPr/>
        </p:nvSpPr>
        <p:spPr>
          <a:xfrm>
            <a:off x="5266859" y="4765321"/>
            <a:ext cx="3810000" cy="369332"/>
          </a:xfrm>
          <a:prstGeom prst="rect">
            <a:avLst/>
          </a:prstGeom>
        </p:spPr>
        <p:txBody>
          <a:bodyPr wrap="square">
            <a:spAutoFit/>
          </a:bodyPr>
          <a:lstStyle/>
          <a:p>
            <a:r>
              <a:rPr lang="en-US" sz="600" dirty="0" err="1"/>
              <a:t>Schweickert</a:t>
            </a:r>
            <a:r>
              <a:rPr lang="en-US" sz="600" dirty="0"/>
              <a:t> WD, </a:t>
            </a:r>
            <a:r>
              <a:rPr lang="en-US" sz="600" dirty="0" err="1"/>
              <a:t>Pohlman</a:t>
            </a:r>
            <a:r>
              <a:rPr lang="en-US" sz="600" dirty="0"/>
              <a:t> MC, </a:t>
            </a:r>
            <a:r>
              <a:rPr lang="en-US" sz="600" dirty="0" err="1"/>
              <a:t>Pohlman</a:t>
            </a:r>
            <a:r>
              <a:rPr lang="en-US" sz="600" dirty="0"/>
              <a:t> AS, et al: a </a:t>
            </a:r>
            <a:r>
              <a:rPr lang="en-US" sz="600" dirty="0" err="1"/>
              <a:t>randomised</a:t>
            </a:r>
            <a:r>
              <a:rPr lang="en-US" sz="600" dirty="0"/>
              <a:t> controlled trial. Lancet 2009;373:1874–1882</a:t>
            </a:r>
          </a:p>
          <a:p>
            <a:r>
              <a:rPr lang="en-US" sz="600" dirty="0" smtClean="0"/>
              <a:t>Chinese </a:t>
            </a:r>
            <a:r>
              <a:rPr lang="en-US" sz="600" dirty="0"/>
              <a:t>Medical Journal 2020;133(13</a:t>
            </a:r>
          </a:p>
          <a:p>
            <a:r>
              <a:rPr lang="vi-VN" sz="600" dirty="0" smtClean="0"/>
              <a:t>Hướng </a:t>
            </a:r>
            <a:r>
              <a:rPr lang="vi-VN" sz="600" dirty="0"/>
              <a:t>dẫn chẩn đoán và điều trị viêm đường hô hấp cấp do SARS-CoV-2 </a:t>
            </a:r>
            <a:r>
              <a:rPr lang="vi-VN" sz="600" dirty="0" smtClean="0"/>
              <a:t>của </a:t>
            </a:r>
            <a:r>
              <a:rPr lang="vi-VN" sz="600" dirty="0"/>
              <a:t>Bộ trưởng Bộ Y tế</a:t>
            </a:r>
            <a:endParaRPr lang="en-US" sz="600" dirty="0"/>
          </a:p>
        </p:txBody>
      </p:sp>
    </p:spTree>
    <p:extLst>
      <p:ext uri="{BB962C8B-B14F-4D97-AF65-F5344CB8AC3E}">
        <p14:creationId xmlns:p14="http://schemas.microsoft.com/office/powerpoint/2010/main" val="60514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7150"/>
            <a:ext cx="8534400" cy="571500"/>
          </a:xfrm>
        </p:spPr>
        <p:txBody>
          <a:bodyPr>
            <a:normAutofit/>
          </a:bodyPr>
          <a:lstStyle/>
          <a:p>
            <a:pPr algn="just"/>
            <a:r>
              <a:rPr lang="vi-VN" sz="3100" b="1" dirty="0"/>
              <a:t>Mục tiêu </a:t>
            </a:r>
            <a:r>
              <a:rPr lang="en-US" sz="3100" b="1" dirty="0" err="1"/>
              <a:t>cụ</a:t>
            </a:r>
            <a:r>
              <a:rPr lang="en-US" sz="3100" b="1" dirty="0"/>
              <a:t> </a:t>
            </a:r>
            <a:r>
              <a:rPr lang="en-US" sz="3100" b="1" dirty="0" err="1"/>
              <a:t>thể</a:t>
            </a:r>
            <a:endParaRPr lang="en-US" dirty="0"/>
          </a:p>
        </p:txBody>
      </p:sp>
      <p:sp>
        <p:nvSpPr>
          <p:cNvPr id="3" name="Content Placeholder 2"/>
          <p:cNvSpPr>
            <a:spLocks noGrp="1"/>
          </p:cNvSpPr>
          <p:nvPr>
            <p:ph idx="1"/>
          </p:nvPr>
        </p:nvSpPr>
        <p:spPr>
          <a:xfrm>
            <a:off x="990600" y="1123950"/>
            <a:ext cx="7543800" cy="2819400"/>
          </a:xfrm>
        </p:spPr>
        <p:txBody>
          <a:bodyPr>
            <a:noAutofit/>
          </a:bodyPr>
          <a:lstStyle/>
          <a:p>
            <a:pPr algn="just">
              <a:lnSpc>
                <a:spcPct val="170000"/>
              </a:lnSpc>
              <a:buFont typeface="Wingdings" pitchFamily="2" charset="2"/>
              <a:buChar char="Ø"/>
            </a:pPr>
            <a:r>
              <a:rPr lang="en-US" sz="1800" dirty="0">
                <a:latin typeface="Arial" pitchFamily="34" charset="0"/>
                <a:ea typeface="Times New Roman" panose="02020603050405020304" pitchFamily="18" charset="0"/>
                <a:cs typeface="Arial" pitchFamily="34" charset="0"/>
              </a:rPr>
              <a:t>C</a:t>
            </a:r>
            <a:r>
              <a:rPr lang="vi-VN" sz="1800" dirty="0" err="1">
                <a:effectLst/>
                <a:latin typeface="Arial" pitchFamily="34" charset="0"/>
                <a:ea typeface="Times New Roman" panose="02020603050405020304" pitchFamily="18" charset="0"/>
                <a:cs typeface="Arial" pitchFamily="34" charset="0"/>
              </a:rPr>
              <a:t>ải</a:t>
            </a:r>
            <a:r>
              <a:rPr lang="vi-VN" sz="1800" dirty="0">
                <a:effectLst/>
                <a:latin typeface="Arial" pitchFamily="34" charset="0"/>
                <a:ea typeface="Times New Roman" panose="02020603050405020304" pitchFamily="18" charset="0"/>
                <a:cs typeface="Arial" pitchFamily="34" charset="0"/>
              </a:rPr>
              <a:t> </a:t>
            </a:r>
            <a:r>
              <a:rPr lang="vi-VN" sz="1800" dirty="0" err="1">
                <a:effectLst/>
                <a:latin typeface="Arial" pitchFamily="34" charset="0"/>
                <a:ea typeface="Times New Roman" panose="02020603050405020304" pitchFamily="18" charset="0"/>
                <a:cs typeface="Arial" pitchFamily="34" charset="0"/>
              </a:rPr>
              <a:t>thiện</a:t>
            </a:r>
            <a:r>
              <a:rPr lang="vi-VN" sz="1800" dirty="0">
                <a:effectLst/>
                <a:latin typeface="Arial" pitchFamily="34" charset="0"/>
                <a:ea typeface="Times New Roman" panose="02020603050405020304" pitchFamily="18" charset="0"/>
                <a:cs typeface="Arial" pitchFamily="34" charset="0"/>
              </a:rPr>
              <a:t> năng </a:t>
            </a:r>
            <a:r>
              <a:rPr lang="vi-VN" sz="1800" dirty="0" err="1">
                <a:effectLst/>
                <a:latin typeface="Arial" pitchFamily="34" charset="0"/>
                <a:ea typeface="Times New Roman" panose="02020603050405020304" pitchFamily="18" charset="0"/>
                <a:cs typeface="Arial" pitchFamily="34" charset="0"/>
              </a:rPr>
              <a:t>lực</a:t>
            </a:r>
            <a:r>
              <a:rPr lang="vi-VN" sz="1800" dirty="0">
                <a:effectLst/>
                <a:latin typeface="Arial" pitchFamily="34" charset="0"/>
                <a:ea typeface="Times New Roman" panose="02020603050405020304" pitchFamily="18" charset="0"/>
                <a:cs typeface="Arial" pitchFamily="34" charset="0"/>
              </a:rPr>
              <a:t> </a:t>
            </a:r>
            <a:r>
              <a:rPr lang="vi-VN" sz="1800" dirty="0" err="1">
                <a:effectLst/>
                <a:latin typeface="Arial" pitchFamily="34" charset="0"/>
                <a:ea typeface="Times New Roman" panose="02020603050405020304" pitchFamily="18" charset="0"/>
                <a:cs typeface="Arial" pitchFamily="34" charset="0"/>
              </a:rPr>
              <a:t>chức</a:t>
            </a:r>
            <a:r>
              <a:rPr lang="vi-VN" sz="1800" dirty="0">
                <a:effectLst/>
                <a:latin typeface="Arial" pitchFamily="34" charset="0"/>
                <a:ea typeface="Times New Roman" panose="02020603050405020304" pitchFamily="18" charset="0"/>
                <a:cs typeface="Arial" pitchFamily="34" charset="0"/>
              </a:rPr>
              <a:t> năng, </a:t>
            </a:r>
            <a:endParaRPr lang="en-US" sz="1800" dirty="0">
              <a:effectLst/>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800" dirty="0" err="1" smtClean="0">
                <a:effectLst/>
                <a:latin typeface="Arial" pitchFamily="34" charset="0"/>
                <a:ea typeface="Times New Roman" panose="02020603050405020304" pitchFamily="18" charset="0"/>
                <a:cs typeface="Arial" pitchFamily="34" charset="0"/>
              </a:rPr>
              <a:t>Cải</a:t>
            </a:r>
            <a:r>
              <a:rPr lang="en-US" sz="1800" dirty="0" smtClean="0">
                <a:effectLst/>
                <a:latin typeface="Arial" pitchFamily="34" charset="0"/>
                <a:ea typeface="Times New Roman" panose="02020603050405020304" pitchFamily="18" charset="0"/>
                <a:cs typeface="Arial" pitchFamily="34" charset="0"/>
              </a:rPr>
              <a:t> </a:t>
            </a:r>
            <a:r>
              <a:rPr lang="en-US" sz="1800" dirty="0" err="1" smtClean="0">
                <a:effectLst/>
                <a:latin typeface="Arial" pitchFamily="34" charset="0"/>
                <a:ea typeface="Times New Roman" panose="02020603050405020304" pitchFamily="18" charset="0"/>
                <a:cs typeface="Arial" pitchFamily="34" charset="0"/>
              </a:rPr>
              <a:t>thiện</a:t>
            </a:r>
            <a:r>
              <a:rPr lang="en-US" sz="1800" dirty="0" smtClean="0">
                <a:effectLst/>
                <a:latin typeface="Arial" pitchFamily="34" charset="0"/>
                <a:ea typeface="Times New Roman" panose="02020603050405020304" pitchFamily="18" charset="0"/>
                <a:cs typeface="Arial" pitchFamily="34" charset="0"/>
              </a:rPr>
              <a:t> </a:t>
            </a:r>
            <a:r>
              <a:rPr lang="vi-VN" sz="1800" dirty="0" smtClean="0">
                <a:effectLst/>
                <a:latin typeface="Arial" pitchFamily="34" charset="0"/>
                <a:ea typeface="Times New Roman" panose="02020603050405020304" pitchFamily="18" charset="0"/>
                <a:cs typeface="Arial" pitchFamily="34" charset="0"/>
              </a:rPr>
              <a:t>chất </a:t>
            </a:r>
            <a:r>
              <a:rPr lang="vi-VN" sz="1800" dirty="0">
                <a:effectLst/>
                <a:latin typeface="Arial" pitchFamily="34" charset="0"/>
                <a:ea typeface="Times New Roman" panose="02020603050405020304" pitchFamily="18" charset="0"/>
                <a:cs typeface="Arial" pitchFamily="34" charset="0"/>
              </a:rPr>
              <a:t>lượng cuộc sống, </a:t>
            </a:r>
            <a:endParaRPr lang="en-US" sz="1800" dirty="0">
              <a:effectLst/>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800" dirty="0" smtClean="0">
                <a:effectLst/>
                <a:latin typeface="Arial" pitchFamily="34" charset="0"/>
                <a:ea typeface="Times New Roman" panose="02020603050405020304" pitchFamily="18" charset="0"/>
                <a:cs typeface="Arial" pitchFamily="34" charset="0"/>
              </a:rPr>
              <a:t>T</a:t>
            </a:r>
            <a:r>
              <a:rPr lang="vi-VN" sz="1800" dirty="0" smtClean="0">
                <a:effectLst/>
                <a:latin typeface="Arial" pitchFamily="34" charset="0"/>
                <a:ea typeface="Times New Roman" panose="02020603050405020304" pitchFamily="18" charset="0"/>
                <a:cs typeface="Arial" pitchFamily="34" charset="0"/>
              </a:rPr>
              <a:t>ái </a:t>
            </a:r>
            <a:r>
              <a:rPr lang="vi-VN" sz="1800" dirty="0">
                <a:effectLst/>
                <a:latin typeface="Arial" pitchFamily="34" charset="0"/>
                <a:ea typeface="Times New Roman" panose="02020603050405020304" pitchFamily="18" charset="0"/>
                <a:cs typeface="Arial" pitchFamily="34" charset="0"/>
              </a:rPr>
              <a:t>hòa nhập xã hội sau khi ra viện, </a:t>
            </a:r>
            <a:endParaRPr lang="en-US" sz="1800" dirty="0">
              <a:effectLst/>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800" dirty="0">
                <a:latin typeface="Arial" pitchFamily="34" charset="0"/>
                <a:ea typeface="Times New Roman" panose="02020603050405020304" pitchFamily="18" charset="0"/>
                <a:cs typeface="Arial" pitchFamily="34" charset="0"/>
              </a:rPr>
              <a:t>G</a:t>
            </a:r>
            <a:r>
              <a:rPr lang="vi-VN" sz="1800" dirty="0">
                <a:effectLst/>
                <a:latin typeface="Arial" pitchFamily="34" charset="0"/>
                <a:ea typeface="Times New Roman" panose="02020603050405020304" pitchFamily="18" charset="0"/>
                <a:cs typeface="Arial" pitchFamily="34" charset="0"/>
              </a:rPr>
              <a:t>iảm mệt mỏi, khó thở, chứng người già, thiếu máu và chán </a:t>
            </a:r>
            <a:r>
              <a:rPr lang="vi-VN" sz="1800" dirty="0" smtClean="0">
                <a:effectLst/>
                <a:latin typeface="Arial" pitchFamily="34" charset="0"/>
                <a:ea typeface="Times New Roman" panose="02020603050405020304" pitchFamily="18" charset="0"/>
                <a:cs typeface="Arial" pitchFamily="34" charset="0"/>
              </a:rPr>
              <a:t>ăn </a:t>
            </a:r>
            <a:endParaRPr lang="en-US" sz="1800" dirty="0">
              <a:effectLst/>
              <a:latin typeface="Arial" pitchFamily="34" charset="0"/>
              <a:ea typeface="Times New Roman" panose="02020603050405020304" pitchFamily="18" charset="0"/>
              <a:cs typeface="Arial" pitchFamily="34" charset="0"/>
            </a:endParaRPr>
          </a:p>
          <a:p>
            <a:pPr algn="just">
              <a:lnSpc>
                <a:spcPct val="170000"/>
              </a:lnSpc>
              <a:buFont typeface="Wingdings" pitchFamily="2" charset="2"/>
              <a:buChar char="Ø"/>
            </a:pPr>
            <a:r>
              <a:rPr lang="en-US" sz="1800" dirty="0">
                <a:latin typeface="Arial" pitchFamily="34" charset="0"/>
                <a:ea typeface="Times New Roman" panose="02020603050405020304" pitchFamily="18" charset="0"/>
                <a:cs typeface="Arial" pitchFamily="34" charset="0"/>
              </a:rPr>
              <a:t>C</a:t>
            </a:r>
            <a:r>
              <a:rPr lang="vi-VN" sz="1800" dirty="0" err="1">
                <a:effectLst/>
                <a:latin typeface="Arial" pitchFamily="34" charset="0"/>
                <a:ea typeface="Times New Roman" panose="02020603050405020304" pitchFamily="18" charset="0"/>
                <a:cs typeface="Arial" pitchFamily="34" charset="0"/>
              </a:rPr>
              <a:t>ải</a:t>
            </a:r>
            <a:r>
              <a:rPr lang="vi-VN" sz="1800" dirty="0">
                <a:effectLst/>
                <a:latin typeface="Arial" pitchFamily="34" charset="0"/>
                <a:ea typeface="Times New Roman" panose="02020603050405020304" pitchFamily="18" charset="0"/>
                <a:cs typeface="Arial" pitchFamily="34" charset="0"/>
              </a:rPr>
              <a:t> </a:t>
            </a:r>
            <a:r>
              <a:rPr lang="vi-VN" sz="1800" dirty="0" err="1">
                <a:effectLst/>
                <a:latin typeface="Arial" pitchFamily="34" charset="0"/>
                <a:ea typeface="Times New Roman" panose="02020603050405020304" pitchFamily="18" charset="0"/>
                <a:cs typeface="Arial" pitchFamily="34" charset="0"/>
              </a:rPr>
              <a:t>thiện</a:t>
            </a:r>
            <a:r>
              <a:rPr lang="vi-VN" sz="1800" dirty="0">
                <a:effectLst/>
                <a:latin typeface="Arial" pitchFamily="34" charset="0"/>
                <a:ea typeface="Times New Roman" panose="02020603050405020304" pitchFamily="18" charset="0"/>
                <a:cs typeface="Arial" pitchFamily="34" charset="0"/>
              </a:rPr>
              <a:t> </a:t>
            </a:r>
            <a:r>
              <a:rPr lang="vi-VN" sz="1800" dirty="0" err="1">
                <a:effectLst/>
                <a:latin typeface="Arial" pitchFamily="34" charset="0"/>
                <a:ea typeface="Times New Roman" panose="02020603050405020304" pitchFamily="18" charset="0"/>
                <a:cs typeface="Arial" pitchFamily="34" charset="0"/>
              </a:rPr>
              <a:t>khả</a:t>
            </a:r>
            <a:r>
              <a:rPr lang="vi-VN" sz="1800" dirty="0">
                <a:effectLst/>
                <a:latin typeface="Arial" pitchFamily="34" charset="0"/>
                <a:ea typeface="Times New Roman" panose="02020603050405020304" pitchFamily="18" charset="0"/>
                <a:cs typeface="Arial" pitchFamily="34" charset="0"/>
              </a:rPr>
              <a:t> năng </a:t>
            </a:r>
            <a:r>
              <a:rPr lang="vi-VN" sz="1800" dirty="0" err="1">
                <a:effectLst/>
                <a:latin typeface="Arial" pitchFamily="34" charset="0"/>
                <a:ea typeface="Times New Roman" panose="02020603050405020304" pitchFamily="18" charset="0"/>
                <a:cs typeface="Arial" pitchFamily="34" charset="0"/>
              </a:rPr>
              <a:t>thực</a:t>
            </a:r>
            <a:r>
              <a:rPr lang="vi-VN" sz="1800" dirty="0">
                <a:effectLst/>
                <a:latin typeface="Arial" pitchFamily="34" charset="0"/>
                <a:ea typeface="Times New Roman" panose="02020603050405020304" pitchFamily="18" charset="0"/>
                <a:cs typeface="Arial" pitchFamily="34" charset="0"/>
              </a:rPr>
              <a:t> </a:t>
            </a:r>
            <a:r>
              <a:rPr lang="vi-VN" sz="1800" dirty="0" err="1">
                <a:effectLst/>
                <a:latin typeface="Arial" pitchFamily="34" charset="0"/>
                <a:ea typeface="Times New Roman" panose="02020603050405020304" pitchFamily="18" charset="0"/>
                <a:cs typeface="Arial" pitchFamily="34" charset="0"/>
              </a:rPr>
              <a:t>hiện</a:t>
            </a:r>
            <a:r>
              <a:rPr lang="vi-VN" sz="1800" dirty="0">
                <a:effectLst/>
                <a:latin typeface="Arial" pitchFamily="34" charset="0"/>
                <a:ea typeface="Times New Roman" panose="02020603050405020304" pitchFamily="18" charset="0"/>
                <a:cs typeface="Arial" pitchFamily="34" charset="0"/>
              </a:rPr>
              <a:t> ADL</a:t>
            </a:r>
            <a:endParaRPr lang="en-US" sz="1600" dirty="0">
              <a:latin typeface="Arial" pitchFamily="34" charset="0"/>
              <a:cs typeface="Arial" pitchFamily="34" charset="0"/>
            </a:endParaRPr>
          </a:p>
        </p:txBody>
      </p:sp>
      <p:sp>
        <p:nvSpPr>
          <p:cNvPr id="6" name="Rectangle 5"/>
          <p:cNvSpPr/>
          <p:nvPr/>
        </p:nvSpPr>
        <p:spPr>
          <a:xfrm>
            <a:off x="5266859" y="4765321"/>
            <a:ext cx="3810000" cy="369332"/>
          </a:xfrm>
          <a:prstGeom prst="rect">
            <a:avLst/>
          </a:prstGeom>
        </p:spPr>
        <p:txBody>
          <a:bodyPr wrap="square">
            <a:spAutoFit/>
          </a:bodyPr>
          <a:lstStyle/>
          <a:p>
            <a:r>
              <a:rPr lang="en-US" sz="600" dirty="0" err="1"/>
              <a:t>Schweickert</a:t>
            </a:r>
            <a:r>
              <a:rPr lang="en-US" sz="600" dirty="0"/>
              <a:t> WD, </a:t>
            </a:r>
            <a:r>
              <a:rPr lang="en-US" sz="600" dirty="0" err="1"/>
              <a:t>Pohlman</a:t>
            </a:r>
            <a:r>
              <a:rPr lang="en-US" sz="600" dirty="0"/>
              <a:t> MC, </a:t>
            </a:r>
            <a:r>
              <a:rPr lang="en-US" sz="600" dirty="0" err="1"/>
              <a:t>Pohlman</a:t>
            </a:r>
            <a:r>
              <a:rPr lang="en-US" sz="600" dirty="0"/>
              <a:t> AS, et al: a </a:t>
            </a:r>
            <a:r>
              <a:rPr lang="en-US" sz="600" dirty="0" err="1"/>
              <a:t>randomised</a:t>
            </a:r>
            <a:r>
              <a:rPr lang="en-US" sz="600" dirty="0"/>
              <a:t> controlled trial. Lancet 2009;373:1874–1882</a:t>
            </a:r>
          </a:p>
          <a:p>
            <a:r>
              <a:rPr lang="en-US" sz="600" dirty="0" smtClean="0"/>
              <a:t>Chinese </a:t>
            </a:r>
            <a:r>
              <a:rPr lang="en-US" sz="600" dirty="0"/>
              <a:t>Medical Journal 2020;133(13</a:t>
            </a:r>
          </a:p>
          <a:p>
            <a:r>
              <a:rPr lang="vi-VN" sz="600" dirty="0" smtClean="0"/>
              <a:t>Hướng </a:t>
            </a:r>
            <a:r>
              <a:rPr lang="vi-VN" sz="600" dirty="0"/>
              <a:t>dẫn chẩn đoán và điều trị viêm đường hô hấp cấp do SARS-CoV-2 </a:t>
            </a:r>
            <a:r>
              <a:rPr lang="vi-VN" sz="600" dirty="0" smtClean="0"/>
              <a:t>của </a:t>
            </a:r>
            <a:r>
              <a:rPr lang="vi-VN" sz="600" dirty="0"/>
              <a:t>Bộ trưởng Bộ Y tế</a:t>
            </a:r>
            <a:endParaRPr lang="en-US" sz="600" dirty="0"/>
          </a:p>
        </p:txBody>
      </p:sp>
    </p:spTree>
    <p:extLst>
      <p:ext uri="{BB962C8B-B14F-4D97-AF65-F5344CB8AC3E}">
        <p14:creationId xmlns:p14="http://schemas.microsoft.com/office/powerpoint/2010/main" val="2013065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4459</TotalTime>
  <Words>4505</Words>
  <Application>Microsoft Office PowerPoint</Application>
  <PresentationFormat>On-screen Show (16:9)</PresentationFormat>
  <Paragraphs>429</Paragraphs>
  <Slides>48</Slides>
  <Notes>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PHỤC HỒI CHỨC NĂNG  cho người bệnh sau mắc Covid 19</vt:lpstr>
      <vt:lpstr>Nội dung </vt:lpstr>
      <vt:lpstr>Thuật ngữ</vt:lpstr>
      <vt:lpstr>Định nghĩa</vt:lpstr>
      <vt:lpstr>Hậu quả của COVID 19</vt:lpstr>
      <vt:lpstr>Đặc điểm người bệnh sau COVID 19 thể nhẹ và vừa</vt:lpstr>
      <vt:lpstr>Đặc điểm bệnh nhân sau COVID-19  nặng và nguy kịch</vt:lpstr>
      <vt:lpstr>Mục tiêu chung</vt:lpstr>
      <vt:lpstr>Mục tiêu cụ thể</vt:lpstr>
      <vt:lpstr>Bảng câu hỏi sàng lọc nhu cầu phục hồi chức năng sau mắc COVID 19</vt:lpstr>
      <vt:lpstr>PowerPoint Presentation</vt:lpstr>
      <vt:lpstr>PowerPoint Presentation</vt:lpstr>
      <vt:lpstr>PowerPoint Presentation</vt:lpstr>
      <vt:lpstr>PowerPoint Presentation</vt:lpstr>
      <vt:lpstr>Quản lý PHCN cho bệnh nhân sau mắc COVID-19 dựa trên mô hình Donabedian</vt:lpstr>
      <vt:lpstr>Các bước phục hồi người bệnh sau mắc COVID-19</vt:lpstr>
      <vt:lpstr>Các cộng cụ đánh giá về cấu trúc và chức năng của cơ thể sử dụng trong các lĩnh vực PHCN </vt:lpstr>
      <vt:lpstr>Các cộng cụ đánh giá về cấu trúc và chức năng của cơ thể sử dụng trong các lĩnh vực PHCN (tt) </vt:lpstr>
      <vt:lpstr>MÔ HÌNH CAN THIỆP PHỤC HỒI COVID -19 DỰA TRÊN ICF</vt:lpstr>
      <vt:lpstr> Thực hành hướng dẫn phục hồi chức năng cho người bệnh sau mắc COVID 19 </vt:lpstr>
      <vt:lpstr>Phục hồi chức năng vận động</vt:lpstr>
      <vt:lpstr>Thang điểm Borg CR 10.</vt:lpstr>
      <vt:lpstr>Thang điểm đo lường mức độ mệt mỏi (Borg - CR 10) để tăng mức độ vận động </vt:lpstr>
      <vt:lpstr> Các giai đoạn tập vận động </vt:lpstr>
      <vt:lpstr>Giai đoạn 1: Chuẩn bị quay lại tập vận động (điểm Borg - CR 10 từ 0 - 1 điểm)</vt:lpstr>
      <vt:lpstr>PowerPoint Presentation</vt:lpstr>
      <vt:lpstr>PowerPoint Presentation</vt:lpstr>
      <vt:lpstr>PowerPoint Presentation</vt:lpstr>
      <vt:lpstr>PowerPoint Presentation</vt:lpstr>
      <vt:lpstr>PowerPoint Presentation</vt:lpstr>
      <vt:lpstr>Giai đoạn 2: Các hoạt động cường độ thấp  (điểm Borg-CR 10 từ 2-3 điểm)</vt:lpstr>
      <vt:lpstr>Giai đoạn 3:Các hoạt động cường độ trung bình  (điểm Borg-CR 10 từ 3-5 điểm)</vt:lpstr>
      <vt:lpstr>Bài tập làm mạnh cơ TAY</vt:lpstr>
      <vt:lpstr>Bài tập làm mạnh cơ TAY</vt:lpstr>
      <vt:lpstr>Bài tập làm mạnh cơ TAY</vt:lpstr>
      <vt:lpstr>Bài tập làm mạnh cơ CHÂN</vt:lpstr>
      <vt:lpstr>Bài tập làm mạnh cơ CHÂN</vt:lpstr>
      <vt:lpstr>Bài tập làm mạnh cơ CHÂN</vt:lpstr>
      <vt:lpstr>Bài tập làm mạnh cơ CHÂN</vt:lpstr>
      <vt:lpstr> Giai đoạn 4: Các bài tập cường độ trung bình với kỹ năng vận hành và điều hợp (điểm Borg-CR 10 từ 5 - 7 điểm) </vt:lpstr>
      <vt:lpstr> Giai đoạn 5: Trở lại các bài tập thể dục bình thường  (điểm Borg-CR 10 từ 8-10 điểm) </vt:lpstr>
      <vt:lpstr>Các vấn đề về giọng nói</vt:lpstr>
      <vt:lpstr>Lời khuyên cho các vấn đề với giọng nói </vt:lpstr>
      <vt:lpstr>Lời khuyên khi bị ho dai dẳng</vt:lpstr>
      <vt:lpstr>Kiểm soát các vấn đề liên quan đến nuốt</vt:lpstr>
      <vt:lpstr>Lời khuyên khi bị rối loạn nuốt: </vt:lpstr>
      <vt:lpstr>Tóm lại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168</cp:revision>
  <dcterms:created xsi:type="dcterms:W3CDTF">2021-08-07T04:18:21Z</dcterms:created>
  <dcterms:modified xsi:type="dcterms:W3CDTF">2022-05-31T04:55:02Z</dcterms:modified>
</cp:coreProperties>
</file>