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0"/>
  </p:normalViewPr>
  <p:slideViewPr>
    <p:cSldViewPr snapToGrid="0" snapToObjects="1">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2168351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278555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6CB3B9-CEE6-984F-A458-E82CBE2699CE}" type="slidenum">
              <a:rPr lang="en-VN" smtClean="0"/>
              <a:t>‹#›</a:t>
            </a:fld>
            <a:endParaRPr lang="en-V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70423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732438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6CB3B9-CEE6-984F-A458-E82CBE2699CE}" type="slidenum">
              <a:rPr lang="en-VN" smtClean="0"/>
              <a:t>‹#›</a:t>
            </a:fld>
            <a:endParaRPr lang="en-V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57638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645321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45781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337007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392036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2ED0E1A-A58F-7341-98DB-593852832A26}" type="datetimeFigureOut">
              <a:rPr lang="en-VN" smtClean="0"/>
              <a:t>5/30/22</a:t>
            </a:fld>
            <a:endParaRPr lang="en-VN"/>
          </a:p>
        </p:txBody>
      </p:sp>
      <p:sp>
        <p:nvSpPr>
          <p:cNvPr id="5" name="Footer Placeholder 4"/>
          <p:cNvSpPr>
            <a:spLocks noGrp="1"/>
          </p:cNvSpPr>
          <p:nvPr>
            <p:ph type="ftr" sz="quarter" idx="11"/>
          </p:nvPr>
        </p:nvSpPr>
        <p:spPr/>
        <p:txBody>
          <a:bodyPr/>
          <a:lstStyle/>
          <a:p>
            <a:endParaRPr lang="en-V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14882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3619997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2ED0E1A-A58F-7341-98DB-593852832A26}" type="datetimeFigureOut">
              <a:rPr lang="en-VN" smtClean="0"/>
              <a:t>5/30/22</a:t>
            </a:fld>
            <a:endParaRPr lang="en-VN"/>
          </a:p>
        </p:txBody>
      </p:sp>
      <p:sp>
        <p:nvSpPr>
          <p:cNvPr id="8" name="Footer Placeholder 7"/>
          <p:cNvSpPr>
            <a:spLocks noGrp="1"/>
          </p:cNvSpPr>
          <p:nvPr>
            <p:ph type="ftr" sz="quarter" idx="11"/>
          </p:nvPr>
        </p:nvSpPr>
        <p:spPr/>
        <p:txBody>
          <a:bodyPr/>
          <a:lstStyle/>
          <a:p>
            <a:endParaRPr lang="en-V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96953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2ED0E1A-A58F-7341-98DB-593852832A26}" type="datetimeFigureOut">
              <a:rPr lang="en-VN" smtClean="0"/>
              <a:t>5/30/22</a:t>
            </a:fld>
            <a:endParaRPr lang="en-VN"/>
          </a:p>
        </p:txBody>
      </p:sp>
      <p:sp>
        <p:nvSpPr>
          <p:cNvPr id="4" name="Footer Placeholder 3"/>
          <p:cNvSpPr>
            <a:spLocks noGrp="1"/>
          </p:cNvSpPr>
          <p:nvPr>
            <p:ph type="ftr" sz="quarter" idx="11"/>
          </p:nvPr>
        </p:nvSpPr>
        <p:spPr/>
        <p:txBody>
          <a:bodyPr/>
          <a:lstStyle/>
          <a:p>
            <a:endParaRPr lang="en-V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588342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ED0E1A-A58F-7341-98DB-593852832A26}" type="datetimeFigureOut">
              <a:rPr lang="en-VN" smtClean="0"/>
              <a:t>5/30/22</a:t>
            </a:fld>
            <a:endParaRPr lang="en-VN"/>
          </a:p>
        </p:txBody>
      </p:sp>
      <p:sp>
        <p:nvSpPr>
          <p:cNvPr id="3" name="Footer Placeholder 2"/>
          <p:cNvSpPr>
            <a:spLocks noGrp="1"/>
          </p:cNvSpPr>
          <p:nvPr>
            <p:ph type="ftr" sz="quarter" idx="11"/>
          </p:nvPr>
        </p:nvSpPr>
        <p:spPr/>
        <p:txBody>
          <a:bodyPr/>
          <a:lstStyle/>
          <a:p>
            <a:endParaRPr lang="en-V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408968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1384406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2ED0E1A-A58F-7341-98DB-593852832A26}" type="datetimeFigureOut">
              <a:rPr lang="en-VN" smtClean="0"/>
              <a:t>5/30/22</a:t>
            </a:fld>
            <a:endParaRPr lang="en-VN"/>
          </a:p>
        </p:txBody>
      </p:sp>
      <p:sp>
        <p:nvSpPr>
          <p:cNvPr id="6" name="Footer Placeholder 5"/>
          <p:cNvSpPr>
            <a:spLocks noGrp="1"/>
          </p:cNvSpPr>
          <p:nvPr>
            <p:ph type="ftr" sz="quarter" idx="11"/>
          </p:nvPr>
        </p:nvSpPr>
        <p:spPr/>
        <p:txBody>
          <a:bodyPr/>
          <a:lstStyle/>
          <a:p>
            <a:endParaRPr lang="en-V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6CB3B9-CEE6-984F-A458-E82CBE2699CE}" type="slidenum">
              <a:rPr lang="en-VN" smtClean="0"/>
              <a:t>‹#›</a:t>
            </a:fld>
            <a:endParaRPr lang="en-VN"/>
          </a:p>
        </p:txBody>
      </p:sp>
    </p:spTree>
    <p:extLst>
      <p:ext uri="{BB962C8B-B14F-4D97-AF65-F5344CB8AC3E}">
        <p14:creationId xmlns:p14="http://schemas.microsoft.com/office/powerpoint/2010/main" val="213773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ED0E1A-A58F-7341-98DB-593852832A26}" type="datetimeFigureOut">
              <a:rPr lang="en-VN" smtClean="0"/>
              <a:t>5/30/22</a:t>
            </a:fld>
            <a:endParaRPr lang="en-V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V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A6CB3B9-CEE6-984F-A458-E82CBE2699CE}" type="slidenum">
              <a:rPr lang="en-VN" smtClean="0"/>
              <a:t>‹#›</a:t>
            </a:fld>
            <a:endParaRPr lang="en-VN"/>
          </a:p>
        </p:txBody>
      </p:sp>
    </p:spTree>
    <p:extLst>
      <p:ext uri="{BB962C8B-B14F-4D97-AF65-F5344CB8AC3E}">
        <p14:creationId xmlns:p14="http://schemas.microsoft.com/office/powerpoint/2010/main" val="3361947603"/>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 id="2147483778" r:id="rId15"/>
    <p:sldLayoutId id="214748377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1D3B-9030-26B7-9FE6-EC3C5D3132AC}"/>
              </a:ext>
            </a:extLst>
          </p:cNvPr>
          <p:cNvSpPr>
            <a:spLocks noGrp="1"/>
          </p:cNvSpPr>
          <p:nvPr>
            <p:ph type="ctrTitle"/>
          </p:nvPr>
        </p:nvSpPr>
        <p:spPr>
          <a:xfrm>
            <a:off x="1940627" y="1201479"/>
            <a:ext cx="8915399" cy="2363791"/>
          </a:xfrm>
        </p:spPr>
        <p:txBody>
          <a:bodyPr>
            <a:normAutofit/>
          </a:bodyPr>
          <a:lstStyle/>
          <a:p>
            <a:r>
              <a:rPr lang="vi-VN" sz="7200" b="1" dirty="0"/>
              <a:t> KIỂM SOÁT ĐAU</a:t>
            </a:r>
            <a:endParaRPr lang="en-VN" sz="7200" dirty="0"/>
          </a:p>
        </p:txBody>
      </p:sp>
      <p:sp>
        <p:nvSpPr>
          <p:cNvPr id="3" name="Subtitle 2">
            <a:extLst>
              <a:ext uri="{FF2B5EF4-FFF2-40B4-BE49-F238E27FC236}">
                <a16:creationId xmlns:a16="http://schemas.microsoft.com/office/drawing/2014/main" id="{3F4F71BD-A2BE-D818-B87E-AA7262A97BE8}"/>
              </a:ext>
            </a:extLst>
          </p:cNvPr>
          <p:cNvSpPr>
            <a:spLocks noGrp="1"/>
          </p:cNvSpPr>
          <p:nvPr>
            <p:ph type="subTitle" idx="1"/>
          </p:nvPr>
        </p:nvSpPr>
        <p:spPr/>
        <p:txBody>
          <a:bodyPr/>
          <a:lstStyle/>
          <a:p>
            <a:endParaRPr lang="en-VN" dirty="0"/>
          </a:p>
        </p:txBody>
      </p:sp>
    </p:spTree>
    <p:extLst>
      <p:ext uri="{BB962C8B-B14F-4D97-AF65-F5344CB8AC3E}">
        <p14:creationId xmlns:p14="http://schemas.microsoft.com/office/powerpoint/2010/main" val="1293157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04846-1D98-44F8-2A0A-B953D8AA4E84}"/>
              </a:ext>
            </a:extLst>
          </p:cNvPr>
          <p:cNvSpPr>
            <a:spLocks noGrp="1"/>
          </p:cNvSpPr>
          <p:nvPr>
            <p:ph type="title"/>
          </p:nvPr>
        </p:nvSpPr>
        <p:spPr/>
        <p:txBody>
          <a:bodyPr/>
          <a:lstStyle/>
          <a:p>
            <a:endParaRPr lang="en-VN"/>
          </a:p>
        </p:txBody>
      </p:sp>
      <p:sp>
        <p:nvSpPr>
          <p:cNvPr id="3" name="Content Placeholder 2">
            <a:extLst>
              <a:ext uri="{FF2B5EF4-FFF2-40B4-BE49-F238E27FC236}">
                <a16:creationId xmlns:a16="http://schemas.microsoft.com/office/drawing/2014/main" id="{47E21A9A-80CB-B9C3-F249-1AFFAB2A09BF}"/>
              </a:ext>
            </a:extLst>
          </p:cNvPr>
          <p:cNvSpPr>
            <a:spLocks noGrp="1"/>
          </p:cNvSpPr>
          <p:nvPr>
            <p:ph idx="1"/>
          </p:nvPr>
        </p:nvSpPr>
        <p:spPr>
          <a:xfrm>
            <a:off x="989012" y="1424763"/>
            <a:ext cx="10515600" cy="5028647"/>
          </a:xfrm>
        </p:spPr>
        <p:txBody>
          <a:bodyPr>
            <a:normAutofit fontScale="92500" lnSpcReduction="10000"/>
          </a:bodyPr>
          <a:lstStyle/>
          <a:p>
            <a:pPr marL="0" indent="0" algn="just">
              <a:buNone/>
            </a:pPr>
            <a:r>
              <a:rPr lang="vi-VN" sz="3600" dirty="0"/>
              <a:t>Đau là triệu chứng thường gặp của những người </a:t>
            </a:r>
            <a:r>
              <a:rPr lang="en-GB" sz="3600" dirty="0" err="1"/>
              <a:t>hồi</a:t>
            </a:r>
            <a:r>
              <a:rPr lang="en-GB" sz="3600" dirty="0"/>
              <a:t> </a:t>
            </a:r>
            <a:r>
              <a:rPr lang="vi-VN" sz="3600" dirty="0"/>
              <a:t>phục sau khi mắc covid 19. Cơn đau có thể ở các vùng cụ thể trên cơ thể ( đau khớp, đau cơ, đau đầu, đau ngực hoặc đau bụng ) hoặc đau chung chung hoặc lan rộng. Cơn đau dai dẳng ( kéo dài hơn 3 tháng) có thể ảnh hưởng và dẫn đến mất ngủ, các mức độ mệt mỏi, tâm trạng và khả năng tập trung hoặc làm việc. Nếu bạn gặp các triệu chứng đau cụ thể, ví dụ như đau ngực, mức độ đau trầm trọng hơn khi hoạt động, bạn có thể xin tư vấn của cán bộ y tế.</a:t>
            </a:r>
            <a:endParaRPr lang="en-VN" sz="3600" dirty="0"/>
          </a:p>
          <a:p>
            <a:endParaRPr lang="en-VN" dirty="0"/>
          </a:p>
        </p:txBody>
      </p:sp>
    </p:spTree>
    <p:extLst>
      <p:ext uri="{BB962C8B-B14F-4D97-AF65-F5344CB8AC3E}">
        <p14:creationId xmlns:p14="http://schemas.microsoft.com/office/powerpoint/2010/main" val="1797901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ADADA-07E9-363D-8006-3164442CC515}"/>
              </a:ext>
            </a:extLst>
          </p:cNvPr>
          <p:cNvSpPr>
            <a:spLocks noGrp="1"/>
          </p:cNvSpPr>
          <p:nvPr>
            <p:ph type="title"/>
          </p:nvPr>
        </p:nvSpPr>
        <p:spPr>
          <a:xfrm>
            <a:off x="1860698" y="681037"/>
            <a:ext cx="9493102" cy="924413"/>
          </a:xfrm>
        </p:spPr>
        <p:txBody>
          <a:bodyPr>
            <a:normAutofit fontScale="90000"/>
          </a:bodyPr>
          <a:lstStyle/>
          <a:p>
            <a:r>
              <a:rPr lang="en-VN" b="1" dirty="0"/>
              <a:t> </a:t>
            </a:r>
            <a:r>
              <a:rPr lang="vi-VN" b="1" dirty="0"/>
              <a:t>Lời khuyên về cách kiểm soát cơn đau</a:t>
            </a:r>
            <a:br>
              <a:rPr lang="en-VN" dirty="0"/>
            </a:br>
            <a:endParaRPr lang="en-VN" dirty="0"/>
          </a:p>
        </p:txBody>
      </p:sp>
      <p:sp>
        <p:nvSpPr>
          <p:cNvPr id="3" name="Content Placeholder 2">
            <a:extLst>
              <a:ext uri="{FF2B5EF4-FFF2-40B4-BE49-F238E27FC236}">
                <a16:creationId xmlns:a16="http://schemas.microsoft.com/office/drawing/2014/main" id="{805D12B7-E798-4F26-DEF3-371B813DB9DD}"/>
              </a:ext>
            </a:extLst>
          </p:cNvPr>
          <p:cNvSpPr>
            <a:spLocks noGrp="1"/>
          </p:cNvSpPr>
          <p:nvPr>
            <p:ph idx="1"/>
          </p:nvPr>
        </p:nvSpPr>
        <p:spPr>
          <a:xfrm>
            <a:off x="1499191" y="1605451"/>
            <a:ext cx="10005421" cy="4997368"/>
          </a:xfrm>
        </p:spPr>
        <p:txBody>
          <a:bodyPr>
            <a:normAutofit/>
          </a:bodyPr>
          <a:lstStyle/>
          <a:p>
            <a:pPr algn="just"/>
            <a:r>
              <a:rPr lang="vi-VN" sz="3200" dirty="0"/>
              <a:t>Đối với đau khớp, đau cơ hoặc đau toàn thân, bạn có thể dùng các thuốc giảm đau không cần kê đơn như paracetamol hoặc ibuprofen sau khi ăn.</a:t>
            </a:r>
            <a:endParaRPr lang="en-VN" sz="3200" dirty="0"/>
          </a:p>
          <a:p>
            <a:pPr algn="just"/>
            <a:r>
              <a:rPr lang="vi-VN" sz="3200" dirty="0"/>
              <a:t>Cán bộ y tế có thể kê các loại thuốc giảm đau nếu các thuốc nêu trên không có tác dụng.</a:t>
            </a:r>
            <a:endParaRPr lang="en-VN" sz="3200" dirty="0"/>
          </a:p>
          <a:p>
            <a:pPr algn="just"/>
            <a:r>
              <a:rPr lang="vi-VN" sz="3200" dirty="0"/>
              <a:t>Có thể khó để loại bỏ hoàn toàn cơn đau dai dẳng. Hướng tới việc kiểm soát được cơn đau cho phép bạn hoạt động và ngủ tốt hơn và có thể tham gia các hoạt động thiết yếu hàng ngày.</a:t>
            </a:r>
            <a:endParaRPr lang="en-VN" sz="3200" dirty="0"/>
          </a:p>
          <a:p>
            <a:endParaRPr lang="en-VN" sz="3200" dirty="0"/>
          </a:p>
        </p:txBody>
      </p:sp>
    </p:spTree>
    <p:extLst>
      <p:ext uri="{BB962C8B-B14F-4D97-AF65-F5344CB8AC3E}">
        <p14:creationId xmlns:p14="http://schemas.microsoft.com/office/powerpoint/2010/main" val="3001206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B6CCE-DDEC-A9A5-3F9A-D58EDE0239BB}"/>
              </a:ext>
            </a:extLst>
          </p:cNvPr>
          <p:cNvSpPr>
            <a:spLocks noGrp="1"/>
          </p:cNvSpPr>
          <p:nvPr>
            <p:ph type="title"/>
          </p:nvPr>
        </p:nvSpPr>
        <p:spPr/>
        <p:txBody>
          <a:bodyPr>
            <a:normAutofit fontScale="90000"/>
          </a:bodyPr>
          <a:lstStyle/>
          <a:p>
            <a:r>
              <a:rPr lang="en-VN" b="1" dirty="0"/>
              <a:t> </a:t>
            </a:r>
            <a:r>
              <a:rPr lang="vi-VN" b="1" dirty="0"/>
              <a:t>Lời khuyên về cách kiểm soát cơn đau</a:t>
            </a:r>
            <a:br>
              <a:rPr lang="en-VN" dirty="0"/>
            </a:br>
            <a:endParaRPr lang="en-VN" dirty="0"/>
          </a:p>
        </p:txBody>
      </p:sp>
      <p:sp>
        <p:nvSpPr>
          <p:cNvPr id="3" name="Content Placeholder 2">
            <a:extLst>
              <a:ext uri="{FF2B5EF4-FFF2-40B4-BE49-F238E27FC236}">
                <a16:creationId xmlns:a16="http://schemas.microsoft.com/office/drawing/2014/main" id="{91A7DB76-4590-DB3F-29D2-2AA1CB9F9187}"/>
              </a:ext>
            </a:extLst>
          </p:cNvPr>
          <p:cNvSpPr>
            <a:spLocks noGrp="1"/>
          </p:cNvSpPr>
          <p:nvPr>
            <p:ph idx="1"/>
          </p:nvPr>
        </p:nvSpPr>
        <p:spPr>
          <a:xfrm>
            <a:off x="838200" y="2063261"/>
            <a:ext cx="10515600" cy="4113701"/>
          </a:xfrm>
        </p:spPr>
        <p:txBody>
          <a:bodyPr>
            <a:normAutofit/>
          </a:bodyPr>
          <a:lstStyle/>
          <a:p>
            <a:pPr algn="just"/>
            <a:r>
              <a:rPr lang="vi-VN" sz="3600" dirty="0"/>
              <a:t>Ngủ ngon có thể giúp giảm các triệu chứng đau. Căn thời gian sử dụng thuốc giảm đau trùng với thời gian ngủ sẽ hữu ích nếu cơn đau ảnh hưởng đến giấc ngủ của bạn. </a:t>
            </a:r>
            <a:endParaRPr lang="en-VN" sz="3600" dirty="0"/>
          </a:p>
          <a:p>
            <a:pPr algn="just"/>
            <a:r>
              <a:rPr lang="vi-VN" sz="3600" dirty="0"/>
              <a:t>Nghe nhạc thư giãn hoặc thiền cũng có thể giúp giảm mức độ đau.</a:t>
            </a:r>
            <a:endParaRPr lang="en-VN" sz="3600" dirty="0"/>
          </a:p>
          <a:p>
            <a:endParaRPr lang="en-VN" dirty="0"/>
          </a:p>
        </p:txBody>
      </p:sp>
    </p:spTree>
    <p:extLst>
      <p:ext uri="{BB962C8B-B14F-4D97-AF65-F5344CB8AC3E}">
        <p14:creationId xmlns:p14="http://schemas.microsoft.com/office/powerpoint/2010/main" val="291633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1D95-B45F-B4D0-1F1B-BF33E2D2DE4A}"/>
              </a:ext>
            </a:extLst>
          </p:cNvPr>
          <p:cNvSpPr>
            <a:spLocks noGrp="1"/>
          </p:cNvSpPr>
          <p:nvPr>
            <p:ph type="title"/>
          </p:nvPr>
        </p:nvSpPr>
        <p:spPr>
          <a:xfrm>
            <a:off x="2307265" y="624110"/>
            <a:ext cx="9197347" cy="1280890"/>
          </a:xfrm>
        </p:spPr>
        <p:txBody>
          <a:bodyPr/>
          <a:lstStyle/>
          <a:p>
            <a:r>
              <a:rPr lang="en-VN" b="1" dirty="0"/>
              <a:t> </a:t>
            </a:r>
            <a:r>
              <a:rPr lang="vi-VN" b="1" dirty="0"/>
              <a:t>Lời khuyên về cách kiểm soát cơn đau</a:t>
            </a:r>
            <a:endParaRPr lang="en-VN" dirty="0"/>
          </a:p>
        </p:txBody>
      </p:sp>
      <p:sp>
        <p:nvSpPr>
          <p:cNvPr id="3" name="Content Placeholder 2">
            <a:extLst>
              <a:ext uri="{FF2B5EF4-FFF2-40B4-BE49-F238E27FC236}">
                <a16:creationId xmlns:a16="http://schemas.microsoft.com/office/drawing/2014/main" id="{6CCDC365-E2DB-FE8B-6EAC-EE822CA89563}"/>
              </a:ext>
            </a:extLst>
          </p:cNvPr>
          <p:cNvSpPr>
            <a:spLocks noGrp="1"/>
          </p:cNvSpPr>
          <p:nvPr>
            <p:ph idx="1"/>
          </p:nvPr>
        </p:nvSpPr>
        <p:spPr>
          <a:xfrm>
            <a:off x="861236" y="2509284"/>
            <a:ext cx="10492563" cy="3117793"/>
          </a:xfrm>
        </p:spPr>
        <p:txBody>
          <a:bodyPr>
            <a:normAutofit/>
          </a:bodyPr>
          <a:lstStyle/>
          <a:p>
            <a:pPr algn="just"/>
            <a:r>
              <a:rPr lang="vi-VN" sz="3600" dirty="0"/>
              <a:t>Sắp xếp các hoạt động hàng ngày là công cụ hiệu quả trong việc kiểm soát cơn đau của bạn. Các bài tập thể dục nhẹ cũng giúp cơ thể giải phóng các chất trong cơ thể, gọi là endorphin giúp giảm mức độ đau</a:t>
            </a:r>
            <a:endParaRPr lang="en-VN" sz="3600" dirty="0"/>
          </a:p>
          <a:p>
            <a:endParaRPr lang="en-VN" dirty="0"/>
          </a:p>
        </p:txBody>
      </p:sp>
    </p:spTree>
    <p:extLst>
      <p:ext uri="{BB962C8B-B14F-4D97-AF65-F5344CB8AC3E}">
        <p14:creationId xmlns:p14="http://schemas.microsoft.com/office/powerpoint/2010/main" val="201770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6DA07-A27A-2835-0E04-F4E929B9EA64}"/>
              </a:ext>
            </a:extLst>
          </p:cNvPr>
          <p:cNvSpPr>
            <a:spLocks noGrp="1"/>
          </p:cNvSpPr>
          <p:nvPr>
            <p:ph type="title"/>
          </p:nvPr>
        </p:nvSpPr>
        <p:spPr>
          <a:xfrm>
            <a:off x="2020187" y="624110"/>
            <a:ext cx="9484426" cy="1280890"/>
          </a:xfrm>
        </p:spPr>
        <p:txBody>
          <a:bodyPr/>
          <a:lstStyle/>
          <a:p>
            <a:r>
              <a:rPr lang="en-VN" b="1" dirty="0"/>
              <a:t> </a:t>
            </a:r>
            <a:r>
              <a:rPr lang="vi-VN" b="1" dirty="0"/>
              <a:t>Lời khuyên về cách kiểm soát cơn đau</a:t>
            </a:r>
            <a:endParaRPr lang="en-VN" dirty="0"/>
          </a:p>
        </p:txBody>
      </p:sp>
      <p:sp>
        <p:nvSpPr>
          <p:cNvPr id="3" name="Content Placeholder 2">
            <a:extLst>
              <a:ext uri="{FF2B5EF4-FFF2-40B4-BE49-F238E27FC236}">
                <a16:creationId xmlns:a16="http://schemas.microsoft.com/office/drawing/2014/main" id="{3B1CF81B-607C-6A62-0407-5AED633BA844}"/>
              </a:ext>
            </a:extLst>
          </p:cNvPr>
          <p:cNvSpPr>
            <a:spLocks noGrp="1"/>
          </p:cNvSpPr>
          <p:nvPr>
            <p:ph idx="1"/>
          </p:nvPr>
        </p:nvSpPr>
        <p:spPr>
          <a:xfrm>
            <a:off x="1722474" y="2137144"/>
            <a:ext cx="9782138" cy="3774078"/>
          </a:xfrm>
        </p:spPr>
        <p:txBody>
          <a:bodyPr>
            <a:normAutofit/>
          </a:bodyPr>
          <a:lstStyle/>
          <a:p>
            <a:pPr algn="just"/>
            <a:r>
              <a:rPr lang="vi-VN" sz="3600" dirty="0"/>
              <a:t>Hãy yên tâm rằng đau là triệu chứng thường gặp và việc vượt qua cơn đau giống như giúp phá vỡ vòng luẩn quẩn của cơn đau. Bạn có thể vượt qua các cơn đau nhẹ  nhưng không nên cố gắng quá sức, vì điều đó khiến bạn đau còn mệt mỏi hơn.(PEM) </a:t>
            </a:r>
            <a:endParaRPr lang="en-VN" sz="3600" dirty="0"/>
          </a:p>
        </p:txBody>
      </p:sp>
    </p:spTree>
    <p:extLst>
      <p:ext uri="{BB962C8B-B14F-4D97-AF65-F5344CB8AC3E}">
        <p14:creationId xmlns:p14="http://schemas.microsoft.com/office/powerpoint/2010/main" val="3276780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9C0A9-54A8-36F2-C4D3-80F6B834BE50}"/>
              </a:ext>
            </a:extLst>
          </p:cNvPr>
          <p:cNvSpPr>
            <a:spLocks noGrp="1"/>
          </p:cNvSpPr>
          <p:nvPr>
            <p:ph type="title"/>
          </p:nvPr>
        </p:nvSpPr>
        <p:spPr/>
        <p:txBody>
          <a:bodyPr/>
          <a:lstStyle/>
          <a:p>
            <a:endParaRPr lang="en-VN"/>
          </a:p>
        </p:txBody>
      </p:sp>
      <p:pic>
        <p:nvPicPr>
          <p:cNvPr id="4" name="Content Placeholder 3">
            <a:extLst>
              <a:ext uri="{FF2B5EF4-FFF2-40B4-BE49-F238E27FC236}">
                <a16:creationId xmlns:a16="http://schemas.microsoft.com/office/drawing/2014/main" id="{E5297D33-62B5-8ED9-48FD-C7D2A3BCD899}"/>
              </a:ext>
            </a:extLst>
          </p:cNvPr>
          <p:cNvPicPr>
            <a:picLocks noGrp="1" noChangeAspect="1"/>
          </p:cNvPicPr>
          <p:nvPr>
            <p:ph idx="1"/>
          </p:nvPr>
        </p:nvPicPr>
        <p:blipFill>
          <a:blip r:embed="rId2"/>
          <a:stretch>
            <a:fillRect/>
          </a:stretch>
        </p:blipFill>
        <p:spPr>
          <a:xfrm>
            <a:off x="3168503" y="720969"/>
            <a:ext cx="6073872" cy="5563852"/>
          </a:xfrm>
          <a:prstGeom prst="rect">
            <a:avLst/>
          </a:prstGeom>
        </p:spPr>
      </p:pic>
    </p:spTree>
    <p:extLst>
      <p:ext uri="{BB962C8B-B14F-4D97-AF65-F5344CB8AC3E}">
        <p14:creationId xmlns:p14="http://schemas.microsoft.com/office/powerpoint/2010/main" val="416593173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{6629B549-F0D6-2944-8FE1-B6600D5C6A53}tf10001069</Template>
  <TotalTime>12</TotalTime>
  <Words>426</Words>
  <Application>Microsoft Macintosh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Tahoma</vt:lpstr>
      <vt:lpstr>Wingdings 3</vt:lpstr>
      <vt:lpstr>Wisp</vt:lpstr>
      <vt:lpstr> KIỂM SOÁT ĐAU</vt:lpstr>
      <vt:lpstr>PowerPoint Presentation</vt:lpstr>
      <vt:lpstr> Lời khuyên về cách kiểm soát cơn đau </vt:lpstr>
      <vt:lpstr> Lời khuyên về cách kiểm soát cơn đau </vt:lpstr>
      <vt:lpstr> Lời khuyên về cách kiểm soát cơn đau</vt:lpstr>
      <vt:lpstr> Lời khuyên về cách kiểm soát cơn đau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KIỂM SOÁT ĐAU</dc:title>
  <dc:creator>Tran Tung</dc:creator>
  <cp:lastModifiedBy>Tran Tung</cp:lastModifiedBy>
  <cp:revision>5</cp:revision>
  <dcterms:created xsi:type="dcterms:W3CDTF">2022-05-30T15:52:49Z</dcterms:created>
  <dcterms:modified xsi:type="dcterms:W3CDTF">2022-05-30T16:05:01Z</dcterms:modified>
</cp:coreProperties>
</file>