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7772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2053445"/>
            <a:ext cx="5839753" cy="1717604"/>
          </a:xfrm>
        </p:spPr>
        <p:txBody>
          <a:bodyPr anchor="b">
            <a:noAutofit/>
          </a:bodyPr>
          <a:lstStyle>
            <a:lvl1pPr algn="ctr">
              <a:defRPr sz="528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4078104"/>
            <a:ext cx="5839753" cy="1561338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728549"/>
            <a:ext cx="740604" cy="31665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728549"/>
            <a:ext cx="4471346" cy="316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728549"/>
            <a:ext cx="454831" cy="31665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934173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457470"/>
            <a:ext cx="7478607" cy="642303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70658"/>
            <a:ext cx="7800630" cy="380943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6099774"/>
            <a:ext cx="7478607" cy="5595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1027789"/>
            <a:ext cx="7478607" cy="3510908"/>
          </a:xfrm>
        </p:spPr>
        <p:txBody>
          <a:bodyPr anchor="ctr">
            <a:normAutofit/>
          </a:bodyPr>
          <a:lstStyle>
            <a:lvl1pPr algn="ctr">
              <a:defRPr sz="35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45755"/>
            <a:ext cx="7478610" cy="1813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692226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113083"/>
            <a:ext cx="7040275" cy="2686757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799840"/>
            <a:ext cx="6482078" cy="73885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922521"/>
            <a:ext cx="7478612" cy="1736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1026077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79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204919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79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6922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749725"/>
            <a:ext cx="7478601" cy="1664640"/>
          </a:xfrm>
        </p:spPr>
        <p:txBody>
          <a:bodyPr anchor="b">
            <a:normAutofit/>
          </a:bodyPr>
          <a:lstStyle>
            <a:lvl1pPr algn="l">
              <a:defRPr sz="35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414365"/>
            <a:ext cx="7478603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8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113083"/>
            <a:ext cx="6957685" cy="2542824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124554"/>
            <a:ext cx="7478603" cy="100523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5133623"/>
            <a:ext cx="7478610" cy="152569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1016481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955425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8862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2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113082"/>
            <a:ext cx="7478607" cy="260039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041648"/>
            <a:ext cx="7478603" cy="102595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5066454"/>
            <a:ext cx="7478607" cy="159286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8862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5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822154"/>
            <a:ext cx="7478610" cy="383716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9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1027790"/>
            <a:ext cx="1780823" cy="56315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1027790"/>
            <a:ext cx="5407060" cy="563152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1027790"/>
            <a:ext cx="0" cy="563152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1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67042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860268"/>
            <a:ext cx="7255087" cy="2065516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4232841"/>
            <a:ext cx="7255087" cy="123535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407931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67042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1037382"/>
            <a:ext cx="7478607" cy="1477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675698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675698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0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37382"/>
            <a:ext cx="7478609" cy="1477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6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573672"/>
            <a:ext cx="2790478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113084"/>
            <a:ext cx="4241093" cy="554623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435207"/>
            <a:ext cx="2790478" cy="2763525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300871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135010"/>
            <a:ext cx="3995422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170658"/>
            <a:ext cx="3222409" cy="543108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689490"/>
            <a:ext cx="3995421" cy="20726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7772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1037382"/>
            <a:ext cx="7478607" cy="14777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822154"/>
            <a:ext cx="7478610" cy="390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755271"/>
            <a:ext cx="126311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755271"/>
            <a:ext cx="5615134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755271"/>
            <a:ext cx="43506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50292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6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9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7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743200"/>
            <a:ext cx="8763000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4900" marR="5080" indent="-235077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accent4"/>
                </a:solidFill>
              </a:rPr>
              <a:t>PHỤC HỒI CHỨC NĂNG HÔ HẤP Ở </a:t>
            </a:r>
            <a:r>
              <a:rPr dirty="0" smtClean="0">
                <a:solidFill>
                  <a:schemeClr val="accent4"/>
                </a:solidFill>
              </a:rPr>
              <a:t>BN SAU </a:t>
            </a:r>
            <a:r>
              <a:rPr dirty="0">
                <a:solidFill>
                  <a:schemeClr val="accent4"/>
                </a:solidFill>
              </a:rPr>
              <a:t>MẮC  COVID VÀ </a:t>
            </a:r>
            <a:r>
              <a:rPr dirty="0" smtClean="0">
                <a:solidFill>
                  <a:schemeClr val="accent4"/>
                </a:solidFill>
              </a:rPr>
              <a:t>HẬU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dirty="0" smtClean="0">
                <a:solidFill>
                  <a:schemeClr val="accent4"/>
                </a:solidFill>
              </a:rPr>
              <a:t>COVID-19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95400" y="5638800"/>
            <a:ext cx="8610601" cy="1038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0385" marR="5080" indent="965835">
              <a:lnSpc>
                <a:spcPct val="100000"/>
              </a:lnSpc>
              <a:spcBef>
                <a:spcPts val="95"/>
              </a:spcBef>
            </a:pPr>
            <a:r>
              <a:rPr lang="en-US" sz="3000" spc="-10" dirty="0" smtClean="0">
                <a:solidFill>
                  <a:schemeClr val="accent3"/>
                </a:solidFill>
              </a:rPr>
              <a:t>BS CKI: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Vũ</a:t>
            </a:r>
            <a:r>
              <a:rPr lang="en-US" sz="3000" spc="-10" dirty="0" smtClean="0">
                <a:solidFill>
                  <a:schemeClr val="accent3"/>
                </a:solidFill>
              </a:rPr>
              <a:t>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Văn</a:t>
            </a:r>
            <a:r>
              <a:rPr lang="en-US" sz="3000" spc="-10" dirty="0" smtClean="0">
                <a:solidFill>
                  <a:schemeClr val="accent3"/>
                </a:solidFill>
              </a:rPr>
              <a:t>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Quang</a:t>
            </a:r>
            <a:endParaRPr lang="en-US" sz="3000" spc="-10" dirty="0" smtClean="0">
              <a:solidFill>
                <a:schemeClr val="accent3"/>
              </a:solidFill>
            </a:endParaRPr>
          </a:p>
          <a:p>
            <a:pPr marL="1810385" marR="5080" indent="965835">
              <a:lnSpc>
                <a:spcPct val="100000"/>
              </a:lnSpc>
              <a:spcBef>
                <a:spcPts val="95"/>
              </a:spcBef>
            </a:pPr>
            <a:r>
              <a:rPr sz="3000" spc="-5" dirty="0" err="1" smtClean="0">
                <a:solidFill>
                  <a:schemeClr val="accent3"/>
                </a:solidFill>
              </a:rPr>
              <a:t>Trung</a:t>
            </a:r>
            <a:r>
              <a:rPr sz="3000" spc="15" dirty="0" smtClean="0">
                <a:solidFill>
                  <a:schemeClr val="accent3"/>
                </a:solidFill>
              </a:rPr>
              <a:t> </a:t>
            </a:r>
            <a:r>
              <a:rPr sz="3000" spc="-5" dirty="0" err="1">
                <a:solidFill>
                  <a:schemeClr val="accent3"/>
                </a:solidFill>
              </a:rPr>
              <a:t>tâm</a:t>
            </a:r>
            <a:r>
              <a:rPr sz="3000" dirty="0">
                <a:solidFill>
                  <a:schemeClr val="accent3"/>
                </a:solidFill>
              </a:rPr>
              <a:t> </a:t>
            </a:r>
            <a:r>
              <a:rPr lang="en-US" sz="3000" spc="-10" dirty="0" smtClean="0">
                <a:solidFill>
                  <a:schemeClr val="accent3"/>
                </a:solidFill>
              </a:rPr>
              <a:t>Y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tế</a:t>
            </a:r>
            <a:r>
              <a:rPr lang="en-US" sz="3000" spc="-10" dirty="0" smtClean="0">
                <a:solidFill>
                  <a:schemeClr val="accent3"/>
                </a:solidFill>
              </a:rPr>
              <a:t>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huyện</a:t>
            </a:r>
            <a:r>
              <a:rPr lang="en-US" sz="3000" spc="-10" dirty="0" smtClean="0">
                <a:solidFill>
                  <a:schemeClr val="accent3"/>
                </a:solidFill>
              </a:rPr>
              <a:t> Than </a:t>
            </a:r>
            <a:r>
              <a:rPr lang="en-US" sz="3000" spc="-10" dirty="0" err="1" smtClean="0">
                <a:solidFill>
                  <a:schemeClr val="accent3"/>
                </a:solidFill>
              </a:rPr>
              <a:t>Uyên</a:t>
            </a:r>
            <a:endParaRPr sz="3000" spc="-5" dirty="0">
              <a:solidFill>
                <a:schemeClr val="accent3"/>
              </a:solidFill>
            </a:endParaRPr>
          </a:p>
        </p:txBody>
      </p:sp>
      <p:pic>
        <p:nvPicPr>
          <p:cNvPr id="4" name="Picture 3" descr="D:\LINH\tóm tắt HD điều trị gửi các khoa\Logo ttyt_trong_suot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1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44820"/>
            <a:ext cx="10040112" cy="45951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9720580" cy="1024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00" y="473456"/>
            <a:ext cx="9739630" cy="648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sz="26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sz="26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6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6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ATS/ERS</a:t>
            </a:r>
            <a:r>
              <a:rPr sz="26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6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6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6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760" marR="321310" indent="-503555" algn="just">
              <a:lnSpc>
                <a:spcPct val="130000"/>
              </a:lnSpc>
              <a:buFont typeface="Wingdings"/>
              <a:buChar char=""/>
              <a:tabLst>
                <a:tab pos="874394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tại/cạnh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 </a:t>
            </a:r>
            <a:r>
              <a:rPr sz="2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đến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để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(vận động </a:t>
            </a:r>
            <a:r>
              <a:rPr sz="2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các KT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760" marR="320675" indent="-503555" algn="just">
              <a:lnSpc>
                <a:spcPts val="4060"/>
              </a:lnSpc>
              <a:spcBef>
                <a:spcPts val="290"/>
              </a:spcBef>
              <a:buFont typeface="Wingdings"/>
              <a:buChar char=""/>
              <a:tabLst>
                <a:tab pos="874394" algn="l"/>
              </a:tabLst>
            </a:pPr>
            <a:r>
              <a:rPr sz="2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viện,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nhu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</a:t>
            </a:r>
            <a:r>
              <a:rPr sz="2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760" indent="-503555" algn="just">
              <a:lnSpc>
                <a:spcPct val="100000"/>
              </a:lnSpc>
              <a:spcBef>
                <a:spcPts val="640"/>
              </a:spcBef>
              <a:buFont typeface="Wingdings"/>
              <a:buChar char=""/>
              <a:tabLst>
                <a:tab pos="874394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600"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6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sz="26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sz="2600" spc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600" spc="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6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600" spc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600"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600" spc="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  <a:p>
            <a:pPr marL="873760" algn="just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</a:p>
          <a:p>
            <a:pPr marL="873760" marR="322580" indent="-503555" algn="just">
              <a:lnSpc>
                <a:spcPct val="130000"/>
              </a:lnSpc>
              <a:spcBef>
                <a:spcPts val="5"/>
              </a:spcBef>
              <a:buFont typeface="Wingdings"/>
              <a:buChar char=""/>
              <a:tabLst>
                <a:tab pos="874394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khuyến 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khích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sz="2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thấp/trung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26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6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6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sz="2600" spc="-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khả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 </a:t>
            </a:r>
            <a:r>
              <a:rPr sz="2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sz="2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sz="2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lường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 máu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" y="473456"/>
            <a:ext cx="97396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sz="2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sz="2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ATS/ERS</a:t>
            </a:r>
            <a:r>
              <a:rPr sz="2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6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043" y="1270381"/>
            <a:ext cx="9063990" cy="530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6985" indent="-502920" algn="just">
              <a:lnSpc>
                <a:spcPct val="130100"/>
              </a:lnSpc>
              <a:spcBef>
                <a:spcPts val="100"/>
              </a:spcBef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nên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xúc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tuần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4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6985" indent="-502920" algn="just">
              <a:lnSpc>
                <a:spcPct val="13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thiệp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 6-8 tuần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RV nên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7620" indent="-502920" algn="just">
              <a:lnSpc>
                <a:spcPct val="13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có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2920" algn="just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cơ/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sz="24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</a:p>
          <a:p>
            <a:pPr marL="515620" marR="6985" algn="just">
              <a:lnSpc>
                <a:spcPct val="130000"/>
              </a:lnSpc>
              <a:spcBef>
                <a:spcPts val="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2400" spc="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cơ. Với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mất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2920" algn="just">
              <a:lnSpc>
                <a:spcPct val="100000"/>
              </a:lnSpc>
              <a:spcBef>
                <a:spcPts val="860"/>
              </a:spcBef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(được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algn="just">
              <a:lnSpc>
                <a:spcPct val="100000"/>
              </a:lnSpc>
              <a:spcBef>
                <a:spcPts val="87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53" y="745289"/>
            <a:ext cx="95787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 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3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068" y="1854200"/>
            <a:ext cx="4267200" cy="4584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1376" y="2070607"/>
            <a:ext cx="4279900" cy="448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267200" cy="6658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47371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09" y="533400"/>
            <a:ext cx="7673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(BYT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09" y="1303426"/>
            <a:ext cx="8702040" cy="4459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356235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trên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phim XQ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hưởng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CNHH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có suy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động: sau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tháng, sau đó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tuỳ 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</a:p>
          <a:p>
            <a:pPr marL="355600" marR="6350" indent="-343535" algn="just">
              <a:lnSpc>
                <a:spcPct val="150000"/>
              </a:lnSpc>
              <a:buFont typeface="Wingdings"/>
              <a:buChar char=""/>
              <a:tabLst>
                <a:tab pos="35623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các bệnh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nền về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(COPD,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GPQ,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ILD,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phổi,…)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tái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nền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800" spc="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16429"/>
            <a:ext cx="77723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pc="-6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 HẤP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224" y="1678584"/>
            <a:ext cx="9216390" cy="4168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5080" indent="-503555" algn="just">
              <a:lnSpc>
                <a:spcPct val="140000"/>
              </a:lnSpc>
              <a:spcBef>
                <a:spcPts val="100"/>
              </a:spcBef>
              <a:buFont typeface="Wingdings"/>
              <a:buChar char=""/>
              <a:tabLst>
                <a:tab pos="516255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ATS/ERS: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PHC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NHH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thiệp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8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8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8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28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sz="28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80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8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sz="280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8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cụ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với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đó, bao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gồm,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ở,</a:t>
            </a:r>
            <a:r>
              <a:rPr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sz="28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8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lực,</a:t>
            </a:r>
            <a:r>
              <a:rPr sz="28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dục,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sz="2800" spc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sz="28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vi,</a:t>
            </a:r>
            <a:r>
              <a:rPr sz="28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2800" spc="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sz="2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sz="28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8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sz="2800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2800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800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sz="2800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sz="2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 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thúc đẩy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tuân thủ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lâu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các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927" y="304800"/>
            <a:ext cx="85120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 marR="5080" indent="-87058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6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chương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PHCNHH: </a:t>
            </a:r>
            <a:r>
              <a:rPr sz="3600" spc="-70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phần,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000" y="1981200"/>
            <a:ext cx="9042400" cy="44151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15620" indent="-50355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chất;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(các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ngày,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5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8305800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trình: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133600"/>
            <a:ext cx="8990330" cy="5140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620" indent="-457834" algn="just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470534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khỏe,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bệnh.</a:t>
            </a:r>
          </a:p>
          <a:p>
            <a:pPr marL="469900" marR="5080" indent="-457834" algn="just">
              <a:lnSpc>
                <a:spcPts val="5040"/>
              </a:lnSpc>
              <a:spcBef>
                <a:spcPts val="450"/>
              </a:spcBef>
              <a:buFont typeface="Wingdings"/>
              <a:buChar char=""/>
              <a:tabLst>
                <a:tab pos="470534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xếp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khuynh</a:t>
            </a:r>
            <a:r>
              <a:rPr sz="2800" spc="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sz="2800" spc="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khó,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nặng,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834" algn="just">
              <a:lnSpc>
                <a:spcPts val="5040"/>
              </a:lnSpc>
              <a:buFont typeface="Wingdings"/>
              <a:buChar char=""/>
              <a:tabLst>
                <a:tab pos="470534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tập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kết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cơ,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bền,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giãn,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6350" indent="-457834" algn="just">
              <a:lnSpc>
                <a:spcPts val="5040"/>
              </a:lnSpc>
              <a:buFont typeface="Wingdings"/>
              <a:buChar char=""/>
              <a:tabLst>
                <a:tab pos="470534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tuân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800" spc="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tắc phòng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sz="2800" spc="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bệnh kể cả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NB không còn nguy 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6516" y="751960"/>
            <a:ext cx="674268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3048000"/>
            <a:ext cx="8988425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834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  <a:tab pos="470534" algn="l"/>
                <a:tab pos="1186180" algn="l"/>
                <a:tab pos="2240915" algn="l"/>
                <a:tab pos="2955925" algn="l"/>
                <a:tab pos="4582160" algn="l"/>
                <a:tab pos="5774055" algn="l"/>
                <a:tab pos="6550025" algn="l"/>
                <a:tab pos="7325995" algn="l"/>
                <a:tab pos="8378825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/Ngoạ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(tuỳ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NB,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cận)</a:t>
            </a:r>
          </a:p>
          <a:p>
            <a:pPr marL="469900" marR="6350" indent="-457834">
              <a:lnSpc>
                <a:spcPts val="5040"/>
              </a:lnSpc>
              <a:spcBef>
                <a:spcPts val="45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8-12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tuần,</a:t>
            </a:r>
            <a:r>
              <a:rPr sz="28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buổi/tuần,</a:t>
            </a:r>
            <a:r>
              <a:rPr sz="28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sz="28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8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</a:t>
            </a:r>
            <a:r>
              <a:rPr sz="2800" spc="-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</a:p>
          <a:p>
            <a:pPr marL="469900" marR="5080" indent="-457834">
              <a:lnSpc>
                <a:spcPts val="504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dài,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292" y="523494"/>
            <a:ext cx="8464550" cy="1097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3230" marR="5080" indent="-1701164">
              <a:lnSpc>
                <a:spcPct val="100600"/>
              </a:lnSpc>
              <a:spcBef>
                <a:spcPts val="90"/>
              </a:spcBef>
            </a:pP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5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35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35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35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sz="35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35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5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35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sz="3500" spc="-9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sz="35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35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35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216" y="1906904"/>
            <a:ext cx="9389745" cy="4439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 algn="just">
              <a:lnSpc>
                <a:spcPct val="150000"/>
              </a:lnSpc>
              <a:spcBef>
                <a:spcPts val="100"/>
              </a:spcBef>
              <a:buFont typeface="Microsoft Sans Serif"/>
              <a:buChar char="•"/>
              <a:tabLst>
                <a:tab pos="391160" algn="l"/>
              </a:tabLst>
            </a:pP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sz="2400" b="1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(Acute </a:t>
            </a: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các</a:t>
            </a:r>
            <a:r>
              <a:rPr sz="2400" spc="60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sz="2400" spc="-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sz="2400" spc="4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sz="2400" spc="5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z="2400" spc="5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</a:t>
            </a:r>
            <a:r>
              <a:rPr sz="2400" spc="-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sz="2400" spc="1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400" spc="-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spc="-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sz="2400" spc="3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sz="2400" spc="4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650240" indent="-378460" algn="just">
              <a:lnSpc>
                <a:spcPct val="150000"/>
              </a:lnSpc>
              <a:buFont typeface="Microsoft Sans Serif"/>
              <a:buChar char="•"/>
              <a:tabLst>
                <a:tab pos="391160" algn="l"/>
              </a:tabLst>
            </a:pP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sz="2400" b="1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sz="2400" b="1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400" b="1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(Ongoing</a:t>
            </a: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Symptomatic</a:t>
            </a:r>
            <a:r>
              <a:rPr sz="2400" b="1" spc="63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sz="2400" spc="3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sz="2400" spc="3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5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sz="2400" spc="4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chứng</a:t>
            </a:r>
            <a:r>
              <a:rPr sz="2400" spc="5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sz="2400" spc="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4-12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12065" indent="-378460" algn="just">
              <a:lnSpc>
                <a:spcPct val="150000"/>
              </a:lnSpc>
              <a:buFont typeface="Microsoft Sans Serif"/>
              <a:buChar char="•"/>
              <a:tabLst>
                <a:tab pos="391160" algn="l"/>
              </a:tabLst>
            </a:pPr>
            <a:r>
              <a:rPr sz="2400" b="1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</a:t>
            </a:r>
            <a:r>
              <a:rPr sz="2400" b="1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(Post COVID-19 Syndrome)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dấu hiệu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sz="2400" spc="-6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triển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Covid-19, tiếp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dài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12</a:t>
            </a:r>
            <a:r>
              <a:rPr sz="2400" spc="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sz="2400" spc="4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z="2400" spc="-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400" spc="3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1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sz="2400" spc="20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sz="2400" spc="2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2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78460">
              <a:lnSpc>
                <a:spcPct val="100000"/>
              </a:lnSpc>
              <a:spcBef>
                <a:spcPts val="1445"/>
              </a:spcBef>
              <a:buFont typeface="Microsoft Sans Serif"/>
              <a:buChar char="•"/>
              <a:tabLst>
                <a:tab pos="390525" algn="l"/>
                <a:tab pos="391160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dài: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Hậu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158298"/>
            <a:ext cx="969391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177" y="1718843"/>
            <a:ext cx="8912860" cy="386651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080" indent="-515620" algn="just">
              <a:lnSpc>
                <a:spcPct val="150000"/>
              </a:lnSpc>
              <a:buAutoNum type="arabicPeriod"/>
              <a:tabLst>
                <a:tab pos="52832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(vận động):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Khuyến 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khích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nhẹ/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971800"/>
            <a:ext cx="8686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80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8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sz="8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8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712470"/>
            <a:ext cx="31819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solidFill>
                  <a:srgbClr val="0000FF"/>
                </a:solidFill>
              </a:rPr>
              <a:t>Làm</a:t>
            </a:r>
            <a:r>
              <a:rPr sz="2600" spc="-35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gì</a:t>
            </a:r>
            <a:r>
              <a:rPr sz="2600" spc="-25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khi</a:t>
            </a:r>
            <a:r>
              <a:rPr sz="2600" spc="-20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khó</a:t>
            </a:r>
            <a:r>
              <a:rPr sz="2600" spc="-25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thở?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755078" y="1468119"/>
            <a:ext cx="8711565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15620" indent="-50355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phù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3555">
              <a:lnSpc>
                <a:spcPct val="150000"/>
              </a:lnSpc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thở</a:t>
            </a:r>
            <a:r>
              <a:rPr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môi,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00059" y="4475988"/>
            <a:ext cx="1777364" cy="2047239"/>
            <a:chOff x="8100059" y="4475988"/>
            <a:chExt cx="1777364" cy="2047239"/>
          </a:xfrm>
        </p:grpSpPr>
        <p:sp>
          <p:nvSpPr>
            <p:cNvPr id="5" name="object 5"/>
            <p:cNvSpPr/>
            <p:nvPr/>
          </p:nvSpPr>
          <p:spPr>
            <a:xfrm>
              <a:off x="8100059" y="4475988"/>
              <a:ext cx="1777364" cy="2047239"/>
            </a:xfrm>
            <a:custGeom>
              <a:avLst/>
              <a:gdLst/>
              <a:ahLst/>
              <a:cxnLst/>
              <a:rect l="l" t="t" r="r" b="b"/>
              <a:pathLst>
                <a:path w="1777365" h="2047240">
                  <a:moveTo>
                    <a:pt x="1776984" y="0"/>
                  </a:moveTo>
                  <a:lnTo>
                    <a:pt x="0" y="0"/>
                  </a:lnTo>
                  <a:lnTo>
                    <a:pt x="0" y="2046732"/>
                  </a:lnTo>
                  <a:lnTo>
                    <a:pt x="1776984" y="2046732"/>
                  </a:lnTo>
                  <a:lnTo>
                    <a:pt x="1776984" y="0"/>
                  </a:lnTo>
                  <a:close/>
                </a:path>
              </a:pathLst>
            </a:custGeom>
            <a:solidFill>
              <a:srgbClr val="FD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6319" y="4933188"/>
              <a:ext cx="368935" cy="424180"/>
            </a:xfrm>
            <a:custGeom>
              <a:avLst/>
              <a:gdLst/>
              <a:ahLst/>
              <a:cxnLst/>
              <a:rect l="l" t="t" r="r" b="b"/>
              <a:pathLst>
                <a:path w="368934" h="424179">
                  <a:moveTo>
                    <a:pt x="137032" y="0"/>
                  </a:moveTo>
                  <a:lnTo>
                    <a:pt x="68452" y="0"/>
                  </a:lnTo>
                  <a:lnTo>
                    <a:pt x="42163" y="3937"/>
                  </a:lnTo>
                  <a:lnTo>
                    <a:pt x="20193" y="14859"/>
                  </a:lnTo>
                  <a:lnTo>
                    <a:pt x="5206" y="30987"/>
                  </a:lnTo>
                  <a:lnTo>
                    <a:pt x="0" y="50418"/>
                  </a:lnTo>
                  <a:lnTo>
                    <a:pt x="0" y="403606"/>
                  </a:lnTo>
                  <a:lnTo>
                    <a:pt x="2666" y="411353"/>
                  </a:lnTo>
                  <a:lnTo>
                    <a:pt x="7874" y="417830"/>
                  </a:lnTo>
                  <a:lnTo>
                    <a:pt x="16636" y="422401"/>
                  </a:lnTo>
                  <a:lnTo>
                    <a:pt x="27177" y="423672"/>
                  </a:lnTo>
                  <a:lnTo>
                    <a:pt x="301244" y="423672"/>
                  </a:lnTo>
                  <a:lnTo>
                    <a:pt x="311784" y="422401"/>
                  </a:lnTo>
                  <a:lnTo>
                    <a:pt x="320548" y="417830"/>
                  </a:lnTo>
                  <a:lnTo>
                    <a:pt x="326644" y="411353"/>
                  </a:lnTo>
                  <a:lnTo>
                    <a:pt x="328422" y="403606"/>
                  </a:lnTo>
                  <a:lnTo>
                    <a:pt x="328422" y="230250"/>
                  </a:lnTo>
                  <a:lnTo>
                    <a:pt x="345058" y="223774"/>
                  </a:lnTo>
                  <a:lnTo>
                    <a:pt x="357377" y="213487"/>
                  </a:lnTo>
                  <a:lnTo>
                    <a:pt x="366140" y="201168"/>
                  </a:lnTo>
                  <a:lnTo>
                    <a:pt x="368807" y="186944"/>
                  </a:lnTo>
                  <a:lnTo>
                    <a:pt x="368807" y="180467"/>
                  </a:lnTo>
                  <a:lnTo>
                    <a:pt x="313435" y="85979"/>
                  </a:lnTo>
                  <a:lnTo>
                    <a:pt x="284479" y="51054"/>
                  </a:lnTo>
                  <a:lnTo>
                    <a:pt x="244094" y="23875"/>
                  </a:lnTo>
                  <a:lnTo>
                    <a:pt x="194055" y="6476"/>
                  </a:lnTo>
                  <a:lnTo>
                    <a:pt x="137032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3647" y="4639056"/>
              <a:ext cx="388620" cy="2941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7843" y="5375148"/>
              <a:ext cx="329183" cy="2270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7467" y="5462016"/>
              <a:ext cx="351155" cy="941705"/>
            </a:xfrm>
            <a:custGeom>
              <a:avLst/>
              <a:gdLst/>
              <a:ahLst/>
              <a:cxnLst/>
              <a:rect l="l" t="t" r="r" b="b"/>
              <a:pathLst>
                <a:path w="351154" h="941704">
                  <a:moveTo>
                    <a:pt x="123189" y="0"/>
                  </a:moveTo>
                  <a:lnTo>
                    <a:pt x="80136" y="1904"/>
                  </a:lnTo>
                  <a:lnTo>
                    <a:pt x="40512" y="16128"/>
                  </a:lnTo>
                  <a:lnTo>
                    <a:pt x="13207" y="39496"/>
                  </a:lnTo>
                  <a:lnTo>
                    <a:pt x="0" y="69214"/>
                  </a:lnTo>
                  <a:lnTo>
                    <a:pt x="2666" y="100964"/>
                  </a:lnTo>
                  <a:lnTo>
                    <a:pt x="136398" y="468375"/>
                  </a:lnTo>
                  <a:lnTo>
                    <a:pt x="155828" y="496823"/>
                  </a:lnTo>
                  <a:lnTo>
                    <a:pt x="174243" y="509142"/>
                  </a:lnTo>
                  <a:lnTo>
                    <a:pt x="174243" y="891412"/>
                  </a:lnTo>
                  <a:lnTo>
                    <a:pt x="179577" y="910843"/>
                  </a:lnTo>
                  <a:lnTo>
                    <a:pt x="194563" y="926972"/>
                  </a:lnTo>
                  <a:lnTo>
                    <a:pt x="216534" y="937259"/>
                  </a:lnTo>
                  <a:lnTo>
                    <a:pt x="243839" y="941196"/>
                  </a:lnTo>
                  <a:lnTo>
                    <a:pt x="270255" y="937259"/>
                  </a:lnTo>
                  <a:lnTo>
                    <a:pt x="292226" y="926972"/>
                  </a:lnTo>
                  <a:lnTo>
                    <a:pt x="306324" y="910843"/>
                  </a:lnTo>
                  <a:lnTo>
                    <a:pt x="311530" y="891412"/>
                  </a:lnTo>
                  <a:lnTo>
                    <a:pt x="311530" y="509142"/>
                  </a:lnTo>
                  <a:lnTo>
                    <a:pt x="337057" y="487679"/>
                  </a:lnTo>
                  <a:lnTo>
                    <a:pt x="351154" y="458596"/>
                  </a:lnTo>
                  <a:lnTo>
                    <a:pt x="214756" y="59562"/>
                  </a:lnTo>
                  <a:lnTo>
                    <a:pt x="162813" y="10286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13875" y="5891784"/>
              <a:ext cx="55880" cy="41275"/>
            </a:xfrm>
            <a:custGeom>
              <a:avLst/>
              <a:gdLst/>
              <a:ahLst/>
              <a:cxnLst/>
              <a:rect l="l" t="t" r="r" b="b"/>
              <a:pathLst>
                <a:path w="55879" h="41275">
                  <a:moveTo>
                    <a:pt x="27685" y="0"/>
                  </a:moveTo>
                  <a:lnTo>
                    <a:pt x="17018" y="1905"/>
                  </a:lnTo>
                  <a:lnTo>
                    <a:pt x="8000" y="6477"/>
                  </a:lnTo>
                  <a:lnTo>
                    <a:pt x="2667" y="12446"/>
                  </a:lnTo>
                  <a:lnTo>
                    <a:pt x="0" y="20955"/>
                  </a:lnTo>
                  <a:lnTo>
                    <a:pt x="2667" y="28702"/>
                  </a:lnTo>
                  <a:lnTo>
                    <a:pt x="8000" y="35306"/>
                  </a:lnTo>
                  <a:lnTo>
                    <a:pt x="17018" y="39243"/>
                  </a:lnTo>
                  <a:lnTo>
                    <a:pt x="27685" y="41148"/>
                  </a:lnTo>
                  <a:lnTo>
                    <a:pt x="38480" y="39243"/>
                  </a:lnTo>
                  <a:lnTo>
                    <a:pt x="47498" y="35306"/>
                  </a:lnTo>
                  <a:lnTo>
                    <a:pt x="53721" y="28702"/>
                  </a:lnTo>
                  <a:lnTo>
                    <a:pt x="55499" y="20955"/>
                  </a:lnTo>
                  <a:lnTo>
                    <a:pt x="53721" y="12446"/>
                  </a:lnTo>
                  <a:lnTo>
                    <a:pt x="47498" y="6477"/>
                  </a:lnTo>
                  <a:lnTo>
                    <a:pt x="38480" y="1905"/>
                  </a:lnTo>
                  <a:lnTo>
                    <a:pt x="27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1391" y="6332220"/>
              <a:ext cx="336803" cy="716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97467" y="5460491"/>
              <a:ext cx="436880" cy="942975"/>
            </a:xfrm>
            <a:custGeom>
              <a:avLst/>
              <a:gdLst/>
              <a:ahLst/>
              <a:cxnLst/>
              <a:rect l="l" t="t" r="r" b="b"/>
              <a:pathLst>
                <a:path w="436879" h="942975">
                  <a:moveTo>
                    <a:pt x="105409" y="0"/>
                  </a:moveTo>
                  <a:lnTo>
                    <a:pt x="63246" y="7746"/>
                  </a:lnTo>
                  <a:lnTo>
                    <a:pt x="28066" y="26542"/>
                  </a:lnTo>
                  <a:lnTo>
                    <a:pt x="6096" y="53085"/>
                  </a:lnTo>
                  <a:lnTo>
                    <a:pt x="0" y="83565"/>
                  </a:lnTo>
                  <a:lnTo>
                    <a:pt x="9651" y="114553"/>
                  </a:lnTo>
                  <a:lnTo>
                    <a:pt x="228346" y="459739"/>
                  </a:lnTo>
                  <a:lnTo>
                    <a:pt x="253873" y="485647"/>
                  </a:lnTo>
                  <a:lnTo>
                    <a:pt x="260857" y="488187"/>
                  </a:lnTo>
                  <a:lnTo>
                    <a:pt x="260857" y="892809"/>
                  </a:lnTo>
                  <a:lnTo>
                    <a:pt x="266064" y="912240"/>
                  </a:lnTo>
                  <a:lnTo>
                    <a:pt x="280161" y="928496"/>
                  </a:lnTo>
                  <a:lnTo>
                    <a:pt x="302132" y="938783"/>
                  </a:lnTo>
                  <a:lnTo>
                    <a:pt x="329310" y="942720"/>
                  </a:lnTo>
                  <a:lnTo>
                    <a:pt x="355726" y="938783"/>
                  </a:lnTo>
                  <a:lnTo>
                    <a:pt x="377698" y="928496"/>
                  </a:lnTo>
                  <a:lnTo>
                    <a:pt x="391667" y="912240"/>
                  </a:lnTo>
                  <a:lnTo>
                    <a:pt x="397001" y="892809"/>
                  </a:lnTo>
                  <a:lnTo>
                    <a:pt x="397001" y="485647"/>
                  </a:lnTo>
                  <a:lnTo>
                    <a:pt x="408431" y="479805"/>
                  </a:lnTo>
                  <a:lnTo>
                    <a:pt x="430402" y="453262"/>
                  </a:lnTo>
                  <a:lnTo>
                    <a:pt x="436499" y="422782"/>
                  </a:lnTo>
                  <a:lnTo>
                    <a:pt x="208152" y="46608"/>
                  </a:lnTo>
                  <a:lnTo>
                    <a:pt x="146684" y="4571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9219" y="5868924"/>
              <a:ext cx="55244" cy="40640"/>
            </a:xfrm>
            <a:custGeom>
              <a:avLst/>
              <a:gdLst/>
              <a:ahLst/>
              <a:cxnLst/>
              <a:rect l="l" t="t" r="r" b="b"/>
              <a:pathLst>
                <a:path w="55245" h="40639">
                  <a:moveTo>
                    <a:pt x="27050" y="0"/>
                  </a:moveTo>
                  <a:lnTo>
                    <a:pt x="16509" y="1269"/>
                  </a:lnTo>
                  <a:lnTo>
                    <a:pt x="7874" y="5842"/>
                  </a:lnTo>
                  <a:lnTo>
                    <a:pt x="2666" y="12445"/>
                  </a:lnTo>
                  <a:lnTo>
                    <a:pt x="0" y="20193"/>
                  </a:lnTo>
                  <a:lnTo>
                    <a:pt x="2666" y="28067"/>
                  </a:lnTo>
                  <a:lnTo>
                    <a:pt x="7874" y="34670"/>
                  </a:lnTo>
                  <a:lnTo>
                    <a:pt x="16509" y="39243"/>
                  </a:lnTo>
                  <a:lnTo>
                    <a:pt x="27050" y="40512"/>
                  </a:lnTo>
                  <a:lnTo>
                    <a:pt x="38353" y="39243"/>
                  </a:lnTo>
                  <a:lnTo>
                    <a:pt x="46989" y="34670"/>
                  </a:lnTo>
                  <a:lnTo>
                    <a:pt x="52197" y="28067"/>
                  </a:lnTo>
                  <a:lnTo>
                    <a:pt x="54863" y="20193"/>
                  </a:lnTo>
                  <a:lnTo>
                    <a:pt x="52197" y="12445"/>
                  </a:lnTo>
                  <a:lnTo>
                    <a:pt x="46989" y="5842"/>
                  </a:lnTo>
                  <a:lnTo>
                    <a:pt x="38353" y="1269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6735" y="6332220"/>
              <a:ext cx="336803" cy="716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503919" y="4549140"/>
              <a:ext cx="155575" cy="1853564"/>
            </a:xfrm>
            <a:custGeom>
              <a:avLst/>
              <a:gdLst/>
              <a:ahLst/>
              <a:cxnLst/>
              <a:rect l="l" t="t" r="r" b="b"/>
              <a:pathLst>
                <a:path w="155575" h="1853564">
                  <a:moveTo>
                    <a:pt x="155448" y="0"/>
                  </a:moveTo>
                  <a:lnTo>
                    <a:pt x="0" y="0"/>
                  </a:lnTo>
                  <a:lnTo>
                    <a:pt x="0" y="1853183"/>
                  </a:lnTo>
                  <a:lnTo>
                    <a:pt x="155448" y="185318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79763" y="5519927"/>
              <a:ext cx="53975" cy="41275"/>
            </a:xfrm>
            <a:custGeom>
              <a:avLst/>
              <a:gdLst/>
              <a:ahLst/>
              <a:cxnLst/>
              <a:rect l="l" t="t" r="r" b="b"/>
              <a:pathLst>
                <a:path w="53975" h="41275">
                  <a:moveTo>
                    <a:pt x="27050" y="0"/>
                  </a:moveTo>
                  <a:lnTo>
                    <a:pt x="16509" y="1905"/>
                  </a:lnTo>
                  <a:lnTo>
                    <a:pt x="7874" y="5842"/>
                  </a:lnTo>
                  <a:lnTo>
                    <a:pt x="1777" y="12446"/>
                  </a:lnTo>
                  <a:lnTo>
                    <a:pt x="0" y="20193"/>
                  </a:lnTo>
                  <a:lnTo>
                    <a:pt x="1777" y="28702"/>
                  </a:lnTo>
                  <a:lnTo>
                    <a:pt x="7874" y="34671"/>
                  </a:lnTo>
                  <a:lnTo>
                    <a:pt x="16509" y="39243"/>
                  </a:lnTo>
                  <a:lnTo>
                    <a:pt x="27050" y="41148"/>
                  </a:lnTo>
                  <a:lnTo>
                    <a:pt x="37464" y="39243"/>
                  </a:lnTo>
                  <a:lnTo>
                    <a:pt x="46100" y="34671"/>
                  </a:lnTo>
                  <a:lnTo>
                    <a:pt x="51434" y="28702"/>
                  </a:lnTo>
                  <a:lnTo>
                    <a:pt x="53975" y="20193"/>
                  </a:lnTo>
                  <a:lnTo>
                    <a:pt x="51434" y="12446"/>
                  </a:lnTo>
                  <a:lnTo>
                    <a:pt x="46100" y="5842"/>
                  </a:lnTo>
                  <a:lnTo>
                    <a:pt x="37464" y="1905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59" y="5588508"/>
              <a:ext cx="166116" cy="1767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76131" y="5244084"/>
              <a:ext cx="109220" cy="363855"/>
            </a:xfrm>
            <a:custGeom>
              <a:avLst/>
              <a:gdLst/>
              <a:ahLst/>
              <a:cxnLst/>
              <a:rect l="l" t="t" r="r" b="b"/>
              <a:pathLst>
                <a:path w="109220" h="363854">
                  <a:moveTo>
                    <a:pt x="54483" y="0"/>
                  </a:moveTo>
                  <a:lnTo>
                    <a:pt x="33400" y="3302"/>
                  </a:lnTo>
                  <a:lnTo>
                    <a:pt x="15748" y="11684"/>
                  </a:lnTo>
                  <a:lnTo>
                    <a:pt x="4445" y="24638"/>
                  </a:lnTo>
                  <a:lnTo>
                    <a:pt x="0" y="40132"/>
                  </a:lnTo>
                  <a:lnTo>
                    <a:pt x="0" y="323342"/>
                  </a:lnTo>
                  <a:lnTo>
                    <a:pt x="4445" y="338963"/>
                  </a:lnTo>
                  <a:lnTo>
                    <a:pt x="15748" y="351917"/>
                  </a:lnTo>
                  <a:lnTo>
                    <a:pt x="33400" y="360299"/>
                  </a:lnTo>
                  <a:lnTo>
                    <a:pt x="54483" y="363601"/>
                  </a:lnTo>
                  <a:lnTo>
                    <a:pt x="75438" y="360299"/>
                  </a:lnTo>
                  <a:lnTo>
                    <a:pt x="93091" y="351917"/>
                  </a:lnTo>
                  <a:lnTo>
                    <a:pt x="104521" y="338963"/>
                  </a:lnTo>
                  <a:lnTo>
                    <a:pt x="108839" y="323342"/>
                  </a:lnTo>
                  <a:lnTo>
                    <a:pt x="108839" y="40132"/>
                  </a:lnTo>
                  <a:lnTo>
                    <a:pt x="104521" y="24638"/>
                  </a:lnTo>
                  <a:lnTo>
                    <a:pt x="93091" y="11684"/>
                  </a:lnTo>
                  <a:lnTo>
                    <a:pt x="75438" y="3302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62415" y="4931664"/>
              <a:ext cx="137160" cy="403225"/>
            </a:xfrm>
            <a:custGeom>
              <a:avLst/>
              <a:gdLst/>
              <a:ahLst/>
              <a:cxnLst/>
              <a:rect l="l" t="t" r="r" b="b"/>
              <a:pathLst>
                <a:path w="137159" h="403225">
                  <a:moveTo>
                    <a:pt x="67690" y="0"/>
                  </a:moveTo>
                  <a:lnTo>
                    <a:pt x="41275" y="3937"/>
                  </a:lnTo>
                  <a:lnTo>
                    <a:pt x="20192" y="14224"/>
                  </a:lnTo>
                  <a:lnTo>
                    <a:pt x="5333" y="29718"/>
                  </a:lnTo>
                  <a:lnTo>
                    <a:pt x="0" y="49149"/>
                  </a:lnTo>
                  <a:lnTo>
                    <a:pt x="0" y="352679"/>
                  </a:lnTo>
                  <a:lnTo>
                    <a:pt x="5333" y="372744"/>
                  </a:lnTo>
                  <a:lnTo>
                    <a:pt x="20192" y="388366"/>
                  </a:lnTo>
                  <a:lnTo>
                    <a:pt x="42163" y="399288"/>
                  </a:lnTo>
                  <a:lnTo>
                    <a:pt x="68579" y="403225"/>
                  </a:lnTo>
                  <a:lnTo>
                    <a:pt x="94995" y="399288"/>
                  </a:lnTo>
                  <a:lnTo>
                    <a:pt x="116966" y="388366"/>
                  </a:lnTo>
                  <a:lnTo>
                    <a:pt x="131825" y="372744"/>
                  </a:lnTo>
                  <a:lnTo>
                    <a:pt x="137159" y="352679"/>
                  </a:lnTo>
                  <a:lnTo>
                    <a:pt x="137159" y="51181"/>
                  </a:lnTo>
                  <a:lnTo>
                    <a:pt x="131825" y="31115"/>
                  </a:lnTo>
                  <a:lnTo>
                    <a:pt x="116966" y="14859"/>
                  </a:lnTo>
                  <a:lnTo>
                    <a:pt x="94995" y="3937"/>
                  </a:lnTo>
                  <a:lnTo>
                    <a:pt x="67690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03563" y="4960620"/>
              <a:ext cx="53975" cy="344170"/>
            </a:xfrm>
            <a:custGeom>
              <a:avLst/>
              <a:gdLst/>
              <a:ahLst/>
              <a:cxnLst/>
              <a:rect l="l" t="t" r="r" b="b"/>
              <a:pathLst>
                <a:path w="53975" h="344170">
                  <a:moveTo>
                    <a:pt x="27050" y="303656"/>
                  </a:moveTo>
                  <a:lnTo>
                    <a:pt x="16509" y="305053"/>
                  </a:lnTo>
                  <a:lnTo>
                    <a:pt x="7874" y="309498"/>
                  </a:lnTo>
                  <a:lnTo>
                    <a:pt x="1777" y="315975"/>
                  </a:lnTo>
                  <a:lnTo>
                    <a:pt x="0" y="323722"/>
                  </a:lnTo>
                  <a:lnTo>
                    <a:pt x="1777" y="331469"/>
                  </a:lnTo>
                  <a:lnTo>
                    <a:pt x="7874" y="337946"/>
                  </a:lnTo>
                  <a:lnTo>
                    <a:pt x="16509" y="342518"/>
                  </a:lnTo>
                  <a:lnTo>
                    <a:pt x="27050" y="343788"/>
                  </a:lnTo>
                  <a:lnTo>
                    <a:pt x="37464" y="342518"/>
                  </a:lnTo>
                  <a:lnTo>
                    <a:pt x="46100" y="337946"/>
                  </a:lnTo>
                  <a:lnTo>
                    <a:pt x="52196" y="331469"/>
                  </a:lnTo>
                  <a:lnTo>
                    <a:pt x="53975" y="323722"/>
                  </a:lnTo>
                  <a:lnTo>
                    <a:pt x="52196" y="315975"/>
                  </a:lnTo>
                  <a:lnTo>
                    <a:pt x="46100" y="309498"/>
                  </a:lnTo>
                  <a:lnTo>
                    <a:pt x="37464" y="305053"/>
                  </a:lnTo>
                  <a:lnTo>
                    <a:pt x="27050" y="303656"/>
                  </a:lnTo>
                  <a:close/>
                </a:path>
                <a:path w="53975" h="344170">
                  <a:moveTo>
                    <a:pt x="27050" y="0"/>
                  </a:moveTo>
                  <a:lnTo>
                    <a:pt x="16509" y="1269"/>
                  </a:lnTo>
                  <a:lnTo>
                    <a:pt x="7874" y="5841"/>
                  </a:lnTo>
                  <a:lnTo>
                    <a:pt x="1777" y="12318"/>
                  </a:lnTo>
                  <a:lnTo>
                    <a:pt x="0" y="20065"/>
                  </a:lnTo>
                  <a:lnTo>
                    <a:pt x="1777" y="27812"/>
                  </a:lnTo>
                  <a:lnTo>
                    <a:pt x="7874" y="34289"/>
                  </a:lnTo>
                  <a:lnTo>
                    <a:pt x="16509" y="38734"/>
                  </a:lnTo>
                  <a:lnTo>
                    <a:pt x="27050" y="40004"/>
                  </a:lnTo>
                  <a:lnTo>
                    <a:pt x="37464" y="38734"/>
                  </a:lnTo>
                  <a:lnTo>
                    <a:pt x="46100" y="34289"/>
                  </a:lnTo>
                  <a:lnTo>
                    <a:pt x="52196" y="27812"/>
                  </a:lnTo>
                  <a:lnTo>
                    <a:pt x="53975" y="20065"/>
                  </a:lnTo>
                  <a:lnTo>
                    <a:pt x="52196" y="12318"/>
                  </a:lnTo>
                  <a:lnTo>
                    <a:pt x="46100" y="5841"/>
                  </a:lnTo>
                  <a:lnTo>
                    <a:pt x="37464" y="1269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9955" y="4472940"/>
            <a:ext cx="3819525" cy="2048510"/>
            <a:chOff x="409955" y="4472940"/>
            <a:chExt cx="3819525" cy="204851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955" y="5155692"/>
              <a:ext cx="2014727" cy="13609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623" y="4472940"/>
              <a:ext cx="2008632" cy="7543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2783" y="4477512"/>
              <a:ext cx="1766316" cy="204368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303776" y="4477511"/>
            <a:ext cx="1905000" cy="2047239"/>
            <a:chOff x="4303776" y="4477511"/>
            <a:chExt cx="1905000" cy="2047239"/>
          </a:xfrm>
        </p:grpSpPr>
        <p:sp>
          <p:nvSpPr>
            <p:cNvPr id="26" name="object 26"/>
            <p:cNvSpPr/>
            <p:nvPr/>
          </p:nvSpPr>
          <p:spPr>
            <a:xfrm>
              <a:off x="4303776" y="4477511"/>
              <a:ext cx="1905000" cy="2047239"/>
            </a:xfrm>
            <a:custGeom>
              <a:avLst/>
              <a:gdLst/>
              <a:ahLst/>
              <a:cxnLst/>
              <a:rect l="l" t="t" r="r" b="b"/>
              <a:pathLst>
                <a:path w="1905000" h="2047240">
                  <a:moveTo>
                    <a:pt x="1905000" y="0"/>
                  </a:moveTo>
                  <a:lnTo>
                    <a:pt x="0" y="0"/>
                  </a:lnTo>
                  <a:lnTo>
                    <a:pt x="0" y="2046732"/>
                  </a:lnTo>
                  <a:lnTo>
                    <a:pt x="1905000" y="2046732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D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00472" y="5433059"/>
              <a:ext cx="437515" cy="245110"/>
            </a:xfrm>
            <a:custGeom>
              <a:avLst/>
              <a:gdLst/>
              <a:ahLst/>
              <a:cxnLst/>
              <a:rect l="l" t="t" r="r" b="b"/>
              <a:pathLst>
                <a:path w="437514" h="245110">
                  <a:moveTo>
                    <a:pt x="59816" y="0"/>
                  </a:moveTo>
                  <a:lnTo>
                    <a:pt x="39115" y="762"/>
                  </a:lnTo>
                  <a:lnTo>
                    <a:pt x="20827" y="8889"/>
                  </a:lnTo>
                  <a:lnTo>
                    <a:pt x="7492" y="22732"/>
                  </a:lnTo>
                  <a:lnTo>
                    <a:pt x="0" y="41275"/>
                  </a:lnTo>
                  <a:lnTo>
                    <a:pt x="888" y="61594"/>
                  </a:lnTo>
                  <a:lnTo>
                    <a:pt x="9143" y="79375"/>
                  </a:lnTo>
                  <a:lnTo>
                    <a:pt x="23240" y="92328"/>
                  </a:lnTo>
                  <a:lnTo>
                    <a:pt x="42417" y="99567"/>
                  </a:lnTo>
                  <a:lnTo>
                    <a:pt x="313436" y="144144"/>
                  </a:lnTo>
                  <a:lnTo>
                    <a:pt x="334263" y="156337"/>
                  </a:lnTo>
                  <a:lnTo>
                    <a:pt x="350138" y="174116"/>
                  </a:lnTo>
                  <a:lnTo>
                    <a:pt x="360933" y="195198"/>
                  </a:lnTo>
                  <a:lnTo>
                    <a:pt x="364236" y="220217"/>
                  </a:lnTo>
                  <a:lnTo>
                    <a:pt x="364236" y="228345"/>
                  </a:lnTo>
                  <a:lnTo>
                    <a:pt x="363347" y="237235"/>
                  </a:lnTo>
                  <a:lnTo>
                    <a:pt x="360933" y="244601"/>
                  </a:lnTo>
                  <a:lnTo>
                    <a:pt x="390778" y="231647"/>
                  </a:lnTo>
                  <a:lnTo>
                    <a:pt x="415798" y="208914"/>
                  </a:lnTo>
                  <a:lnTo>
                    <a:pt x="431545" y="180594"/>
                  </a:lnTo>
                  <a:lnTo>
                    <a:pt x="437388" y="147319"/>
                  </a:lnTo>
                  <a:lnTo>
                    <a:pt x="437388" y="144144"/>
                  </a:lnTo>
                  <a:lnTo>
                    <a:pt x="414147" y="83438"/>
                  </a:lnTo>
                  <a:lnTo>
                    <a:pt x="368426" y="51815"/>
                  </a:lnTo>
                  <a:lnTo>
                    <a:pt x="350900" y="47751"/>
                  </a:lnTo>
                  <a:lnTo>
                    <a:pt x="59816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28616" y="5443727"/>
              <a:ext cx="311785" cy="327660"/>
            </a:xfrm>
            <a:custGeom>
              <a:avLst/>
              <a:gdLst/>
              <a:ahLst/>
              <a:cxnLst/>
              <a:rect l="l" t="t" r="r" b="b"/>
              <a:pathLst>
                <a:path w="311785" h="327660">
                  <a:moveTo>
                    <a:pt x="285750" y="0"/>
                  </a:moveTo>
                  <a:lnTo>
                    <a:pt x="77470" y="0"/>
                  </a:lnTo>
                  <a:lnTo>
                    <a:pt x="47498" y="6477"/>
                  </a:lnTo>
                  <a:lnTo>
                    <a:pt x="22479" y="22606"/>
                  </a:lnTo>
                  <a:lnTo>
                    <a:pt x="5842" y="46863"/>
                  </a:lnTo>
                  <a:lnTo>
                    <a:pt x="0" y="76073"/>
                  </a:lnTo>
                  <a:lnTo>
                    <a:pt x="0" y="227330"/>
                  </a:lnTo>
                  <a:lnTo>
                    <a:pt x="7493" y="266192"/>
                  </a:lnTo>
                  <a:lnTo>
                    <a:pt x="29972" y="298577"/>
                  </a:lnTo>
                  <a:lnTo>
                    <a:pt x="63373" y="320421"/>
                  </a:lnTo>
                  <a:lnTo>
                    <a:pt x="103250" y="327660"/>
                  </a:lnTo>
                  <a:lnTo>
                    <a:pt x="207391" y="327660"/>
                  </a:lnTo>
                  <a:lnTo>
                    <a:pt x="248285" y="320421"/>
                  </a:lnTo>
                  <a:lnTo>
                    <a:pt x="280797" y="298577"/>
                  </a:lnTo>
                  <a:lnTo>
                    <a:pt x="303275" y="266192"/>
                  </a:lnTo>
                  <a:lnTo>
                    <a:pt x="311531" y="227330"/>
                  </a:lnTo>
                  <a:lnTo>
                    <a:pt x="311531" y="25908"/>
                  </a:lnTo>
                  <a:lnTo>
                    <a:pt x="309118" y="16129"/>
                  </a:lnTo>
                  <a:lnTo>
                    <a:pt x="304038" y="8128"/>
                  </a:lnTo>
                  <a:lnTo>
                    <a:pt x="295783" y="24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23332" y="4873751"/>
              <a:ext cx="257175" cy="196215"/>
            </a:xfrm>
            <a:custGeom>
              <a:avLst/>
              <a:gdLst/>
              <a:ahLst/>
              <a:cxnLst/>
              <a:rect l="l" t="t" r="r" b="b"/>
              <a:pathLst>
                <a:path w="257175" h="196214">
                  <a:moveTo>
                    <a:pt x="208660" y="0"/>
                  </a:moveTo>
                  <a:lnTo>
                    <a:pt x="0" y="92202"/>
                  </a:lnTo>
                  <a:lnTo>
                    <a:pt x="48005" y="195834"/>
                  </a:lnTo>
                  <a:lnTo>
                    <a:pt x="256666" y="102743"/>
                  </a:lnTo>
                  <a:lnTo>
                    <a:pt x="208660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0784" y="5605272"/>
              <a:ext cx="129539" cy="722630"/>
            </a:xfrm>
            <a:custGeom>
              <a:avLst/>
              <a:gdLst/>
              <a:ahLst/>
              <a:cxnLst/>
              <a:rect l="l" t="t" r="r" b="b"/>
              <a:pathLst>
                <a:path w="129539" h="722629">
                  <a:moveTo>
                    <a:pt x="64769" y="0"/>
                  </a:moveTo>
                  <a:lnTo>
                    <a:pt x="38988" y="4825"/>
                  </a:lnTo>
                  <a:lnTo>
                    <a:pt x="19050" y="18668"/>
                  </a:lnTo>
                  <a:lnTo>
                    <a:pt x="4952" y="38861"/>
                  </a:lnTo>
                  <a:lnTo>
                    <a:pt x="0" y="63245"/>
                  </a:lnTo>
                  <a:lnTo>
                    <a:pt x="0" y="659891"/>
                  </a:lnTo>
                  <a:lnTo>
                    <a:pt x="4952" y="684275"/>
                  </a:lnTo>
                  <a:lnTo>
                    <a:pt x="19050" y="703706"/>
                  </a:lnTo>
                  <a:lnTo>
                    <a:pt x="38988" y="717549"/>
                  </a:lnTo>
                  <a:lnTo>
                    <a:pt x="64769" y="722375"/>
                  </a:lnTo>
                  <a:lnTo>
                    <a:pt x="90550" y="717549"/>
                  </a:lnTo>
                  <a:lnTo>
                    <a:pt x="110489" y="703706"/>
                  </a:lnTo>
                  <a:lnTo>
                    <a:pt x="124587" y="684275"/>
                  </a:lnTo>
                  <a:lnTo>
                    <a:pt x="129539" y="659891"/>
                  </a:lnTo>
                  <a:lnTo>
                    <a:pt x="129539" y="63245"/>
                  </a:lnTo>
                  <a:lnTo>
                    <a:pt x="124587" y="38861"/>
                  </a:lnTo>
                  <a:lnTo>
                    <a:pt x="110489" y="18668"/>
                  </a:lnTo>
                  <a:lnTo>
                    <a:pt x="90550" y="4825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4020" y="6239255"/>
              <a:ext cx="318515" cy="883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81956" y="5570219"/>
              <a:ext cx="696595" cy="201930"/>
            </a:xfrm>
            <a:custGeom>
              <a:avLst/>
              <a:gdLst/>
              <a:ahLst/>
              <a:cxnLst/>
              <a:rect l="l" t="t" r="r" b="b"/>
              <a:pathLst>
                <a:path w="696595" h="201929">
                  <a:moveTo>
                    <a:pt x="592582" y="0"/>
                  </a:moveTo>
                  <a:lnTo>
                    <a:pt x="103886" y="0"/>
                  </a:lnTo>
                  <a:lnTo>
                    <a:pt x="64008" y="8127"/>
                  </a:lnTo>
                  <a:lnTo>
                    <a:pt x="30734" y="29971"/>
                  </a:lnTo>
                  <a:lnTo>
                    <a:pt x="8255" y="61594"/>
                  </a:lnTo>
                  <a:lnTo>
                    <a:pt x="0" y="101345"/>
                  </a:lnTo>
                  <a:lnTo>
                    <a:pt x="8255" y="140207"/>
                  </a:lnTo>
                  <a:lnTo>
                    <a:pt x="30734" y="172719"/>
                  </a:lnTo>
                  <a:lnTo>
                    <a:pt x="64008" y="194563"/>
                  </a:lnTo>
                  <a:lnTo>
                    <a:pt x="103886" y="201929"/>
                  </a:lnTo>
                  <a:lnTo>
                    <a:pt x="592582" y="201929"/>
                  </a:lnTo>
                  <a:lnTo>
                    <a:pt x="632460" y="194563"/>
                  </a:lnTo>
                  <a:lnTo>
                    <a:pt x="665734" y="172719"/>
                  </a:lnTo>
                  <a:lnTo>
                    <a:pt x="688213" y="140207"/>
                  </a:lnTo>
                  <a:lnTo>
                    <a:pt x="696468" y="101345"/>
                  </a:lnTo>
                  <a:lnTo>
                    <a:pt x="688213" y="61594"/>
                  </a:lnTo>
                  <a:lnTo>
                    <a:pt x="665734" y="29971"/>
                  </a:lnTo>
                  <a:lnTo>
                    <a:pt x="632460" y="8127"/>
                  </a:lnTo>
                  <a:lnTo>
                    <a:pt x="592582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58156" y="5644895"/>
              <a:ext cx="544830" cy="51435"/>
            </a:xfrm>
            <a:custGeom>
              <a:avLst/>
              <a:gdLst/>
              <a:ahLst/>
              <a:cxnLst/>
              <a:rect l="l" t="t" r="r" b="b"/>
              <a:pathLst>
                <a:path w="544829" h="51435">
                  <a:moveTo>
                    <a:pt x="25781" y="0"/>
                  </a:moveTo>
                  <a:lnTo>
                    <a:pt x="15748" y="1650"/>
                  </a:lnTo>
                  <a:lnTo>
                    <a:pt x="7493" y="7365"/>
                  </a:lnTo>
                  <a:lnTo>
                    <a:pt x="1651" y="15620"/>
                  </a:lnTo>
                  <a:lnTo>
                    <a:pt x="0" y="25526"/>
                  </a:lnTo>
                  <a:lnTo>
                    <a:pt x="1651" y="35305"/>
                  </a:lnTo>
                  <a:lnTo>
                    <a:pt x="7493" y="43560"/>
                  </a:lnTo>
                  <a:lnTo>
                    <a:pt x="15748" y="48513"/>
                  </a:lnTo>
                  <a:lnTo>
                    <a:pt x="25781" y="51053"/>
                  </a:lnTo>
                  <a:lnTo>
                    <a:pt x="35814" y="48513"/>
                  </a:lnTo>
                  <a:lnTo>
                    <a:pt x="44069" y="43560"/>
                  </a:lnTo>
                  <a:lnTo>
                    <a:pt x="49022" y="35305"/>
                  </a:lnTo>
                  <a:lnTo>
                    <a:pt x="51562" y="25526"/>
                  </a:lnTo>
                  <a:lnTo>
                    <a:pt x="49022" y="15620"/>
                  </a:lnTo>
                  <a:lnTo>
                    <a:pt x="44069" y="7365"/>
                  </a:lnTo>
                  <a:lnTo>
                    <a:pt x="35814" y="1650"/>
                  </a:lnTo>
                  <a:lnTo>
                    <a:pt x="25781" y="0"/>
                  </a:lnTo>
                  <a:close/>
                </a:path>
                <a:path w="544829" h="51435">
                  <a:moveTo>
                    <a:pt x="518922" y="0"/>
                  </a:moveTo>
                  <a:lnTo>
                    <a:pt x="509016" y="1650"/>
                  </a:lnTo>
                  <a:lnTo>
                    <a:pt x="500634" y="7365"/>
                  </a:lnTo>
                  <a:lnTo>
                    <a:pt x="494919" y="15620"/>
                  </a:lnTo>
                  <a:lnTo>
                    <a:pt x="493141" y="25526"/>
                  </a:lnTo>
                  <a:lnTo>
                    <a:pt x="494919" y="35305"/>
                  </a:lnTo>
                  <a:lnTo>
                    <a:pt x="500634" y="43560"/>
                  </a:lnTo>
                  <a:lnTo>
                    <a:pt x="509016" y="48513"/>
                  </a:lnTo>
                  <a:lnTo>
                    <a:pt x="518922" y="51053"/>
                  </a:lnTo>
                  <a:lnTo>
                    <a:pt x="528955" y="48513"/>
                  </a:lnTo>
                  <a:lnTo>
                    <a:pt x="537337" y="43560"/>
                  </a:lnTo>
                  <a:lnTo>
                    <a:pt x="543052" y="35305"/>
                  </a:lnTo>
                  <a:lnTo>
                    <a:pt x="544703" y="25526"/>
                  </a:lnTo>
                  <a:lnTo>
                    <a:pt x="543052" y="15620"/>
                  </a:lnTo>
                  <a:lnTo>
                    <a:pt x="537337" y="7365"/>
                  </a:lnTo>
                  <a:lnTo>
                    <a:pt x="528955" y="1650"/>
                  </a:lnTo>
                  <a:lnTo>
                    <a:pt x="51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0848" y="5039867"/>
              <a:ext cx="156210" cy="505459"/>
            </a:xfrm>
            <a:custGeom>
              <a:avLst/>
              <a:gdLst/>
              <a:ahLst/>
              <a:cxnLst/>
              <a:rect l="l" t="t" r="r" b="b"/>
              <a:pathLst>
                <a:path w="156210" h="505460">
                  <a:moveTo>
                    <a:pt x="59309" y="0"/>
                  </a:moveTo>
                  <a:lnTo>
                    <a:pt x="35051" y="6476"/>
                  </a:lnTo>
                  <a:lnTo>
                    <a:pt x="15875" y="21081"/>
                  </a:lnTo>
                  <a:lnTo>
                    <a:pt x="3301" y="42290"/>
                  </a:lnTo>
                  <a:lnTo>
                    <a:pt x="0" y="66547"/>
                  </a:lnTo>
                  <a:lnTo>
                    <a:pt x="25907" y="446658"/>
                  </a:lnTo>
                  <a:lnTo>
                    <a:pt x="33400" y="471042"/>
                  </a:lnTo>
                  <a:lnTo>
                    <a:pt x="48387" y="489711"/>
                  </a:lnTo>
                  <a:lnTo>
                    <a:pt x="70103" y="501903"/>
                  </a:lnTo>
                  <a:lnTo>
                    <a:pt x="95123" y="505205"/>
                  </a:lnTo>
                  <a:lnTo>
                    <a:pt x="120268" y="498601"/>
                  </a:lnTo>
                  <a:lnTo>
                    <a:pt x="140335" y="483996"/>
                  </a:lnTo>
                  <a:lnTo>
                    <a:pt x="152780" y="462914"/>
                  </a:lnTo>
                  <a:lnTo>
                    <a:pt x="156082" y="437768"/>
                  </a:lnTo>
                  <a:lnTo>
                    <a:pt x="130301" y="60070"/>
                  </a:lnTo>
                  <a:lnTo>
                    <a:pt x="122681" y="35686"/>
                  </a:lnTo>
                  <a:lnTo>
                    <a:pt x="107696" y="16255"/>
                  </a:lnTo>
                  <a:lnTo>
                    <a:pt x="85216" y="3301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26380" y="5457444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3875" y="0"/>
                  </a:moveTo>
                  <a:lnTo>
                    <a:pt x="13970" y="2412"/>
                  </a:lnTo>
                  <a:lnTo>
                    <a:pt x="5715" y="8254"/>
                  </a:lnTo>
                  <a:lnTo>
                    <a:pt x="762" y="16509"/>
                  </a:lnTo>
                  <a:lnTo>
                    <a:pt x="0" y="27177"/>
                  </a:lnTo>
                  <a:lnTo>
                    <a:pt x="2412" y="36956"/>
                  </a:lnTo>
                  <a:lnTo>
                    <a:pt x="8255" y="44449"/>
                  </a:lnTo>
                  <a:lnTo>
                    <a:pt x="17272" y="49402"/>
                  </a:lnTo>
                  <a:lnTo>
                    <a:pt x="27178" y="51053"/>
                  </a:lnTo>
                  <a:lnTo>
                    <a:pt x="36957" y="47751"/>
                  </a:lnTo>
                  <a:lnTo>
                    <a:pt x="44450" y="41909"/>
                  </a:lnTo>
                  <a:lnTo>
                    <a:pt x="49403" y="33781"/>
                  </a:lnTo>
                  <a:lnTo>
                    <a:pt x="51054" y="23875"/>
                  </a:lnTo>
                  <a:lnTo>
                    <a:pt x="48514" y="13969"/>
                  </a:lnTo>
                  <a:lnTo>
                    <a:pt x="41910" y="5714"/>
                  </a:lnTo>
                  <a:lnTo>
                    <a:pt x="33782" y="761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27092" y="4962143"/>
              <a:ext cx="564515" cy="453390"/>
            </a:xfrm>
            <a:custGeom>
              <a:avLst/>
              <a:gdLst/>
              <a:ahLst/>
              <a:cxnLst/>
              <a:rect l="l" t="t" r="r" b="b"/>
              <a:pathLst>
                <a:path w="564514" h="453389">
                  <a:moveTo>
                    <a:pt x="415798" y="0"/>
                  </a:moveTo>
                  <a:lnTo>
                    <a:pt x="360045" y="4063"/>
                  </a:lnTo>
                  <a:lnTo>
                    <a:pt x="308483" y="25145"/>
                  </a:lnTo>
                  <a:lnTo>
                    <a:pt x="264413" y="61594"/>
                  </a:lnTo>
                  <a:lnTo>
                    <a:pt x="49911" y="306577"/>
                  </a:lnTo>
                  <a:lnTo>
                    <a:pt x="19938" y="351916"/>
                  </a:lnTo>
                  <a:lnTo>
                    <a:pt x="0" y="424179"/>
                  </a:lnTo>
                  <a:lnTo>
                    <a:pt x="0" y="446912"/>
                  </a:lnTo>
                  <a:lnTo>
                    <a:pt x="5842" y="453389"/>
                  </a:lnTo>
                  <a:lnTo>
                    <a:pt x="306832" y="453389"/>
                  </a:lnTo>
                  <a:lnTo>
                    <a:pt x="317627" y="452500"/>
                  </a:lnTo>
                  <a:lnTo>
                    <a:pt x="533781" y="220598"/>
                  </a:lnTo>
                  <a:lnTo>
                    <a:pt x="558800" y="176783"/>
                  </a:lnTo>
                  <a:lnTo>
                    <a:pt x="564515" y="128142"/>
                  </a:lnTo>
                  <a:lnTo>
                    <a:pt x="552069" y="81152"/>
                  </a:lnTo>
                  <a:lnTo>
                    <a:pt x="520446" y="42163"/>
                  </a:lnTo>
                  <a:lnTo>
                    <a:pt x="470662" y="12191"/>
                  </a:lnTo>
                  <a:lnTo>
                    <a:pt x="415798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38116" y="5774436"/>
              <a:ext cx="745490" cy="71755"/>
            </a:xfrm>
            <a:custGeom>
              <a:avLst/>
              <a:gdLst/>
              <a:ahLst/>
              <a:cxnLst/>
              <a:rect l="l" t="t" r="r" b="b"/>
              <a:pathLst>
                <a:path w="745489" h="71754">
                  <a:moveTo>
                    <a:pt x="708787" y="0"/>
                  </a:moveTo>
                  <a:lnTo>
                    <a:pt x="36449" y="0"/>
                  </a:lnTo>
                  <a:lnTo>
                    <a:pt x="22351" y="2412"/>
                  </a:lnTo>
                  <a:lnTo>
                    <a:pt x="10795" y="9778"/>
                  </a:lnTo>
                  <a:lnTo>
                    <a:pt x="3301" y="21208"/>
                  </a:lnTo>
                  <a:lnTo>
                    <a:pt x="0" y="35813"/>
                  </a:lnTo>
                  <a:lnTo>
                    <a:pt x="3301" y="49656"/>
                  </a:lnTo>
                  <a:lnTo>
                    <a:pt x="10795" y="61087"/>
                  </a:lnTo>
                  <a:lnTo>
                    <a:pt x="22351" y="68325"/>
                  </a:lnTo>
                  <a:lnTo>
                    <a:pt x="36449" y="71627"/>
                  </a:lnTo>
                  <a:lnTo>
                    <a:pt x="708787" y="71627"/>
                  </a:lnTo>
                  <a:lnTo>
                    <a:pt x="722884" y="68325"/>
                  </a:lnTo>
                  <a:lnTo>
                    <a:pt x="734441" y="61087"/>
                  </a:lnTo>
                  <a:lnTo>
                    <a:pt x="741934" y="49656"/>
                  </a:lnTo>
                  <a:lnTo>
                    <a:pt x="745236" y="35813"/>
                  </a:lnTo>
                  <a:lnTo>
                    <a:pt x="741934" y="21208"/>
                  </a:lnTo>
                  <a:lnTo>
                    <a:pt x="734441" y="9778"/>
                  </a:lnTo>
                  <a:lnTo>
                    <a:pt x="722884" y="2412"/>
                  </a:lnTo>
                  <a:lnTo>
                    <a:pt x="708787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35068" y="5129783"/>
              <a:ext cx="668655" cy="1191895"/>
            </a:xfrm>
            <a:custGeom>
              <a:avLst/>
              <a:gdLst/>
              <a:ahLst/>
              <a:cxnLst/>
              <a:rect l="l" t="t" r="r" b="b"/>
              <a:pathLst>
                <a:path w="668654" h="1191895">
                  <a:moveTo>
                    <a:pt x="38227" y="0"/>
                  </a:moveTo>
                  <a:lnTo>
                    <a:pt x="29083" y="2413"/>
                  </a:lnTo>
                  <a:lnTo>
                    <a:pt x="22479" y="8128"/>
                  </a:lnTo>
                  <a:lnTo>
                    <a:pt x="18287" y="15367"/>
                  </a:lnTo>
                  <a:lnTo>
                    <a:pt x="16637" y="24384"/>
                  </a:lnTo>
                  <a:lnTo>
                    <a:pt x="19177" y="32512"/>
                  </a:lnTo>
                  <a:lnTo>
                    <a:pt x="260985" y="490855"/>
                  </a:lnTo>
                  <a:lnTo>
                    <a:pt x="258445" y="493268"/>
                  </a:lnTo>
                  <a:lnTo>
                    <a:pt x="253492" y="500507"/>
                  </a:lnTo>
                  <a:lnTo>
                    <a:pt x="889" y="1159256"/>
                  </a:lnTo>
                  <a:lnTo>
                    <a:pt x="0" y="1167384"/>
                  </a:lnTo>
                  <a:lnTo>
                    <a:pt x="1651" y="1176401"/>
                  </a:lnTo>
                  <a:lnTo>
                    <a:pt x="6604" y="1182878"/>
                  </a:lnTo>
                  <a:lnTo>
                    <a:pt x="14986" y="1187704"/>
                  </a:lnTo>
                  <a:lnTo>
                    <a:pt x="23241" y="1189355"/>
                  </a:lnTo>
                  <a:lnTo>
                    <a:pt x="32385" y="1186942"/>
                  </a:lnTo>
                  <a:lnTo>
                    <a:pt x="39116" y="1181989"/>
                  </a:lnTo>
                  <a:lnTo>
                    <a:pt x="44069" y="1174750"/>
                  </a:lnTo>
                  <a:lnTo>
                    <a:pt x="286766" y="539496"/>
                  </a:lnTo>
                  <a:lnTo>
                    <a:pt x="624967" y="1180465"/>
                  </a:lnTo>
                  <a:lnTo>
                    <a:pt x="630809" y="1186942"/>
                  </a:lnTo>
                  <a:lnTo>
                    <a:pt x="638302" y="1191006"/>
                  </a:lnTo>
                  <a:lnTo>
                    <a:pt x="647446" y="1191768"/>
                  </a:lnTo>
                  <a:lnTo>
                    <a:pt x="655701" y="1189355"/>
                  </a:lnTo>
                  <a:lnTo>
                    <a:pt x="663194" y="1184529"/>
                  </a:lnTo>
                  <a:lnTo>
                    <a:pt x="667385" y="1176401"/>
                  </a:lnTo>
                  <a:lnTo>
                    <a:pt x="668147" y="1168273"/>
                  </a:lnTo>
                  <a:lnTo>
                    <a:pt x="59817" y="12192"/>
                  </a:lnTo>
                  <a:lnTo>
                    <a:pt x="38227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0472" y="5076443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3875" y="0"/>
                  </a:moveTo>
                  <a:lnTo>
                    <a:pt x="14858" y="3301"/>
                  </a:lnTo>
                  <a:lnTo>
                    <a:pt x="6603" y="9016"/>
                  </a:lnTo>
                  <a:lnTo>
                    <a:pt x="1650" y="17271"/>
                  </a:lnTo>
                  <a:lnTo>
                    <a:pt x="0" y="27939"/>
                  </a:lnTo>
                  <a:lnTo>
                    <a:pt x="3301" y="37845"/>
                  </a:lnTo>
                  <a:lnTo>
                    <a:pt x="9016" y="45211"/>
                  </a:lnTo>
                  <a:lnTo>
                    <a:pt x="17272" y="50164"/>
                  </a:lnTo>
                  <a:lnTo>
                    <a:pt x="27939" y="51815"/>
                  </a:lnTo>
                  <a:lnTo>
                    <a:pt x="37845" y="48513"/>
                  </a:lnTo>
                  <a:lnTo>
                    <a:pt x="45212" y="42798"/>
                  </a:lnTo>
                  <a:lnTo>
                    <a:pt x="50164" y="34543"/>
                  </a:lnTo>
                  <a:lnTo>
                    <a:pt x="51815" y="23875"/>
                  </a:lnTo>
                  <a:lnTo>
                    <a:pt x="48513" y="13969"/>
                  </a:lnTo>
                  <a:lnTo>
                    <a:pt x="42799" y="6603"/>
                  </a:lnTo>
                  <a:lnTo>
                    <a:pt x="34543" y="1650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3540" y="4678679"/>
              <a:ext cx="301751" cy="38404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269735" y="4480559"/>
            <a:ext cx="1783080" cy="2040889"/>
            <a:chOff x="6269735" y="4480559"/>
            <a:chExt cx="1783080" cy="2040889"/>
          </a:xfrm>
        </p:grpSpPr>
        <p:sp>
          <p:nvSpPr>
            <p:cNvPr id="42" name="object 42"/>
            <p:cNvSpPr/>
            <p:nvPr/>
          </p:nvSpPr>
          <p:spPr>
            <a:xfrm>
              <a:off x="6269735" y="4480559"/>
              <a:ext cx="1783080" cy="2040889"/>
            </a:xfrm>
            <a:custGeom>
              <a:avLst/>
              <a:gdLst/>
              <a:ahLst/>
              <a:cxnLst/>
              <a:rect l="l" t="t" r="r" b="b"/>
              <a:pathLst>
                <a:path w="1783079" h="2040890">
                  <a:moveTo>
                    <a:pt x="1782698" y="0"/>
                  </a:moveTo>
                  <a:lnTo>
                    <a:pt x="0" y="0"/>
                  </a:lnTo>
                  <a:lnTo>
                    <a:pt x="0" y="2040636"/>
                  </a:lnTo>
                  <a:lnTo>
                    <a:pt x="1782698" y="2040636"/>
                  </a:lnTo>
                  <a:lnTo>
                    <a:pt x="1782698" y="0"/>
                  </a:lnTo>
                  <a:close/>
                </a:path>
              </a:pathLst>
            </a:custGeom>
            <a:solidFill>
              <a:srgbClr val="FD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17791" y="5350763"/>
              <a:ext cx="220979" cy="859155"/>
            </a:xfrm>
            <a:custGeom>
              <a:avLst/>
              <a:gdLst/>
              <a:ahLst/>
              <a:cxnLst/>
              <a:rect l="l" t="t" r="r" b="b"/>
              <a:pathLst>
                <a:path w="220979" h="859154">
                  <a:moveTo>
                    <a:pt x="146303" y="0"/>
                  </a:moveTo>
                  <a:lnTo>
                    <a:pt x="88264" y="17144"/>
                  </a:lnTo>
                  <a:lnTo>
                    <a:pt x="60578" y="65786"/>
                  </a:lnTo>
                  <a:lnTo>
                    <a:pt x="34162" y="401447"/>
                  </a:lnTo>
                  <a:lnTo>
                    <a:pt x="38607" y="429513"/>
                  </a:lnTo>
                  <a:lnTo>
                    <a:pt x="53466" y="452881"/>
                  </a:lnTo>
                  <a:lnTo>
                    <a:pt x="56006" y="454660"/>
                  </a:lnTo>
                  <a:lnTo>
                    <a:pt x="0" y="808609"/>
                  </a:lnTo>
                  <a:lnTo>
                    <a:pt x="1269" y="826389"/>
                  </a:lnTo>
                  <a:lnTo>
                    <a:pt x="9651" y="841756"/>
                  </a:lnTo>
                  <a:lnTo>
                    <a:pt x="23875" y="853186"/>
                  </a:lnTo>
                  <a:lnTo>
                    <a:pt x="43179" y="858901"/>
                  </a:lnTo>
                  <a:lnTo>
                    <a:pt x="63118" y="857758"/>
                  </a:lnTo>
                  <a:lnTo>
                    <a:pt x="80517" y="850392"/>
                  </a:lnTo>
                  <a:lnTo>
                    <a:pt x="92709" y="837819"/>
                  </a:lnTo>
                  <a:lnTo>
                    <a:pt x="99822" y="821182"/>
                  </a:lnTo>
                  <a:lnTo>
                    <a:pt x="155955" y="466090"/>
                  </a:lnTo>
                  <a:lnTo>
                    <a:pt x="166877" y="460375"/>
                  </a:lnTo>
                  <a:lnTo>
                    <a:pt x="186181" y="438658"/>
                  </a:lnTo>
                  <a:lnTo>
                    <a:pt x="194563" y="411225"/>
                  </a:lnTo>
                  <a:lnTo>
                    <a:pt x="220979" y="76073"/>
                  </a:lnTo>
                  <a:lnTo>
                    <a:pt x="217169" y="48006"/>
                  </a:lnTo>
                  <a:lnTo>
                    <a:pt x="201675" y="24003"/>
                  </a:lnTo>
                  <a:lnTo>
                    <a:pt x="177164" y="7493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8647" y="6152387"/>
              <a:ext cx="245364" cy="624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9815" y="4686299"/>
              <a:ext cx="260603" cy="23774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780275" y="4876799"/>
              <a:ext cx="269875" cy="386080"/>
            </a:xfrm>
            <a:custGeom>
              <a:avLst/>
              <a:gdLst/>
              <a:ahLst/>
              <a:cxnLst/>
              <a:rect l="l" t="t" r="r" b="b"/>
              <a:pathLst>
                <a:path w="269875" h="386079">
                  <a:moveTo>
                    <a:pt x="147320" y="0"/>
                  </a:moveTo>
                  <a:lnTo>
                    <a:pt x="108330" y="2920"/>
                  </a:lnTo>
                  <a:lnTo>
                    <a:pt x="48641" y="44068"/>
                  </a:lnTo>
                  <a:lnTo>
                    <a:pt x="36575" y="77977"/>
                  </a:lnTo>
                  <a:lnTo>
                    <a:pt x="0" y="343788"/>
                  </a:lnTo>
                  <a:lnTo>
                    <a:pt x="634" y="351155"/>
                  </a:lnTo>
                  <a:lnTo>
                    <a:pt x="3809" y="356869"/>
                  </a:lnTo>
                  <a:lnTo>
                    <a:pt x="9651" y="361569"/>
                  </a:lnTo>
                  <a:lnTo>
                    <a:pt x="17272" y="363855"/>
                  </a:lnTo>
                  <a:lnTo>
                    <a:pt x="215900" y="385572"/>
                  </a:lnTo>
                  <a:lnTo>
                    <a:pt x="223647" y="384937"/>
                  </a:lnTo>
                  <a:lnTo>
                    <a:pt x="230631" y="382143"/>
                  </a:lnTo>
                  <a:lnTo>
                    <a:pt x="235203" y="376936"/>
                  </a:lnTo>
                  <a:lnTo>
                    <a:pt x="237744" y="370077"/>
                  </a:lnTo>
                  <a:lnTo>
                    <a:pt x="269748" y="139826"/>
                  </a:lnTo>
                  <a:lnTo>
                    <a:pt x="267843" y="99694"/>
                  </a:lnTo>
                  <a:lnTo>
                    <a:pt x="252475" y="62992"/>
                  </a:lnTo>
                  <a:lnTo>
                    <a:pt x="226187" y="33274"/>
                  </a:lnTo>
                  <a:lnTo>
                    <a:pt x="190880" y="1143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9795" y="5274563"/>
              <a:ext cx="240792" cy="2011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778751" y="5350763"/>
              <a:ext cx="186055" cy="863600"/>
            </a:xfrm>
            <a:custGeom>
              <a:avLst/>
              <a:gdLst/>
              <a:ahLst/>
              <a:cxnLst/>
              <a:rect l="l" t="t" r="r" b="b"/>
              <a:pathLst>
                <a:path w="186054" h="863600">
                  <a:moveTo>
                    <a:pt x="74422" y="0"/>
                  </a:moveTo>
                  <a:lnTo>
                    <a:pt x="43561" y="7493"/>
                  </a:lnTo>
                  <a:lnTo>
                    <a:pt x="19812" y="24003"/>
                  </a:lnTo>
                  <a:lnTo>
                    <a:pt x="4445" y="48006"/>
                  </a:lnTo>
                  <a:lnTo>
                    <a:pt x="0" y="76073"/>
                  </a:lnTo>
                  <a:lnTo>
                    <a:pt x="26289" y="411225"/>
                  </a:lnTo>
                  <a:lnTo>
                    <a:pt x="35305" y="438658"/>
                  </a:lnTo>
                  <a:lnTo>
                    <a:pt x="53848" y="460375"/>
                  </a:lnTo>
                  <a:lnTo>
                    <a:pt x="56388" y="461518"/>
                  </a:lnTo>
                  <a:lnTo>
                    <a:pt x="56388" y="818896"/>
                  </a:lnTo>
                  <a:lnTo>
                    <a:pt x="60325" y="836041"/>
                  </a:lnTo>
                  <a:lnTo>
                    <a:pt x="71120" y="850392"/>
                  </a:lnTo>
                  <a:lnTo>
                    <a:pt x="86614" y="860044"/>
                  </a:lnTo>
                  <a:lnTo>
                    <a:pt x="107061" y="863473"/>
                  </a:lnTo>
                  <a:lnTo>
                    <a:pt x="126365" y="860044"/>
                  </a:lnTo>
                  <a:lnTo>
                    <a:pt x="141731" y="850392"/>
                  </a:lnTo>
                  <a:lnTo>
                    <a:pt x="152526" y="836041"/>
                  </a:lnTo>
                  <a:lnTo>
                    <a:pt x="156464" y="818896"/>
                  </a:lnTo>
                  <a:lnTo>
                    <a:pt x="156464" y="460375"/>
                  </a:lnTo>
                  <a:lnTo>
                    <a:pt x="166750" y="452881"/>
                  </a:lnTo>
                  <a:lnTo>
                    <a:pt x="182118" y="429513"/>
                  </a:lnTo>
                  <a:lnTo>
                    <a:pt x="185927" y="401447"/>
                  </a:lnTo>
                  <a:lnTo>
                    <a:pt x="159639" y="65786"/>
                  </a:lnTo>
                  <a:lnTo>
                    <a:pt x="132715" y="17144"/>
                  </a:lnTo>
                  <a:lnTo>
                    <a:pt x="74422" y="0"/>
                  </a:lnTo>
                  <a:close/>
                </a:path>
              </a:pathLst>
            </a:custGeom>
            <a:solidFill>
              <a:srgbClr val="3B5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38187" y="5404103"/>
              <a:ext cx="67310" cy="375285"/>
            </a:xfrm>
            <a:custGeom>
              <a:avLst/>
              <a:gdLst/>
              <a:ahLst/>
              <a:cxnLst/>
              <a:rect l="l" t="t" r="r" b="b"/>
              <a:pathLst>
                <a:path w="67309" h="375285">
                  <a:moveTo>
                    <a:pt x="20573" y="0"/>
                  </a:moveTo>
                  <a:lnTo>
                    <a:pt x="12191" y="1778"/>
                  </a:lnTo>
                  <a:lnTo>
                    <a:pt x="6476" y="5715"/>
                  </a:lnTo>
                  <a:lnTo>
                    <a:pt x="1904" y="11430"/>
                  </a:lnTo>
                  <a:lnTo>
                    <a:pt x="0" y="18288"/>
                  </a:lnTo>
                  <a:lnTo>
                    <a:pt x="1904" y="25146"/>
                  </a:lnTo>
                  <a:lnTo>
                    <a:pt x="6476" y="30861"/>
                  </a:lnTo>
                  <a:lnTo>
                    <a:pt x="12191" y="34290"/>
                  </a:lnTo>
                  <a:lnTo>
                    <a:pt x="20573" y="36068"/>
                  </a:lnTo>
                  <a:lnTo>
                    <a:pt x="28320" y="34290"/>
                  </a:lnTo>
                  <a:lnTo>
                    <a:pt x="34797" y="30861"/>
                  </a:lnTo>
                  <a:lnTo>
                    <a:pt x="38734" y="25146"/>
                  </a:lnTo>
                  <a:lnTo>
                    <a:pt x="40639" y="18288"/>
                  </a:lnTo>
                  <a:lnTo>
                    <a:pt x="38734" y="11430"/>
                  </a:lnTo>
                  <a:lnTo>
                    <a:pt x="34797" y="5715"/>
                  </a:lnTo>
                  <a:lnTo>
                    <a:pt x="28320" y="1778"/>
                  </a:lnTo>
                  <a:lnTo>
                    <a:pt x="20573" y="0"/>
                  </a:lnTo>
                  <a:close/>
                </a:path>
                <a:path w="67309" h="375285">
                  <a:moveTo>
                    <a:pt x="47116" y="338836"/>
                  </a:moveTo>
                  <a:lnTo>
                    <a:pt x="39369" y="340614"/>
                  </a:lnTo>
                  <a:lnTo>
                    <a:pt x="32892" y="344551"/>
                  </a:lnTo>
                  <a:lnTo>
                    <a:pt x="28320" y="349758"/>
                  </a:lnTo>
                  <a:lnTo>
                    <a:pt x="27050" y="357124"/>
                  </a:lnTo>
                  <a:lnTo>
                    <a:pt x="28320" y="363982"/>
                  </a:lnTo>
                  <a:lnTo>
                    <a:pt x="32892" y="369697"/>
                  </a:lnTo>
                  <a:lnTo>
                    <a:pt x="39369" y="373126"/>
                  </a:lnTo>
                  <a:lnTo>
                    <a:pt x="47116" y="374904"/>
                  </a:lnTo>
                  <a:lnTo>
                    <a:pt x="54863" y="373126"/>
                  </a:lnTo>
                  <a:lnTo>
                    <a:pt x="61213" y="369697"/>
                  </a:lnTo>
                  <a:lnTo>
                    <a:pt x="65785" y="363982"/>
                  </a:lnTo>
                  <a:lnTo>
                    <a:pt x="67055" y="357124"/>
                  </a:lnTo>
                  <a:lnTo>
                    <a:pt x="65785" y="349758"/>
                  </a:lnTo>
                  <a:lnTo>
                    <a:pt x="61213" y="344551"/>
                  </a:lnTo>
                  <a:lnTo>
                    <a:pt x="54863" y="340614"/>
                  </a:lnTo>
                  <a:lnTo>
                    <a:pt x="47116" y="3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19899" y="6152387"/>
              <a:ext cx="245364" cy="6248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12279" y="5404103"/>
              <a:ext cx="65405" cy="373380"/>
            </a:xfrm>
            <a:custGeom>
              <a:avLst/>
              <a:gdLst/>
              <a:ahLst/>
              <a:cxnLst/>
              <a:rect l="l" t="t" r="r" b="b"/>
              <a:pathLst>
                <a:path w="65404" h="373379">
                  <a:moveTo>
                    <a:pt x="22733" y="337947"/>
                  </a:moveTo>
                  <a:lnTo>
                    <a:pt x="14477" y="337947"/>
                  </a:lnTo>
                  <a:lnTo>
                    <a:pt x="8127" y="341376"/>
                  </a:lnTo>
                  <a:lnTo>
                    <a:pt x="3175" y="346583"/>
                  </a:lnTo>
                  <a:lnTo>
                    <a:pt x="0" y="352806"/>
                  </a:lnTo>
                  <a:lnTo>
                    <a:pt x="635" y="360299"/>
                  </a:lnTo>
                  <a:lnTo>
                    <a:pt x="3810" y="366014"/>
                  </a:lnTo>
                  <a:lnTo>
                    <a:pt x="9398" y="370586"/>
                  </a:lnTo>
                  <a:lnTo>
                    <a:pt x="17018" y="372872"/>
                  </a:lnTo>
                  <a:lnTo>
                    <a:pt x="24511" y="372872"/>
                  </a:lnTo>
                  <a:lnTo>
                    <a:pt x="31496" y="369443"/>
                  </a:lnTo>
                  <a:lnTo>
                    <a:pt x="36575" y="364871"/>
                  </a:lnTo>
                  <a:lnTo>
                    <a:pt x="39116" y="358013"/>
                  </a:lnTo>
                  <a:lnTo>
                    <a:pt x="38480" y="351155"/>
                  </a:lnTo>
                  <a:lnTo>
                    <a:pt x="35305" y="344805"/>
                  </a:lnTo>
                  <a:lnTo>
                    <a:pt x="29591" y="340233"/>
                  </a:lnTo>
                  <a:lnTo>
                    <a:pt x="22733" y="337947"/>
                  </a:lnTo>
                  <a:close/>
                </a:path>
                <a:path w="65404" h="373379">
                  <a:moveTo>
                    <a:pt x="48514" y="0"/>
                  </a:moveTo>
                  <a:lnTo>
                    <a:pt x="40386" y="508"/>
                  </a:lnTo>
                  <a:lnTo>
                    <a:pt x="33400" y="3429"/>
                  </a:lnTo>
                  <a:lnTo>
                    <a:pt x="28955" y="8509"/>
                  </a:lnTo>
                  <a:lnTo>
                    <a:pt x="26416" y="14859"/>
                  </a:lnTo>
                  <a:lnTo>
                    <a:pt x="26416" y="22225"/>
                  </a:lnTo>
                  <a:lnTo>
                    <a:pt x="30225" y="28575"/>
                  </a:lnTo>
                  <a:lnTo>
                    <a:pt x="35941" y="33147"/>
                  </a:lnTo>
                  <a:lnTo>
                    <a:pt x="42799" y="35433"/>
                  </a:lnTo>
                  <a:lnTo>
                    <a:pt x="51053" y="34798"/>
                  </a:lnTo>
                  <a:lnTo>
                    <a:pt x="57912" y="31369"/>
                  </a:lnTo>
                  <a:lnTo>
                    <a:pt x="62992" y="26289"/>
                  </a:lnTo>
                  <a:lnTo>
                    <a:pt x="64897" y="19939"/>
                  </a:lnTo>
                  <a:lnTo>
                    <a:pt x="64897" y="13081"/>
                  </a:lnTo>
                  <a:lnTo>
                    <a:pt x="61087" y="6858"/>
                  </a:lnTo>
                  <a:lnTo>
                    <a:pt x="55499" y="2286"/>
                  </a:lnTo>
                  <a:lnTo>
                    <a:pt x="48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18959" y="5178551"/>
              <a:ext cx="342265" cy="137160"/>
            </a:xfrm>
            <a:custGeom>
              <a:avLst/>
              <a:gdLst/>
              <a:ahLst/>
              <a:cxnLst/>
              <a:rect l="l" t="t" r="r" b="b"/>
              <a:pathLst>
                <a:path w="342265" h="137160">
                  <a:moveTo>
                    <a:pt x="32639" y="0"/>
                  </a:moveTo>
                  <a:lnTo>
                    <a:pt x="18542" y="5206"/>
                  </a:lnTo>
                  <a:lnTo>
                    <a:pt x="7112" y="14350"/>
                  </a:lnTo>
                  <a:lnTo>
                    <a:pt x="635" y="27686"/>
                  </a:lnTo>
                  <a:lnTo>
                    <a:pt x="0" y="41529"/>
                  </a:lnTo>
                  <a:lnTo>
                    <a:pt x="5080" y="54737"/>
                  </a:lnTo>
                  <a:lnTo>
                    <a:pt x="15367" y="64516"/>
                  </a:lnTo>
                  <a:lnTo>
                    <a:pt x="30099" y="70866"/>
                  </a:lnTo>
                  <a:lnTo>
                    <a:pt x="340995" y="137160"/>
                  </a:lnTo>
                  <a:lnTo>
                    <a:pt x="342265" y="108331"/>
                  </a:lnTo>
                  <a:lnTo>
                    <a:pt x="310896" y="62230"/>
                  </a:lnTo>
                  <a:lnTo>
                    <a:pt x="48768" y="635"/>
                  </a:lnTo>
                  <a:lnTo>
                    <a:pt x="32639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62571" y="4905755"/>
              <a:ext cx="144780" cy="352425"/>
            </a:xfrm>
            <a:custGeom>
              <a:avLst/>
              <a:gdLst/>
              <a:ahLst/>
              <a:cxnLst/>
              <a:rect l="l" t="t" r="r" b="b"/>
              <a:pathLst>
                <a:path w="144779" h="352425">
                  <a:moveTo>
                    <a:pt x="41782" y="0"/>
                  </a:moveTo>
                  <a:lnTo>
                    <a:pt x="23113" y="6223"/>
                  </a:lnTo>
                  <a:lnTo>
                    <a:pt x="9017" y="17653"/>
                  </a:lnTo>
                  <a:lnTo>
                    <a:pt x="1270" y="32512"/>
                  </a:lnTo>
                  <a:lnTo>
                    <a:pt x="0" y="50165"/>
                  </a:lnTo>
                  <a:lnTo>
                    <a:pt x="45720" y="314325"/>
                  </a:lnTo>
                  <a:lnTo>
                    <a:pt x="52704" y="331470"/>
                  </a:lnTo>
                  <a:lnTo>
                    <a:pt x="65658" y="344043"/>
                  </a:lnTo>
                  <a:lnTo>
                    <a:pt x="83057" y="350901"/>
                  </a:lnTo>
                  <a:lnTo>
                    <a:pt x="102997" y="352044"/>
                  </a:lnTo>
                  <a:lnTo>
                    <a:pt x="121666" y="345821"/>
                  </a:lnTo>
                  <a:lnTo>
                    <a:pt x="135762" y="334391"/>
                  </a:lnTo>
                  <a:lnTo>
                    <a:pt x="144145" y="318897"/>
                  </a:lnTo>
                  <a:lnTo>
                    <a:pt x="144779" y="301244"/>
                  </a:lnTo>
                  <a:lnTo>
                    <a:pt x="99695" y="38227"/>
                  </a:lnTo>
                  <a:lnTo>
                    <a:pt x="92709" y="21082"/>
                  </a:lnTo>
                  <a:lnTo>
                    <a:pt x="79755" y="8509"/>
                  </a:lnTo>
                  <a:lnTo>
                    <a:pt x="61722" y="1143"/>
                  </a:lnTo>
                  <a:lnTo>
                    <a:pt x="41782" y="0"/>
                  </a:lnTo>
                  <a:close/>
                </a:path>
              </a:pathLst>
            </a:custGeom>
            <a:solidFill>
              <a:srgbClr val="E65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93051" y="4931663"/>
              <a:ext cx="85090" cy="300355"/>
            </a:xfrm>
            <a:custGeom>
              <a:avLst/>
              <a:gdLst/>
              <a:ahLst/>
              <a:cxnLst/>
              <a:rect l="l" t="t" r="r" b="b"/>
              <a:pathLst>
                <a:path w="85090" h="300354">
                  <a:moveTo>
                    <a:pt x="16637" y="0"/>
                  </a:moveTo>
                  <a:lnTo>
                    <a:pt x="9017" y="2286"/>
                  </a:lnTo>
                  <a:lnTo>
                    <a:pt x="3175" y="6858"/>
                  </a:lnTo>
                  <a:lnTo>
                    <a:pt x="0" y="13081"/>
                  </a:lnTo>
                  <a:lnTo>
                    <a:pt x="0" y="20574"/>
                  </a:lnTo>
                  <a:lnTo>
                    <a:pt x="2540" y="26797"/>
                  </a:lnTo>
                  <a:lnTo>
                    <a:pt x="7747" y="32004"/>
                  </a:lnTo>
                  <a:lnTo>
                    <a:pt x="14731" y="34798"/>
                  </a:lnTo>
                  <a:lnTo>
                    <a:pt x="22478" y="35433"/>
                  </a:lnTo>
                  <a:lnTo>
                    <a:pt x="30099" y="32512"/>
                  </a:lnTo>
                  <a:lnTo>
                    <a:pt x="35941" y="27940"/>
                  </a:lnTo>
                  <a:lnTo>
                    <a:pt x="39116" y="22225"/>
                  </a:lnTo>
                  <a:lnTo>
                    <a:pt x="39116" y="14859"/>
                  </a:lnTo>
                  <a:lnTo>
                    <a:pt x="36575" y="8509"/>
                  </a:lnTo>
                  <a:lnTo>
                    <a:pt x="31496" y="3429"/>
                  </a:lnTo>
                  <a:lnTo>
                    <a:pt x="24383" y="508"/>
                  </a:lnTo>
                  <a:lnTo>
                    <a:pt x="16637" y="0"/>
                  </a:lnTo>
                  <a:close/>
                </a:path>
                <a:path w="85090" h="300354">
                  <a:moveTo>
                    <a:pt x="62229" y="264794"/>
                  </a:moveTo>
                  <a:lnTo>
                    <a:pt x="54482" y="267716"/>
                  </a:lnTo>
                  <a:lnTo>
                    <a:pt x="48768" y="272288"/>
                  </a:lnTo>
                  <a:lnTo>
                    <a:pt x="45593" y="278511"/>
                  </a:lnTo>
                  <a:lnTo>
                    <a:pt x="44957" y="285369"/>
                  </a:lnTo>
                  <a:lnTo>
                    <a:pt x="48132" y="292227"/>
                  </a:lnTo>
                  <a:lnTo>
                    <a:pt x="53213" y="296799"/>
                  </a:lnTo>
                  <a:lnTo>
                    <a:pt x="60325" y="299719"/>
                  </a:lnTo>
                  <a:lnTo>
                    <a:pt x="68072" y="300228"/>
                  </a:lnTo>
                  <a:lnTo>
                    <a:pt x="75692" y="297942"/>
                  </a:lnTo>
                  <a:lnTo>
                    <a:pt x="80899" y="293369"/>
                  </a:lnTo>
                  <a:lnTo>
                    <a:pt x="84708" y="287147"/>
                  </a:lnTo>
                  <a:lnTo>
                    <a:pt x="84708" y="280288"/>
                  </a:lnTo>
                  <a:lnTo>
                    <a:pt x="82169" y="273431"/>
                  </a:lnTo>
                  <a:lnTo>
                    <a:pt x="76962" y="268224"/>
                  </a:lnTo>
                  <a:lnTo>
                    <a:pt x="69976" y="265430"/>
                  </a:lnTo>
                  <a:lnTo>
                    <a:pt x="62229" y="264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27747" y="5294375"/>
              <a:ext cx="388620" cy="927735"/>
            </a:xfrm>
            <a:custGeom>
              <a:avLst/>
              <a:gdLst/>
              <a:ahLst/>
              <a:cxnLst/>
              <a:rect l="l" t="t" r="r" b="b"/>
              <a:pathLst>
                <a:path w="388620" h="927735">
                  <a:moveTo>
                    <a:pt x="27558" y="0"/>
                  </a:moveTo>
                  <a:lnTo>
                    <a:pt x="7620" y="0"/>
                  </a:lnTo>
                  <a:lnTo>
                    <a:pt x="0" y="6857"/>
                  </a:lnTo>
                  <a:lnTo>
                    <a:pt x="0" y="920623"/>
                  </a:lnTo>
                  <a:lnTo>
                    <a:pt x="7620" y="927481"/>
                  </a:lnTo>
                  <a:lnTo>
                    <a:pt x="27558" y="927481"/>
                  </a:lnTo>
                  <a:lnTo>
                    <a:pt x="35178" y="920623"/>
                  </a:lnTo>
                  <a:lnTo>
                    <a:pt x="35178" y="763524"/>
                  </a:lnTo>
                  <a:lnTo>
                    <a:pt x="353441" y="763524"/>
                  </a:lnTo>
                  <a:lnTo>
                    <a:pt x="353441" y="920623"/>
                  </a:lnTo>
                  <a:lnTo>
                    <a:pt x="361060" y="927481"/>
                  </a:lnTo>
                  <a:lnTo>
                    <a:pt x="380237" y="927481"/>
                  </a:lnTo>
                  <a:lnTo>
                    <a:pt x="388620" y="920623"/>
                  </a:lnTo>
                  <a:lnTo>
                    <a:pt x="388620" y="574929"/>
                  </a:lnTo>
                  <a:lnTo>
                    <a:pt x="380237" y="568071"/>
                  </a:lnTo>
                  <a:lnTo>
                    <a:pt x="361060" y="568071"/>
                  </a:lnTo>
                  <a:lnTo>
                    <a:pt x="353441" y="574929"/>
                  </a:lnTo>
                  <a:lnTo>
                    <a:pt x="353441" y="732028"/>
                  </a:lnTo>
                  <a:lnTo>
                    <a:pt x="35178" y="732028"/>
                  </a:lnTo>
                  <a:lnTo>
                    <a:pt x="35178" y="6857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04887" y="5853683"/>
              <a:ext cx="436245" cy="48260"/>
            </a:xfrm>
            <a:custGeom>
              <a:avLst/>
              <a:gdLst/>
              <a:ahLst/>
              <a:cxnLst/>
              <a:rect l="l" t="t" r="r" b="b"/>
              <a:pathLst>
                <a:path w="436245" h="48260">
                  <a:moveTo>
                    <a:pt x="408304" y="0"/>
                  </a:moveTo>
                  <a:lnTo>
                    <a:pt x="27558" y="0"/>
                  </a:lnTo>
                  <a:lnTo>
                    <a:pt x="16636" y="1651"/>
                  </a:lnTo>
                  <a:lnTo>
                    <a:pt x="8381" y="6731"/>
                  </a:lnTo>
                  <a:lnTo>
                    <a:pt x="1904" y="14605"/>
                  </a:lnTo>
                  <a:lnTo>
                    <a:pt x="0" y="24130"/>
                  </a:lnTo>
                  <a:lnTo>
                    <a:pt x="1904" y="33655"/>
                  </a:lnTo>
                  <a:lnTo>
                    <a:pt x="8381" y="41529"/>
                  </a:lnTo>
                  <a:lnTo>
                    <a:pt x="16636" y="46482"/>
                  </a:lnTo>
                  <a:lnTo>
                    <a:pt x="27558" y="48260"/>
                  </a:lnTo>
                  <a:lnTo>
                    <a:pt x="408304" y="48260"/>
                  </a:lnTo>
                  <a:lnTo>
                    <a:pt x="419226" y="46482"/>
                  </a:lnTo>
                  <a:lnTo>
                    <a:pt x="427481" y="41529"/>
                  </a:lnTo>
                  <a:lnTo>
                    <a:pt x="433958" y="33655"/>
                  </a:lnTo>
                  <a:lnTo>
                    <a:pt x="435863" y="24130"/>
                  </a:lnTo>
                  <a:lnTo>
                    <a:pt x="433958" y="14605"/>
                  </a:lnTo>
                  <a:lnTo>
                    <a:pt x="427481" y="6731"/>
                  </a:lnTo>
                  <a:lnTo>
                    <a:pt x="419226" y="1651"/>
                  </a:lnTo>
                  <a:lnTo>
                    <a:pt x="40830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3279" y="5282183"/>
              <a:ext cx="68579" cy="13716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859332" y="6827011"/>
            <a:ext cx="125539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7365" marR="5080" indent="-495300">
              <a:lnSpc>
                <a:spcPct val="101499"/>
              </a:lnSpc>
              <a:spcBef>
                <a:spcPts val="95"/>
              </a:spcBef>
            </a:pPr>
            <a:r>
              <a:rPr sz="1300" b="1" spc="5" dirty="0">
                <a:latin typeface="Calibri"/>
                <a:cs typeface="Calibri"/>
              </a:rPr>
              <a:t>Nằm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nghiêng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đầu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cao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69870" y="6750811"/>
            <a:ext cx="112966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marR="5080" indent="-264160">
              <a:lnSpc>
                <a:spcPct val="101499"/>
              </a:lnSpc>
              <a:spcBef>
                <a:spcPts val="95"/>
              </a:spcBef>
            </a:pPr>
            <a:r>
              <a:rPr sz="1300" b="1" dirty="0">
                <a:latin typeface="Calibri"/>
                <a:cs typeface="Calibri"/>
              </a:rPr>
              <a:t>Ngồi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dựa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xuống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mặt </a:t>
            </a:r>
            <a:r>
              <a:rPr sz="1300" b="1" spc="5" dirty="0">
                <a:latin typeface="Calibri"/>
                <a:cs typeface="Calibri"/>
              </a:rPr>
              <a:t>bàn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03140" y="6750811"/>
            <a:ext cx="981710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01499"/>
              </a:lnSpc>
              <a:spcBef>
                <a:spcPts val="95"/>
              </a:spcBef>
            </a:pPr>
            <a:r>
              <a:rPr sz="1300" b="1" dirty="0">
                <a:latin typeface="Calibri"/>
                <a:cs typeface="Calibri"/>
              </a:rPr>
              <a:t>Ngồi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khom</a:t>
            </a:r>
            <a:r>
              <a:rPr sz="1300" b="1" spc="-10" dirty="0">
                <a:latin typeface="Calibri"/>
                <a:cs typeface="Calibri"/>
              </a:rPr>
              <a:t> về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phía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trước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70675" y="6725818"/>
            <a:ext cx="1046480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" marR="5080" indent="-137160">
              <a:lnSpc>
                <a:spcPct val="101499"/>
              </a:lnSpc>
              <a:spcBef>
                <a:spcPts val="95"/>
              </a:spcBef>
            </a:pPr>
            <a:r>
              <a:rPr sz="1300" b="1" spc="5" dirty="0">
                <a:latin typeface="Calibri"/>
                <a:cs typeface="Calibri"/>
              </a:rPr>
              <a:t>Đứng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khom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về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phía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trước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508872" y="6802018"/>
            <a:ext cx="10858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Calibri"/>
                <a:cs typeface="Calibri"/>
              </a:rPr>
              <a:t>Đứng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dựa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lưng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640197"/>
            <a:ext cx="50306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3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sz="36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36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09" y="1323238"/>
            <a:ext cx="8775091" cy="416524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515620" indent="-503555">
              <a:lnSpc>
                <a:spcPct val="100000"/>
              </a:lnSpc>
              <a:spcBef>
                <a:spcPts val="142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chậm,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indent="-503555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Mím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nhịp,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sz="2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3555">
              <a:lnSpc>
                <a:spcPts val="3960"/>
              </a:lnSpc>
              <a:spcBef>
                <a:spcPts val="35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6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6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sz="26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3555">
              <a:lnSpc>
                <a:spcPts val="3960"/>
              </a:lnSpc>
              <a:spcBef>
                <a:spcPts val="5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sz="2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2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6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6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bộ,</a:t>
            </a:r>
            <a:r>
              <a:rPr sz="2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6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6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2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sz="2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dốc:</a:t>
            </a:r>
            <a:r>
              <a:rPr sz="26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6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6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6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sz="26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sz="26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6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26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sz="26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6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6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sz="26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6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13527"/>
            <a:ext cx="45734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</a:rPr>
              <a:t>KT</a:t>
            </a:r>
            <a:r>
              <a:rPr sz="3600" spc="-35" dirty="0">
                <a:solidFill>
                  <a:srgbClr val="0000FF"/>
                </a:solidFill>
              </a:rPr>
              <a:t> </a:t>
            </a:r>
            <a:r>
              <a:rPr sz="3600" dirty="0">
                <a:solidFill>
                  <a:srgbClr val="0000FF"/>
                </a:solidFill>
              </a:rPr>
              <a:t>thở</a:t>
            </a:r>
            <a:r>
              <a:rPr sz="3600" spc="-30" dirty="0">
                <a:solidFill>
                  <a:srgbClr val="0000FF"/>
                </a:solidFill>
              </a:rPr>
              <a:t> </a:t>
            </a:r>
            <a:r>
              <a:rPr sz="3600" dirty="0">
                <a:solidFill>
                  <a:srgbClr val="0000FF"/>
                </a:solidFill>
              </a:rPr>
              <a:t>chúm</a:t>
            </a:r>
            <a:r>
              <a:rPr sz="3600" spc="-45" dirty="0">
                <a:solidFill>
                  <a:srgbClr val="0000FF"/>
                </a:solidFill>
              </a:rPr>
              <a:t> </a:t>
            </a:r>
            <a:r>
              <a:rPr sz="3600" dirty="0">
                <a:solidFill>
                  <a:srgbClr val="0000FF"/>
                </a:solidFill>
              </a:rPr>
              <a:t>môi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05127"/>
            <a:ext cx="8686800" cy="3864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063490"/>
            <a:ext cx="9039860" cy="22205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75" dirty="0">
                <a:latin typeface="Calibri"/>
                <a:cs typeface="Calibri"/>
              </a:rPr>
              <a:t>Tư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thế</a:t>
            </a:r>
            <a:r>
              <a:rPr sz="2400" spc="-10" dirty="0">
                <a:latin typeface="Calibri"/>
                <a:cs typeface="Calibri"/>
              </a:rPr>
              <a:t> ngồi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thoải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hoặc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nằm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B1: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Hít </a:t>
            </a:r>
            <a:r>
              <a:rPr sz="2400" spc="-15" dirty="0">
                <a:latin typeface="Calibri"/>
                <a:cs typeface="Calibri"/>
              </a:rPr>
              <a:t>vào </a:t>
            </a:r>
            <a:r>
              <a:rPr sz="2400" spc="-10" dirty="0">
                <a:latin typeface="Calibri"/>
                <a:cs typeface="Calibri"/>
              </a:rPr>
              <a:t>thật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sâu, </a:t>
            </a:r>
            <a:r>
              <a:rPr sz="2400" dirty="0">
                <a:latin typeface="Calibri"/>
                <a:cs typeface="Calibri"/>
              </a:rPr>
              <a:t>từ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từ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bằng </a:t>
            </a:r>
            <a:r>
              <a:rPr sz="2400" dirty="0">
                <a:latin typeface="Calibri"/>
                <a:cs typeface="Calibri"/>
              </a:rPr>
              <a:t>mũi,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giữ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3-5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giây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ct val="15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B2: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Chúm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môi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từ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từ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thở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ra</a:t>
            </a:r>
            <a:r>
              <a:rPr sz="2400" spc="-5" dirty="0">
                <a:latin typeface="Calibri"/>
                <a:cs typeface="Calibri"/>
              </a:rPr>
              <a:t> hết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khả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năng,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thời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thở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gấp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đôi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thời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hít </a:t>
            </a:r>
            <a:r>
              <a:rPr sz="2400" spc="-15" dirty="0">
                <a:latin typeface="Calibri"/>
                <a:cs typeface="Calibri"/>
              </a:rPr>
              <a:t>vào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640197"/>
            <a:ext cx="63260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sz="36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(thở</a:t>
            </a:r>
            <a:r>
              <a:rPr sz="36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160" y="1283208"/>
            <a:ext cx="8394700" cy="3429000"/>
            <a:chOff x="899160" y="1283208"/>
            <a:chExt cx="83947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0" y="1283208"/>
              <a:ext cx="8186928" cy="3294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2327147"/>
              <a:ext cx="4058412" cy="2385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5524" y="2266188"/>
              <a:ext cx="3957828" cy="24277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0251" y="5024628"/>
            <a:ext cx="9394749" cy="2495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ngực.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52400" indent="-287020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  <a:tab pos="6561455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sz="18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lên.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Lồng </a:t>
            </a:r>
            <a:r>
              <a:rPr sz="18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sz="1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9085" algn="l"/>
                <a:tab pos="299720" algn="l"/>
                <a:tab pos="6604634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Hóp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1800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  <a:tabLst>
                <a:tab pos="3455035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1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sz="1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sz="1800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sz="1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xuống.</a:t>
            </a:r>
            <a:r>
              <a:rPr sz="1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sz="1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sz="1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1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1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6" y="640197"/>
            <a:ext cx="51830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09" y="1303426"/>
            <a:ext cx="871347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8255" indent="-503555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8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8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8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28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</a:p>
          <a:p>
            <a:pPr marL="515620" indent="-503555">
              <a:lnSpc>
                <a:spcPct val="100000"/>
              </a:lnSpc>
              <a:spcBef>
                <a:spcPts val="1680"/>
              </a:spcBef>
              <a:buFont typeface="Wingdings"/>
              <a:buChar char=""/>
              <a:tabLst>
                <a:tab pos="515620" algn="l"/>
                <a:tab pos="516255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lần/ngày,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marL="515620" marR="5080" indent="-503555">
              <a:lnSpc>
                <a:spcPct val="150000"/>
              </a:lnSpc>
              <a:buFont typeface="Wingdings"/>
              <a:buChar char=""/>
              <a:tabLst>
                <a:tab pos="515620" algn="l"/>
                <a:tab pos="516255" algn="l"/>
                <a:tab pos="1178560" algn="l"/>
                <a:tab pos="1819910" algn="l"/>
                <a:tab pos="2367280" algn="l"/>
                <a:tab pos="3309620" algn="l"/>
                <a:tab pos="3835400" algn="l"/>
                <a:tab pos="4479925" algn="l"/>
                <a:tab pos="5124450" algn="l"/>
                <a:tab pos="6438900" algn="l"/>
                <a:tab pos="7637780" algn="l"/>
                <a:tab pos="828294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	N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que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xuyê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bấ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896101"/>
            <a:ext cx="9753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7035" marR="5080" indent="-166497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4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4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sz="4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spc="-98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(khi </a:t>
            </a:r>
            <a:r>
              <a:rPr sz="4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z="3600" spc="-5" dirty="0">
                <a:solidFill>
                  <a:srgbClr val="0000FF"/>
                </a:solidFill>
              </a:rPr>
              <a:t>)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6" y="332559"/>
            <a:ext cx="46496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40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40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sz="4000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243" y="1071833"/>
            <a:ext cx="4471670" cy="634492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545"/>
              </a:spcBef>
              <a:buFont typeface="Wingdings"/>
              <a:buChar char=""/>
              <a:tabLst>
                <a:tab pos="264160" algn="l"/>
              </a:tabLst>
            </a:pPr>
            <a:r>
              <a:rPr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64160">
              <a:lnSpc>
                <a:spcPct val="100000"/>
              </a:lnSpc>
              <a:spcBef>
                <a:spcPts val="1445"/>
              </a:spcBef>
              <a:tabLst>
                <a:tab pos="1468120" algn="l"/>
              </a:tabLst>
            </a:pP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marR="230504" indent="-251460">
              <a:lnSpc>
                <a:spcPct val="100000"/>
              </a:lnSpc>
              <a:spcBef>
                <a:spcPts val="1740"/>
              </a:spcBef>
              <a:buFont typeface="Wingdings"/>
              <a:buChar char=""/>
              <a:tabLst>
                <a:tab pos="264160" algn="l"/>
              </a:tabLst>
            </a:pP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indent="-2514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64160" algn="l"/>
              </a:tabLst>
            </a:pP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marR="324485" indent="-251460">
              <a:lnSpc>
                <a:spcPts val="3710"/>
              </a:lnSpc>
              <a:spcBef>
                <a:spcPts val="165"/>
              </a:spcBef>
              <a:buFont typeface="Wingdings"/>
              <a:buChar char=""/>
              <a:tabLst>
                <a:tab pos="264160" algn="l"/>
              </a:tabLst>
            </a:pP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>
              <a:lnSpc>
                <a:spcPct val="100000"/>
              </a:lnSpc>
              <a:spcBef>
                <a:spcPts val="55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160" indent="-251460">
              <a:lnSpc>
                <a:spcPct val="100000"/>
              </a:lnSpc>
              <a:spcBef>
                <a:spcPts val="815"/>
              </a:spcBef>
              <a:buFont typeface="Wingdings"/>
              <a:buChar char=""/>
              <a:tabLst>
                <a:tab pos="26416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</a:p>
          <a:p>
            <a:pPr marL="264160" marR="5080">
              <a:lnSpc>
                <a:spcPct val="128499"/>
              </a:lnSpc>
              <a:spcBef>
                <a:spcPts val="5"/>
              </a:spcBef>
              <a:tabLst>
                <a:tab pos="345757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hiệu,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5-10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lần,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sz="24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1994916"/>
            <a:ext cx="4738115" cy="46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609419"/>
            <a:ext cx="65546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sz="40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sz="4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sz="4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40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450129"/>
            <a:ext cx="5138420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5080" indent="-502920" algn="just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515620" algn="l"/>
              </a:tabLst>
            </a:pP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soát: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2920" algn="just">
              <a:lnSpc>
                <a:spcPct val="15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Căng giãn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lồng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ngực: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mũi,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nín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nhàng,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2920" algn="just">
              <a:lnSpc>
                <a:spcPct val="15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hơi: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sâu,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nín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</a:t>
            </a:r>
            <a:r>
              <a:rPr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715" algn="just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Lặp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9300" y="2343614"/>
            <a:ext cx="3641271" cy="3178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001" y="575134"/>
            <a:ext cx="9090169" cy="64352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9775" y="6880656"/>
            <a:ext cx="6208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Nalbandian,</a:t>
            </a:r>
            <a:r>
              <a:rPr sz="1800" spc="-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12121"/>
                </a:solidFill>
                <a:latin typeface="Microsoft Sans Serif"/>
                <a:cs typeface="Microsoft Sans Serif"/>
              </a:rPr>
              <a:t>A.</a:t>
            </a:r>
            <a:r>
              <a:rPr sz="18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12121"/>
                </a:solidFill>
                <a:latin typeface="Microsoft Sans Serif"/>
                <a:cs typeface="Microsoft Sans Serif"/>
              </a:rPr>
              <a:t>et</a:t>
            </a:r>
            <a:r>
              <a:rPr sz="18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al</a:t>
            </a:r>
            <a:r>
              <a:rPr sz="18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(2021).</a:t>
            </a:r>
            <a:r>
              <a:rPr sz="18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Nature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medicine</a:t>
            </a:r>
            <a:r>
              <a:rPr sz="18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,</a:t>
            </a:r>
            <a:r>
              <a:rPr sz="18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Arial"/>
                <a:cs typeface="Arial"/>
              </a:rPr>
              <a:t>27</a:t>
            </a:r>
            <a:r>
              <a:rPr sz="18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(4),</a:t>
            </a:r>
            <a:r>
              <a:rPr sz="18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601-615.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686363"/>
            <a:ext cx="79787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cần</a:t>
            </a:r>
            <a:r>
              <a:rPr sz="3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sz="3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để tăng</a:t>
            </a:r>
            <a:r>
              <a:rPr sz="3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3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3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khạc</a:t>
            </a:r>
            <a:r>
              <a:rPr sz="3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84542" y="2133600"/>
            <a:ext cx="8111858" cy="4049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080" indent="-503555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517525" algn="l"/>
                <a:tab pos="518159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lít/ngày)</a:t>
            </a:r>
            <a:r>
              <a:rPr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 </a:t>
            </a:r>
            <a:r>
              <a:rPr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quánh,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oxy.</a:t>
            </a:r>
          </a:p>
          <a:p>
            <a:pPr marL="516890" marR="5080" indent="-503555">
              <a:lnSpc>
                <a:spcPct val="150000"/>
              </a:lnSpc>
              <a:buFont typeface="Wingdings"/>
              <a:buChar char=""/>
              <a:tabLst>
                <a:tab pos="517525" algn="l"/>
                <a:tab pos="518159" algn="l"/>
                <a:tab pos="1119505" algn="l"/>
                <a:tab pos="2021839" algn="l"/>
                <a:tab pos="2896870" algn="l"/>
                <a:tab pos="3620770" algn="l"/>
                <a:tab pos="4323715" algn="l"/>
                <a:tab pos="4847590" algn="l"/>
                <a:tab pos="5589905" algn="l"/>
                <a:tab pos="6313805" algn="l"/>
                <a:tab pos="7036434" algn="l"/>
                <a:tab pos="7580630" algn="l"/>
                <a:tab pos="812673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khạ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và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cố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nắ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đậ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đ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vào 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</a:p>
          <a:p>
            <a:pPr marL="516890" indent="-503555">
              <a:lnSpc>
                <a:spcPct val="100000"/>
              </a:lnSpc>
              <a:spcBef>
                <a:spcPts val="1680"/>
              </a:spcBef>
              <a:buFont typeface="Wingdings"/>
              <a:buChar char=""/>
              <a:tabLst>
                <a:tab pos="517525" algn="l"/>
                <a:tab pos="518159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</a:p>
          <a:p>
            <a:pPr marL="516890" indent="-50355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517525" algn="l"/>
                <a:tab pos="518159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124200"/>
            <a:ext cx="8506587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5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5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5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sức</a:t>
            </a:r>
            <a:r>
              <a:rPr sz="5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z="5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5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5898"/>
            <a:ext cx="477266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510746"/>
            <a:ext cx="4832350" cy="38677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545"/>
              </a:spcBef>
              <a:buFont typeface="Wingdings"/>
              <a:buChar char=""/>
              <a:tabLst>
                <a:tab pos="514984" algn="l"/>
                <a:tab pos="515620" algn="l"/>
                <a:tab pos="1534795" algn="l"/>
                <a:tab pos="2370455" algn="l"/>
                <a:tab pos="2980055" algn="l"/>
                <a:tab pos="3408679" algn="l"/>
                <a:tab pos="4309110" algn="l"/>
              </a:tabLst>
            </a:pP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	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	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thật</a:t>
            </a:r>
          </a:p>
          <a:p>
            <a:pPr marL="51562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2920" algn="just">
              <a:lnSpc>
                <a:spcPct val="15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Ngậm ống và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sâu, sao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</a:p>
          <a:p>
            <a:pPr marL="515620" marR="6350" indent="-502920" algn="just">
              <a:lnSpc>
                <a:spcPts val="4320"/>
              </a:lnSpc>
              <a:spcBef>
                <a:spcPts val="180"/>
              </a:spcBef>
              <a:buFont typeface="Wingdings"/>
              <a:buChar char=""/>
              <a:tabLst>
                <a:tab pos="51562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trắng nâng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7923" y="1411224"/>
            <a:ext cx="4113276" cy="5980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6196" y="5624877"/>
            <a:ext cx="2164351" cy="1995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420653"/>
            <a:ext cx="45085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195934"/>
            <a:ext cx="5051654" cy="4536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sâu,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 algn="just">
              <a:lnSpc>
                <a:spcPct val="15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ngậm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thổi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thật hết sao cho quả bóng </a:t>
            </a:r>
            <a:r>
              <a:rPr sz="2800" spc="-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tốt.</a:t>
            </a:r>
          </a:p>
          <a:p>
            <a:pPr marL="469900" marR="5080" indent="-457200" algn="just">
              <a:lnSpc>
                <a:spcPct val="15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Tháo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bộ 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lặp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096" y="1371600"/>
            <a:ext cx="3982211" cy="61066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6827" y="5704723"/>
            <a:ext cx="2758440" cy="197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124200"/>
            <a:ext cx="86106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z="50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50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50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5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5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50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35995"/>
            <a:ext cx="5956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5538" y="990600"/>
            <a:ext cx="6595441" cy="31120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7300" y="4186428"/>
            <a:ext cx="6593700" cy="34335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9194" y="1088115"/>
            <a:ext cx="285242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  <a:tab pos="1209040" algn="l"/>
                <a:tab pos="2143125" algn="l"/>
              </a:tabLst>
            </a:pP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350" indent="-342900">
              <a:lnSpc>
                <a:spcPts val="4320"/>
              </a:lnSpc>
              <a:spcBef>
                <a:spcPts val="185"/>
              </a:spcBef>
              <a:buFont typeface="Wingdings"/>
              <a:buChar char=""/>
              <a:tabLst>
                <a:tab pos="354965" algn="l"/>
                <a:tab pos="355600" algn="l"/>
                <a:tab pos="984885" algn="l"/>
                <a:tab pos="1802130" algn="l"/>
                <a:tab pos="243141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	đ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	t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0491"/>
            <a:ext cx="9372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90" y="1052945"/>
            <a:ext cx="3339361" cy="509049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354965" algn="l"/>
                <a:tab pos="355600" algn="l"/>
                <a:tab pos="1141730" algn="l"/>
                <a:tab pos="1997075" algn="l"/>
                <a:tab pos="279717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	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tăng	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556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</a:p>
          <a:p>
            <a:pPr marL="355600" marR="5080" indent="-342900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từ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năng, </a:t>
            </a:r>
            <a:r>
              <a:rPr sz="20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tập.</a:t>
            </a: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354965" algn="l"/>
                <a:tab pos="355600" algn="l"/>
                <a:tab pos="1076325" algn="l"/>
                <a:tab pos="1780539" algn="l"/>
                <a:tab pos="2670175" algn="l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	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	20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	ph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1200"/>
              </a:spcBef>
            </a:pP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/ngày,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ngày/tuần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sz="2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sz="20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0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algn="just">
              <a:lnSpc>
                <a:spcPct val="15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Borg&lt;=3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điểm, </a:t>
            </a:r>
            <a:r>
              <a:rPr sz="2000" b="1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2000" b="1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60-70%x(220-tuổi)</a:t>
            </a:r>
            <a:r>
              <a:rPr lang="en-US"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29000" y="1066800"/>
            <a:ext cx="6136005" cy="6591300"/>
            <a:chOff x="3429000" y="1066800"/>
            <a:chExt cx="6136005" cy="6591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1066800"/>
              <a:ext cx="5893537" cy="2171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3200400"/>
              <a:ext cx="5907024" cy="2552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5760718"/>
              <a:ext cx="3083052" cy="1897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5715000"/>
              <a:ext cx="3011424" cy="1905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09" y="439537"/>
            <a:ext cx="58794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mát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3765296"/>
            <a:ext cx="90576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3535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đích: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về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ngừng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xỉu,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 algn="just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 algn="just">
              <a:lnSpc>
                <a:spcPct val="150000"/>
              </a:lnSpc>
              <a:buFont typeface="Wingdings"/>
              <a:buChar char=""/>
              <a:tabLst>
                <a:tab pos="356235" algn="l"/>
              </a:tabLst>
            </a:pP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hiện: đi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nhẹ nhàng tại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chỗ trong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phút;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lặp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động, sau đó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19" y="1330452"/>
            <a:ext cx="8366759" cy="2447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511810"/>
            <a:ext cx="83185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36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sz="36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36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36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6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các</a:t>
            </a:r>
            <a:r>
              <a:rPr sz="36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sz="36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455" indent="-504190">
              <a:lnSpc>
                <a:spcPct val="100000"/>
              </a:lnSpc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</a:p>
          <a:p>
            <a:pPr marL="592455" indent="-504190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</a:p>
          <a:p>
            <a:pPr marL="592455" indent="-504190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455" indent="-504190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455" indent="-504190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ngực,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455" indent="-504190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455" indent="-504190">
              <a:lnSpc>
                <a:spcPct val="100000"/>
              </a:lnSpc>
              <a:spcBef>
                <a:spcPts val="935"/>
              </a:spcBef>
              <a:buFont typeface="Wingdings"/>
              <a:buChar char=""/>
              <a:tabLst>
                <a:tab pos="592455" algn="l"/>
                <a:tab pos="593090" algn="l"/>
              </a:tabLst>
            </a:pPr>
            <a:r>
              <a:rPr sz="2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xuất</a:t>
            </a:r>
            <a:r>
              <a:rPr sz="2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6868"/>
            <a:ext cx="2758440" cy="36789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051" y="86868"/>
            <a:ext cx="10023475" cy="7585075"/>
            <a:chOff x="35051" y="86868"/>
            <a:chExt cx="10023475" cy="7585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748" y="86868"/>
              <a:ext cx="2923031" cy="3898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" y="4021835"/>
              <a:ext cx="6400800" cy="36499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523" y="4869179"/>
              <a:ext cx="3960876" cy="2293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7523" y="937259"/>
              <a:ext cx="3960876" cy="38953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250" y="1600200"/>
            <a:ext cx="9108949" cy="5229225"/>
            <a:chOff x="492251" y="2095500"/>
            <a:chExt cx="8853170" cy="4733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2095500"/>
              <a:ext cx="8695944" cy="473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5205" y="3175253"/>
              <a:ext cx="8011795" cy="3253740"/>
            </a:xfrm>
            <a:custGeom>
              <a:avLst/>
              <a:gdLst/>
              <a:ahLst/>
              <a:cxnLst/>
              <a:rect l="l" t="t" r="r" b="b"/>
              <a:pathLst>
                <a:path w="8011795" h="3253740">
                  <a:moveTo>
                    <a:pt x="883412" y="237109"/>
                  </a:moveTo>
                  <a:lnTo>
                    <a:pt x="910590" y="182753"/>
                  </a:lnTo>
                  <a:lnTo>
                    <a:pt x="957072" y="148971"/>
                  </a:lnTo>
                  <a:lnTo>
                    <a:pt x="1024001" y="117475"/>
                  </a:lnTo>
                  <a:lnTo>
                    <a:pt x="1064514" y="102743"/>
                  </a:lnTo>
                  <a:lnTo>
                    <a:pt x="1109599" y="88773"/>
                  </a:lnTo>
                  <a:lnTo>
                    <a:pt x="1158875" y="75692"/>
                  </a:lnTo>
                  <a:lnTo>
                    <a:pt x="1211961" y="63373"/>
                  </a:lnTo>
                  <a:lnTo>
                    <a:pt x="1268983" y="52070"/>
                  </a:lnTo>
                  <a:lnTo>
                    <a:pt x="1329436" y="41783"/>
                  </a:lnTo>
                  <a:lnTo>
                    <a:pt x="1393189" y="32385"/>
                  </a:lnTo>
                  <a:lnTo>
                    <a:pt x="1460119" y="24130"/>
                  </a:lnTo>
                  <a:lnTo>
                    <a:pt x="1529842" y="17018"/>
                  </a:lnTo>
                  <a:lnTo>
                    <a:pt x="1602105" y="11049"/>
                  </a:lnTo>
                  <a:lnTo>
                    <a:pt x="1676781" y="6223"/>
                  </a:lnTo>
                  <a:lnTo>
                    <a:pt x="1753616" y="2794"/>
                  </a:lnTo>
                  <a:lnTo>
                    <a:pt x="1832356" y="762"/>
                  </a:lnTo>
                  <a:lnTo>
                    <a:pt x="1912746" y="0"/>
                  </a:lnTo>
                  <a:lnTo>
                    <a:pt x="1993138" y="762"/>
                  </a:lnTo>
                  <a:lnTo>
                    <a:pt x="2071877" y="2794"/>
                  </a:lnTo>
                  <a:lnTo>
                    <a:pt x="2148713" y="6223"/>
                  </a:lnTo>
                  <a:lnTo>
                    <a:pt x="2223389" y="11049"/>
                  </a:lnTo>
                  <a:lnTo>
                    <a:pt x="2295652" y="17018"/>
                  </a:lnTo>
                  <a:lnTo>
                    <a:pt x="2365375" y="24130"/>
                  </a:lnTo>
                  <a:lnTo>
                    <a:pt x="2432177" y="32385"/>
                  </a:lnTo>
                  <a:lnTo>
                    <a:pt x="2496058" y="41783"/>
                  </a:lnTo>
                  <a:lnTo>
                    <a:pt x="2556510" y="52070"/>
                  </a:lnTo>
                  <a:lnTo>
                    <a:pt x="2613406" y="63373"/>
                  </a:lnTo>
                  <a:lnTo>
                    <a:pt x="2666619" y="75692"/>
                  </a:lnTo>
                  <a:lnTo>
                    <a:pt x="2715895" y="88773"/>
                  </a:lnTo>
                  <a:lnTo>
                    <a:pt x="2760980" y="102743"/>
                  </a:lnTo>
                  <a:lnTo>
                    <a:pt x="2801493" y="117475"/>
                  </a:lnTo>
                  <a:lnTo>
                    <a:pt x="2868422" y="148971"/>
                  </a:lnTo>
                  <a:lnTo>
                    <a:pt x="2914904" y="182753"/>
                  </a:lnTo>
                  <a:lnTo>
                    <a:pt x="2938907" y="218567"/>
                  </a:lnTo>
                  <a:lnTo>
                    <a:pt x="2942082" y="237109"/>
                  </a:lnTo>
                  <a:lnTo>
                    <a:pt x="2938907" y="255650"/>
                  </a:lnTo>
                  <a:lnTo>
                    <a:pt x="2914904" y="291592"/>
                  </a:lnTo>
                  <a:lnTo>
                    <a:pt x="2868422" y="325374"/>
                  </a:lnTo>
                  <a:lnTo>
                    <a:pt x="2801493" y="356870"/>
                  </a:lnTo>
                  <a:lnTo>
                    <a:pt x="2760980" y="371601"/>
                  </a:lnTo>
                  <a:lnTo>
                    <a:pt x="2715895" y="385572"/>
                  </a:lnTo>
                  <a:lnTo>
                    <a:pt x="2666619" y="398653"/>
                  </a:lnTo>
                  <a:lnTo>
                    <a:pt x="2613406" y="410845"/>
                  </a:lnTo>
                  <a:lnTo>
                    <a:pt x="2556510" y="422275"/>
                  </a:lnTo>
                  <a:lnTo>
                    <a:pt x="2496058" y="432562"/>
                  </a:lnTo>
                  <a:lnTo>
                    <a:pt x="2432177" y="441960"/>
                  </a:lnTo>
                  <a:lnTo>
                    <a:pt x="2365375" y="450215"/>
                  </a:lnTo>
                  <a:lnTo>
                    <a:pt x="2295652" y="457326"/>
                  </a:lnTo>
                  <a:lnTo>
                    <a:pt x="2223389" y="463296"/>
                  </a:lnTo>
                  <a:lnTo>
                    <a:pt x="2148713" y="468122"/>
                  </a:lnTo>
                  <a:lnTo>
                    <a:pt x="2071877" y="471550"/>
                  </a:lnTo>
                  <a:lnTo>
                    <a:pt x="1993138" y="473583"/>
                  </a:lnTo>
                  <a:lnTo>
                    <a:pt x="1912746" y="474345"/>
                  </a:lnTo>
                  <a:lnTo>
                    <a:pt x="1832356" y="473583"/>
                  </a:lnTo>
                  <a:lnTo>
                    <a:pt x="1753616" y="471550"/>
                  </a:lnTo>
                  <a:lnTo>
                    <a:pt x="1676781" y="468122"/>
                  </a:lnTo>
                  <a:lnTo>
                    <a:pt x="1602105" y="463296"/>
                  </a:lnTo>
                  <a:lnTo>
                    <a:pt x="1529842" y="457326"/>
                  </a:lnTo>
                  <a:lnTo>
                    <a:pt x="1460119" y="450215"/>
                  </a:lnTo>
                  <a:lnTo>
                    <a:pt x="1393189" y="441960"/>
                  </a:lnTo>
                  <a:lnTo>
                    <a:pt x="1329436" y="432562"/>
                  </a:lnTo>
                  <a:lnTo>
                    <a:pt x="1268983" y="422275"/>
                  </a:lnTo>
                  <a:lnTo>
                    <a:pt x="1211961" y="410845"/>
                  </a:lnTo>
                  <a:lnTo>
                    <a:pt x="1158875" y="398653"/>
                  </a:lnTo>
                  <a:lnTo>
                    <a:pt x="1109599" y="385572"/>
                  </a:lnTo>
                  <a:lnTo>
                    <a:pt x="1064514" y="371601"/>
                  </a:lnTo>
                  <a:lnTo>
                    <a:pt x="1024001" y="356870"/>
                  </a:lnTo>
                  <a:lnTo>
                    <a:pt x="957072" y="325374"/>
                  </a:lnTo>
                  <a:lnTo>
                    <a:pt x="910590" y="291592"/>
                  </a:lnTo>
                  <a:lnTo>
                    <a:pt x="886587" y="255650"/>
                  </a:lnTo>
                  <a:lnTo>
                    <a:pt x="883412" y="237109"/>
                  </a:lnTo>
                  <a:close/>
                </a:path>
                <a:path w="8011795" h="3253740">
                  <a:moveTo>
                    <a:pt x="5081143" y="2540127"/>
                  </a:moveTo>
                  <a:lnTo>
                    <a:pt x="5105273" y="2492375"/>
                  </a:lnTo>
                  <a:lnTo>
                    <a:pt x="5146675" y="2462276"/>
                  </a:lnTo>
                  <a:lnTo>
                    <a:pt x="5206619" y="2433828"/>
                  </a:lnTo>
                  <a:lnTo>
                    <a:pt x="5283961" y="2407539"/>
                  </a:lnTo>
                  <a:lnTo>
                    <a:pt x="5328539" y="2395220"/>
                  </a:lnTo>
                  <a:lnTo>
                    <a:pt x="5376926" y="2383536"/>
                  </a:lnTo>
                  <a:lnTo>
                    <a:pt x="5428996" y="2372360"/>
                  </a:lnTo>
                  <a:lnTo>
                    <a:pt x="5484368" y="2362073"/>
                  </a:lnTo>
                  <a:lnTo>
                    <a:pt x="5543042" y="2352421"/>
                  </a:lnTo>
                  <a:lnTo>
                    <a:pt x="5604764" y="2343404"/>
                  </a:lnTo>
                  <a:lnTo>
                    <a:pt x="5669280" y="2335403"/>
                  </a:lnTo>
                  <a:lnTo>
                    <a:pt x="5736590" y="2328037"/>
                  </a:lnTo>
                  <a:lnTo>
                    <a:pt x="5806440" y="2321560"/>
                  </a:lnTo>
                  <a:lnTo>
                    <a:pt x="5878703" y="2316099"/>
                  </a:lnTo>
                  <a:lnTo>
                    <a:pt x="5952998" y="2311400"/>
                  </a:lnTo>
                  <a:lnTo>
                    <a:pt x="6029452" y="2307844"/>
                  </a:lnTo>
                  <a:lnTo>
                    <a:pt x="6107557" y="2305177"/>
                  </a:lnTo>
                  <a:lnTo>
                    <a:pt x="6187440" y="2303526"/>
                  </a:lnTo>
                  <a:lnTo>
                    <a:pt x="6268847" y="2303018"/>
                  </a:lnTo>
                  <a:lnTo>
                    <a:pt x="6350127" y="2303526"/>
                  </a:lnTo>
                  <a:lnTo>
                    <a:pt x="6430010" y="2305177"/>
                  </a:lnTo>
                  <a:lnTo>
                    <a:pt x="6508242" y="2307844"/>
                  </a:lnTo>
                  <a:lnTo>
                    <a:pt x="6584569" y="2311400"/>
                  </a:lnTo>
                  <a:lnTo>
                    <a:pt x="6658991" y="2316099"/>
                  </a:lnTo>
                  <a:lnTo>
                    <a:pt x="6731127" y="2321560"/>
                  </a:lnTo>
                  <a:lnTo>
                    <a:pt x="6800977" y="2328037"/>
                  </a:lnTo>
                  <a:lnTo>
                    <a:pt x="6868287" y="2335403"/>
                  </a:lnTo>
                  <a:lnTo>
                    <a:pt x="6932930" y="2343404"/>
                  </a:lnTo>
                  <a:lnTo>
                    <a:pt x="6994652" y="2352421"/>
                  </a:lnTo>
                  <a:lnTo>
                    <a:pt x="7053199" y="2362073"/>
                  </a:lnTo>
                  <a:lnTo>
                    <a:pt x="7108698" y="2372360"/>
                  </a:lnTo>
                  <a:lnTo>
                    <a:pt x="7160641" y="2383536"/>
                  </a:lnTo>
                  <a:lnTo>
                    <a:pt x="7209028" y="2395220"/>
                  </a:lnTo>
                  <a:lnTo>
                    <a:pt x="7253732" y="2407539"/>
                  </a:lnTo>
                  <a:lnTo>
                    <a:pt x="7294372" y="2420366"/>
                  </a:lnTo>
                  <a:lnTo>
                    <a:pt x="7363206" y="2447798"/>
                  </a:lnTo>
                  <a:lnTo>
                    <a:pt x="7414133" y="2477135"/>
                  </a:lnTo>
                  <a:lnTo>
                    <a:pt x="7445629" y="2507996"/>
                  </a:lnTo>
                  <a:lnTo>
                    <a:pt x="7456551" y="2540127"/>
                  </a:lnTo>
                  <a:lnTo>
                    <a:pt x="7453757" y="2556383"/>
                  </a:lnTo>
                  <a:lnTo>
                    <a:pt x="7414133" y="2603246"/>
                  </a:lnTo>
                  <a:lnTo>
                    <a:pt x="7363206" y="2632456"/>
                  </a:lnTo>
                  <a:lnTo>
                    <a:pt x="7294372" y="2659888"/>
                  </a:lnTo>
                  <a:lnTo>
                    <a:pt x="7253732" y="2672715"/>
                  </a:lnTo>
                  <a:lnTo>
                    <a:pt x="7209028" y="2685034"/>
                  </a:lnTo>
                  <a:lnTo>
                    <a:pt x="7160641" y="2696845"/>
                  </a:lnTo>
                  <a:lnTo>
                    <a:pt x="7108698" y="2707894"/>
                  </a:lnTo>
                  <a:lnTo>
                    <a:pt x="7053199" y="2718181"/>
                  </a:lnTo>
                  <a:lnTo>
                    <a:pt x="6994652" y="2727960"/>
                  </a:lnTo>
                  <a:lnTo>
                    <a:pt x="6932930" y="2736850"/>
                  </a:lnTo>
                  <a:lnTo>
                    <a:pt x="6868287" y="2744978"/>
                  </a:lnTo>
                  <a:lnTo>
                    <a:pt x="6800977" y="2752217"/>
                  </a:lnTo>
                  <a:lnTo>
                    <a:pt x="6731127" y="2758694"/>
                  </a:lnTo>
                  <a:lnTo>
                    <a:pt x="6658991" y="2764282"/>
                  </a:lnTo>
                  <a:lnTo>
                    <a:pt x="6584569" y="2768854"/>
                  </a:lnTo>
                  <a:lnTo>
                    <a:pt x="6508242" y="2772537"/>
                  </a:lnTo>
                  <a:lnTo>
                    <a:pt x="6430010" y="2775204"/>
                  </a:lnTo>
                  <a:lnTo>
                    <a:pt x="6350127" y="2776728"/>
                  </a:lnTo>
                  <a:lnTo>
                    <a:pt x="6268847" y="2777363"/>
                  </a:lnTo>
                  <a:lnTo>
                    <a:pt x="6187440" y="2776728"/>
                  </a:lnTo>
                  <a:lnTo>
                    <a:pt x="6107557" y="2775204"/>
                  </a:lnTo>
                  <a:lnTo>
                    <a:pt x="6029452" y="2772537"/>
                  </a:lnTo>
                  <a:lnTo>
                    <a:pt x="5952998" y="2768854"/>
                  </a:lnTo>
                  <a:lnTo>
                    <a:pt x="5878703" y="2764282"/>
                  </a:lnTo>
                  <a:lnTo>
                    <a:pt x="5806440" y="2758694"/>
                  </a:lnTo>
                  <a:lnTo>
                    <a:pt x="5736590" y="2752217"/>
                  </a:lnTo>
                  <a:lnTo>
                    <a:pt x="5669280" y="2744978"/>
                  </a:lnTo>
                  <a:lnTo>
                    <a:pt x="5604764" y="2736850"/>
                  </a:lnTo>
                  <a:lnTo>
                    <a:pt x="5543042" y="2727960"/>
                  </a:lnTo>
                  <a:lnTo>
                    <a:pt x="5484368" y="2718181"/>
                  </a:lnTo>
                  <a:lnTo>
                    <a:pt x="5428996" y="2707894"/>
                  </a:lnTo>
                  <a:lnTo>
                    <a:pt x="5376926" y="2696845"/>
                  </a:lnTo>
                  <a:lnTo>
                    <a:pt x="5328539" y="2685034"/>
                  </a:lnTo>
                  <a:lnTo>
                    <a:pt x="5283961" y="2672715"/>
                  </a:lnTo>
                  <a:lnTo>
                    <a:pt x="5243195" y="2659888"/>
                  </a:lnTo>
                  <a:lnTo>
                    <a:pt x="5174360" y="2632456"/>
                  </a:lnTo>
                  <a:lnTo>
                    <a:pt x="5123560" y="2603246"/>
                  </a:lnTo>
                  <a:lnTo>
                    <a:pt x="5091938" y="2572385"/>
                  </a:lnTo>
                  <a:lnTo>
                    <a:pt x="5081143" y="2540127"/>
                  </a:lnTo>
                  <a:close/>
                </a:path>
                <a:path w="8011795" h="3253740">
                  <a:moveTo>
                    <a:pt x="4764278" y="3015361"/>
                  </a:moveTo>
                  <a:lnTo>
                    <a:pt x="4797298" y="2967355"/>
                  </a:lnTo>
                  <a:lnTo>
                    <a:pt x="4837303" y="2944495"/>
                  </a:lnTo>
                  <a:lnTo>
                    <a:pt x="4891785" y="2922651"/>
                  </a:lnTo>
                  <a:lnTo>
                    <a:pt x="4960239" y="2901823"/>
                  </a:lnTo>
                  <a:lnTo>
                    <a:pt x="5041519" y="2882265"/>
                  </a:lnTo>
                  <a:lnTo>
                    <a:pt x="5086731" y="2872867"/>
                  </a:lnTo>
                  <a:lnTo>
                    <a:pt x="5134991" y="2863977"/>
                  </a:lnTo>
                  <a:lnTo>
                    <a:pt x="5186045" y="2855341"/>
                  </a:lnTo>
                  <a:lnTo>
                    <a:pt x="5239766" y="2846959"/>
                  </a:lnTo>
                  <a:lnTo>
                    <a:pt x="5296154" y="2839085"/>
                  </a:lnTo>
                  <a:lnTo>
                    <a:pt x="5355082" y="2831719"/>
                  </a:lnTo>
                  <a:lnTo>
                    <a:pt x="5416423" y="2824607"/>
                  </a:lnTo>
                  <a:lnTo>
                    <a:pt x="5480050" y="2818003"/>
                  </a:lnTo>
                  <a:lnTo>
                    <a:pt x="5545963" y="2811780"/>
                  </a:lnTo>
                  <a:lnTo>
                    <a:pt x="5613908" y="2806065"/>
                  </a:lnTo>
                  <a:lnTo>
                    <a:pt x="5683884" y="2800731"/>
                  </a:lnTo>
                  <a:lnTo>
                    <a:pt x="5755894" y="2796032"/>
                  </a:lnTo>
                  <a:lnTo>
                    <a:pt x="5829554" y="2791714"/>
                  </a:lnTo>
                  <a:lnTo>
                    <a:pt x="5904992" y="2788031"/>
                  </a:lnTo>
                  <a:lnTo>
                    <a:pt x="5982081" y="2784856"/>
                  </a:lnTo>
                  <a:lnTo>
                    <a:pt x="6060567" y="2782189"/>
                  </a:lnTo>
                  <a:lnTo>
                    <a:pt x="6140577" y="2780030"/>
                  </a:lnTo>
                  <a:lnTo>
                    <a:pt x="6221857" y="2778506"/>
                  </a:lnTo>
                  <a:lnTo>
                    <a:pt x="6304280" y="2777617"/>
                  </a:lnTo>
                  <a:lnTo>
                    <a:pt x="6387846" y="2777363"/>
                  </a:lnTo>
                  <a:lnTo>
                    <a:pt x="6471412" y="2777617"/>
                  </a:lnTo>
                  <a:lnTo>
                    <a:pt x="6553835" y="2778506"/>
                  </a:lnTo>
                  <a:lnTo>
                    <a:pt x="6635115" y="2780030"/>
                  </a:lnTo>
                  <a:lnTo>
                    <a:pt x="6714998" y="2782189"/>
                  </a:lnTo>
                  <a:lnTo>
                    <a:pt x="6793611" y="2784856"/>
                  </a:lnTo>
                  <a:lnTo>
                    <a:pt x="6870700" y="2788031"/>
                  </a:lnTo>
                  <a:lnTo>
                    <a:pt x="6946138" y="2791714"/>
                  </a:lnTo>
                  <a:lnTo>
                    <a:pt x="7019798" y="2796032"/>
                  </a:lnTo>
                  <a:lnTo>
                    <a:pt x="7091680" y="2800731"/>
                  </a:lnTo>
                  <a:lnTo>
                    <a:pt x="7161784" y="2806065"/>
                  </a:lnTo>
                  <a:lnTo>
                    <a:pt x="7229729" y="2811780"/>
                  </a:lnTo>
                  <a:lnTo>
                    <a:pt x="7295642" y="2818003"/>
                  </a:lnTo>
                  <a:lnTo>
                    <a:pt x="7359269" y="2824607"/>
                  </a:lnTo>
                  <a:lnTo>
                    <a:pt x="7420610" y="2831719"/>
                  </a:lnTo>
                  <a:lnTo>
                    <a:pt x="7479538" y="2839085"/>
                  </a:lnTo>
                  <a:lnTo>
                    <a:pt x="7535926" y="2846959"/>
                  </a:lnTo>
                  <a:lnTo>
                    <a:pt x="7589647" y="2855341"/>
                  </a:lnTo>
                  <a:lnTo>
                    <a:pt x="7640701" y="2863977"/>
                  </a:lnTo>
                  <a:lnTo>
                    <a:pt x="7688834" y="2872867"/>
                  </a:lnTo>
                  <a:lnTo>
                    <a:pt x="7734173" y="2882265"/>
                  </a:lnTo>
                  <a:lnTo>
                    <a:pt x="7776337" y="2891917"/>
                  </a:lnTo>
                  <a:lnTo>
                    <a:pt x="7851267" y="2912110"/>
                  </a:lnTo>
                  <a:lnTo>
                    <a:pt x="7912862" y="2933446"/>
                  </a:lnTo>
                  <a:lnTo>
                    <a:pt x="7960233" y="2955798"/>
                  </a:lnTo>
                  <a:lnTo>
                    <a:pt x="8003032" y="2990977"/>
                  </a:lnTo>
                  <a:lnTo>
                    <a:pt x="8011414" y="3015361"/>
                  </a:lnTo>
                  <a:lnTo>
                    <a:pt x="8009255" y="3027553"/>
                  </a:lnTo>
                  <a:lnTo>
                    <a:pt x="7978394" y="3063240"/>
                  </a:lnTo>
                  <a:lnTo>
                    <a:pt x="7938389" y="3086100"/>
                  </a:lnTo>
                  <a:lnTo>
                    <a:pt x="7883779" y="3107944"/>
                  </a:lnTo>
                  <a:lnTo>
                    <a:pt x="7815453" y="3128772"/>
                  </a:lnTo>
                  <a:lnTo>
                    <a:pt x="7734173" y="3148330"/>
                  </a:lnTo>
                  <a:lnTo>
                    <a:pt x="7688834" y="3157728"/>
                  </a:lnTo>
                  <a:lnTo>
                    <a:pt x="7640701" y="3166745"/>
                  </a:lnTo>
                  <a:lnTo>
                    <a:pt x="7589647" y="3175381"/>
                  </a:lnTo>
                  <a:lnTo>
                    <a:pt x="7535926" y="3183636"/>
                  </a:lnTo>
                  <a:lnTo>
                    <a:pt x="7479538" y="3191510"/>
                  </a:lnTo>
                  <a:lnTo>
                    <a:pt x="7420610" y="3199003"/>
                  </a:lnTo>
                  <a:lnTo>
                    <a:pt x="7359269" y="3205988"/>
                  </a:lnTo>
                  <a:lnTo>
                    <a:pt x="7295642" y="3212719"/>
                  </a:lnTo>
                  <a:lnTo>
                    <a:pt x="7229729" y="3218815"/>
                  </a:lnTo>
                  <a:lnTo>
                    <a:pt x="7161784" y="3224530"/>
                  </a:lnTo>
                  <a:lnTo>
                    <a:pt x="7091680" y="3229864"/>
                  </a:lnTo>
                  <a:lnTo>
                    <a:pt x="7019798" y="3234563"/>
                  </a:lnTo>
                  <a:lnTo>
                    <a:pt x="6946138" y="3238881"/>
                  </a:lnTo>
                  <a:lnTo>
                    <a:pt x="6870700" y="3242564"/>
                  </a:lnTo>
                  <a:lnTo>
                    <a:pt x="6793611" y="3245866"/>
                  </a:lnTo>
                  <a:lnTo>
                    <a:pt x="6714998" y="3248533"/>
                  </a:lnTo>
                  <a:lnTo>
                    <a:pt x="6635115" y="3250565"/>
                  </a:lnTo>
                  <a:lnTo>
                    <a:pt x="6553835" y="3252089"/>
                  </a:lnTo>
                  <a:lnTo>
                    <a:pt x="6471412" y="3252978"/>
                  </a:lnTo>
                  <a:lnTo>
                    <a:pt x="6387846" y="3253359"/>
                  </a:lnTo>
                  <a:lnTo>
                    <a:pt x="6304280" y="3252978"/>
                  </a:lnTo>
                  <a:lnTo>
                    <a:pt x="6221857" y="3252089"/>
                  </a:lnTo>
                  <a:lnTo>
                    <a:pt x="6140577" y="3250565"/>
                  </a:lnTo>
                  <a:lnTo>
                    <a:pt x="6060567" y="3248533"/>
                  </a:lnTo>
                  <a:lnTo>
                    <a:pt x="5982081" y="3245866"/>
                  </a:lnTo>
                  <a:lnTo>
                    <a:pt x="5904992" y="3242564"/>
                  </a:lnTo>
                  <a:lnTo>
                    <a:pt x="5829554" y="3238881"/>
                  </a:lnTo>
                  <a:lnTo>
                    <a:pt x="5755894" y="3234563"/>
                  </a:lnTo>
                  <a:lnTo>
                    <a:pt x="5683884" y="3229864"/>
                  </a:lnTo>
                  <a:lnTo>
                    <a:pt x="5613908" y="3224530"/>
                  </a:lnTo>
                  <a:lnTo>
                    <a:pt x="5545963" y="3218815"/>
                  </a:lnTo>
                  <a:lnTo>
                    <a:pt x="5480050" y="3212719"/>
                  </a:lnTo>
                  <a:lnTo>
                    <a:pt x="5416423" y="3205988"/>
                  </a:lnTo>
                  <a:lnTo>
                    <a:pt x="5355082" y="3199003"/>
                  </a:lnTo>
                  <a:lnTo>
                    <a:pt x="5296154" y="3191510"/>
                  </a:lnTo>
                  <a:lnTo>
                    <a:pt x="5239766" y="3183636"/>
                  </a:lnTo>
                  <a:lnTo>
                    <a:pt x="5186045" y="3175381"/>
                  </a:lnTo>
                  <a:lnTo>
                    <a:pt x="5134991" y="3166745"/>
                  </a:lnTo>
                  <a:lnTo>
                    <a:pt x="5086731" y="3157728"/>
                  </a:lnTo>
                  <a:lnTo>
                    <a:pt x="5041519" y="3148330"/>
                  </a:lnTo>
                  <a:lnTo>
                    <a:pt x="4999228" y="3138678"/>
                  </a:lnTo>
                  <a:lnTo>
                    <a:pt x="4924298" y="3118485"/>
                  </a:lnTo>
                  <a:lnTo>
                    <a:pt x="4862703" y="3097149"/>
                  </a:lnTo>
                  <a:lnTo>
                    <a:pt x="4815332" y="3074797"/>
                  </a:lnTo>
                  <a:lnTo>
                    <a:pt x="4772659" y="3039618"/>
                  </a:lnTo>
                  <a:lnTo>
                    <a:pt x="4764278" y="3015361"/>
                  </a:lnTo>
                  <a:close/>
                </a:path>
                <a:path w="8011795" h="3253740">
                  <a:moveTo>
                    <a:pt x="0" y="2519172"/>
                  </a:moveTo>
                  <a:lnTo>
                    <a:pt x="23126" y="2473071"/>
                  </a:lnTo>
                  <a:lnTo>
                    <a:pt x="62903" y="2443988"/>
                  </a:lnTo>
                  <a:lnTo>
                    <a:pt x="120624" y="2416429"/>
                  </a:lnTo>
                  <a:lnTo>
                    <a:pt x="195021" y="2390775"/>
                  </a:lnTo>
                  <a:lnTo>
                    <a:pt x="238048" y="2378583"/>
                  </a:lnTo>
                  <a:lnTo>
                    <a:pt x="284759" y="2367153"/>
                  </a:lnTo>
                  <a:lnTo>
                    <a:pt x="334987" y="2356104"/>
                  </a:lnTo>
                  <a:lnTo>
                    <a:pt x="388569" y="2345817"/>
                  </a:lnTo>
                  <a:lnTo>
                    <a:pt x="445338" y="2336165"/>
                  </a:lnTo>
                  <a:lnTo>
                    <a:pt x="505142" y="2327148"/>
                  </a:lnTo>
                  <a:lnTo>
                    <a:pt x="567791" y="2318766"/>
                  </a:lnTo>
                  <a:lnTo>
                    <a:pt x="633158" y="2311273"/>
                  </a:lnTo>
                  <a:lnTo>
                    <a:pt x="701065" y="2304415"/>
                  </a:lnTo>
                  <a:lnTo>
                    <a:pt x="771397" y="2298446"/>
                  </a:lnTo>
                  <a:lnTo>
                    <a:pt x="843788" y="2293366"/>
                  </a:lnTo>
                  <a:lnTo>
                    <a:pt x="918337" y="2289048"/>
                  </a:lnTo>
                  <a:lnTo>
                    <a:pt x="994791" y="2285619"/>
                  </a:lnTo>
                  <a:lnTo>
                    <a:pt x="1073023" y="2283206"/>
                  </a:lnTo>
                  <a:lnTo>
                    <a:pt x="1152652" y="2281682"/>
                  </a:lnTo>
                  <a:lnTo>
                    <a:pt x="1233805" y="2281174"/>
                  </a:lnTo>
                  <a:lnTo>
                    <a:pt x="1314958" y="2281682"/>
                  </a:lnTo>
                  <a:lnTo>
                    <a:pt x="1394714" y="2283206"/>
                  </a:lnTo>
                  <a:lnTo>
                    <a:pt x="1472819" y="2285619"/>
                  </a:lnTo>
                  <a:lnTo>
                    <a:pt x="1549273" y="2289048"/>
                  </a:lnTo>
                  <a:lnTo>
                    <a:pt x="1623821" y="2293366"/>
                  </a:lnTo>
                  <a:lnTo>
                    <a:pt x="1696339" y="2298446"/>
                  </a:lnTo>
                  <a:lnTo>
                    <a:pt x="1766570" y="2304415"/>
                  </a:lnTo>
                  <a:lnTo>
                    <a:pt x="1834514" y="2311273"/>
                  </a:lnTo>
                  <a:lnTo>
                    <a:pt x="1899793" y="2318766"/>
                  </a:lnTo>
                  <a:lnTo>
                    <a:pt x="1962531" y="2327148"/>
                  </a:lnTo>
                  <a:lnTo>
                    <a:pt x="2022348" y="2336165"/>
                  </a:lnTo>
                  <a:lnTo>
                    <a:pt x="2079117" y="2345817"/>
                  </a:lnTo>
                  <a:lnTo>
                    <a:pt x="2132584" y="2356104"/>
                  </a:lnTo>
                  <a:lnTo>
                    <a:pt x="2182876" y="2367153"/>
                  </a:lnTo>
                  <a:lnTo>
                    <a:pt x="2229612" y="2378583"/>
                  </a:lnTo>
                  <a:lnTo>
                    <a:pt x="2272665" y="2390775"/>
                  </a:lnTo>
                  <a:lnTo>
                    <a:pt x="2346960" y="2416429"/>
                  </a:lnTo>
                  <a:lnTo>
                    <a:pt x="2404745" y="2443988"/>
                  </a:lnTo>
                  <a:lnTo>
                    <a:pt x="2444496" y="2473071"/>
                  </a:lnTo>
                  <a:lnTo>
                    <a:pt x="2467610" y="2519172"/>
                  </a:lnTo>
                  <a:lnTo>
                    <a:pt x="2464943" y="2534793"/>
                  </a:lnTo>
                  <a:lnTo>
                    <a:pt x="2426970" y="2580005"/>
                  </a:lnTo>
                  <a:lnTo>
                    <a:pt x="2378075" y="2608453"/>
                  </a:lnTo>
                  <a:lnTo>
                    <a:pt x="2311781" y="2634996"/>
                  </a:lnTo>
                  <a:lnTo>
                    <a:pt x="2229612" y="2659761"/>
                  </a:lnTo>
                  <a:lnTo>
                    <a:pt x="2182876" y="2671318"/>
                  </a:lnTo>
                  <a:lnTo>
                    <a:pt x="2132584" y="2682240"/>
                  </a:lnTo>
                  <a:lnTo>
                    <a:pt x="2079117" y="2692527"/>
                  </a:lnTo>
                  <a:lnTo>
                    <a:pt x="2022348" y="2702306"/>
                  </a:lnTo>
                  <a:lnTo>
                    <a:pt x="1962531" y="2711323"/>
                  </a:lnTo>
                  <a:lnTo>
                    <a:pt x="1899793" y="2719578"/>
                  </a:lnTo>
                  <a:lnTo>
                    <a:pt x="1834514" y="2727071"/>
                  </a:lnTo>
                  <a:lnTo>
                    <a:pt x="1766570" y="2733929"/>
                  </a:lnTo>
                  <a:lnTo>
                    <a:pt x="1696339" y="2739898"/>
                  </a:lnTo>
                  <a:lnTo>
                    <a:pt x="1623821" y="2745105"/>
                  </a:lnTo>
                  <a:lnTo>
                    <a:pt x="1549273" y="2749296"/>
                  </a:lnTo>
                  <a:lnTo>
                    <a:pt x="1472819" y="2752725"/>
                  </a:lnTo>
                  <a:lnTo>
                    <a:pt x="1394714" y="2755138"/>
                  </a:lnTo>
                  <a:lnTo>
                    <a:pt x="1314958" y="2756662"/>
                  </a:lnTo>
                  <a:lnTo>
                    <a:pt x="1233805" y="2757170"/>
                  </a:lnTo>
                  <a:lnTo>
                    <a:pt x="1152652" y="2756662"/>
                  </a:lnTo>
                  <a:lnTo>
                    <a:pt x="1073023" y="2755138"/>
                  </a:lnTo>
                  <a:lnTo>
                    <a:pt x="994791" y="2752725"/>
                  </a:lnTo>
                  <a:lnTo>
                    <a:pt x="918337" y="2749296"/>
                  </a:lnTo>
                  <a:lnTo>
                    <a:pt x="843788" y="2745105"/>
                  </a:lnTo>
                  <a:lnTo>
                    <a:pt x="771397" y="2739898"/>
                  </a:lnTo>
                  <a:lnTo>
                    <a:pt x="701065" y="2733929"/>
                  </a:lnTo>
                  <a:lnTo>
                    <a:pt x="633158" y="2727071"/>
                  </a:lnTo>
                  <a:lnTo>
                    <a:pt x="567791" y="2719578"/>
                  </a:lnTo>
                  <a:lnTo>
                    <a:pt x="505142" y="2711323"/>
                  </a:lnTo>
                  <a:lnTo>
                    <a:pt x="445338" y="2702306"/>
                  </a:lnTo>
                  <a:lnTo>
                    <a:pt x="388569" y="2692527"/>
                  </a:lnTo>
                  <a:lnTo>
                    <a:pt x="334987" y="2682240"/>
                  </a:lnTo>
                  <a:lnTo>
                    <a:pt x="284759" y="2671318"/>
                  </a:lnTo>
                  <a:lnTo>
                    <a:pt x="238048" y="2659761"/>
                  </a:lnTo>
                  <a:lnTo>
                    <a:pt x="195021" y="2647696"/>
                  </a:lnTo>
                  <a:lnTo>
                    <a:pt x="120624" y="2621915"/>
                  </a:lnTo>
                  <a:lnTo>
                    <a:pt x="62903" y="2594356"/>
                  </a:lnTo>
                  <a:lnTo>
                    <a:pt x="23126" y="2565273"/>
                  </a:lnTo>
                  <a:lnTo>
                    <a:pt x="0" y="251917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76850" y="7001662"/>
            <a:ext cx="40589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222852"/>
                </a:solidFill>
                <a:latin typeface="Microsoft Sans Serif"/>
                <a:cs typeface="Microsoft Sans Serif"/>
              </a:rPr>
              <a:t>S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ou</a:t>
            </a:r>
            <a:r>
              <a:rPr sz="1950" dirty="0">
                <a:solidFill>
                  <a:srgbClr val="222852"/>
                </a:solidFill>
                <a:latin typeface="Microsoft Sans Serif"/>
                <a:cs typeface="Microsoft Sans Serif"/>
              </a:rPr>
              <a:t>r</a:t>
            </a:r>
            <a:r>
              <a:rPr sz="1950" spc="10" dirty="0">
                <a:solidFill>
                  <a:srgbClr val="222852"/>
                </a:solidFill>
                <a:latin typeface="Microsoft Sans Serif"/>
                <a:cs typeface="Microsoft Sans Serif"/>
              </a:rPr>
              <a:t>c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e:</a:t>
            </a:r>
            <a:r>
              <a:rPr sz="1950" spc="30" dirty="0">
                <a:solidFill>
                  <a:srgbClr val="222852"/>
                </a:solidFill>
                <a:latin typeface="Microsoft Sans Serif"/>
                <a:cs typeface="Microsoft Sans Serif"/>
              </a:rPr>
              <a:t> </a:t>
            </a:r>
            <a:r>
              <a:rPr sz="1950" spc="15" dirty="0">
                <a:solidFill>
                  <a:srgbClr val="222852"/>
                </a:solidFill>
                <a:latin typeface="Microsoft Sans Serif"/>
                <a:cs typeface="Microsoft Sans Serif"/>
              </a:rPr>
              <a:t>JAM</a:t>
            </a:r>
            <a:r>
              <a:rPr sz="1950" spc="20" dirty="0">
                <a:solidFill>
                  <a:srgbClr val="222852"/>
                </a:solidFill>
                <a:latin typeface="Microsoft Sans Serif"/>
                <a:cs typeface="Microsoft Sans Serif"/>
              </a:rPr>
              <a:t>A</a:t>
            </a:r>
            <a:r>
              <a:rPr sz="1950" spc="-229" dirty="0">
                <a:solidFill>
                  <a:srgbClr val="222852"/>
                </a:solidFill>
                <a:latin typeface="Microsoft Sans Serif"/>
                <a:cs typeface="Microsoft Sans Serif"/>
              </a:rPr>
              <a:t> 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2020</a:t>
            </a:r>
            <a:r>
              <a:rPr sz="1950" spc="-5" dirty="0">
                <a:solidFill>
                  <a:srgbClr val="222852"/>
                </a:solidFill>
                <a:latin typeface="Microsoft Sans Serif"/>
                <a:cs typeface="Microsoft Sans Serif"/>
              </a:rPr>
              <a:t>;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324</a:t>
            </a:r>
            <a:r>
              <a:rPr sz="1950" spc="-5" dirty="0">
                <a:solidFill>
                  <a:srgbClr val="222852"/>
                </a:solidFill>
                <a:latin typeface="Microsoft Sans Serif"/>
                <a:cs typeface="Microsoft Sans Serif"/>
              </a:rPr>
              <a:t>(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6</a:t>
            </a:r>
            <a:r>
              <a:rPr sz="1950" spc="-5" dirty="0">
                <a:solidFill>
                  <a:srgbClr val="222852"/>
                </a:solidFill>
                <a:latin typeface="Microsoft Sans Serif"/>
                <a:cs typeface="Microsoft Sans Serif"/>
              </a:rPr>
              <a:t>):</a:t>
            </a:r>
            <a:r>
              <a:rPr sz="1950" spc="5" dirty="0">
                <a:solidFill>
                  <a:srgbClr val="222852"/>
                </a:solidFill>
                <a:latin typeface="Microsoft Sans Serif"/>
                <a:cs typeface="Microsoft Sans Serif"/>
              </a:rPr>
              <a:t>60</a:t>
            </a:r>
            <a:r>
              <a:rPr sz="1950" spc="-5" dirty="0">
                <a:solidFill>
                  <a:srgbClr val="222852"/>
                </a:solidFill>
                <a:latin typeface="Microsoft Sans Serif"/>
                <a:cs typeface="Microsoft Sans Serif"/>
              </a:rPr>
              <a:t>3-</a:t>
            </a:r>
            <a:r>
              <a:rPr sz="1950" dirty="0">
                <a:solidFill>
                  <a:srgbClr val="222852"/>
                </a:solidFill>
                <a:latin typeface="Microsoft Sans Serif"/>
                <a:cs typeface="Microsoft Sans Serif"/>
              </a:rPr>
              <a:t>605.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5139" y="724356"/>
            <a:ext cx="7514590" cy="561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dirty="0">
                <a:solidFill>
                  <a:srgbClr val="0000FF"/>
                </a:solidFill>
              </a:rPr>
              <a:t>Các</a:t>
            </a:r>
            <a:r>
              <a:rPr sz="3500" spc="-50" dirty="0">
                <a:solidFill>
                  <a:srgbClr val="0000FF"/>
                </a:solidFill>
              </a:rPr>
              <a:t> </a:t>
            </a:r>
            <a:r>
              <a:rPr sz="3500" spc="-5" dirty="0">
                <a:solidFill>
                  <a:srgbClr val="0000FF"/>
                </a:solidFill>
              </a:rPr>
              <a:t>triệu</a:t>
            </a:r>
            <a:r>
              <a:rPr sz="3500" spc="-50" dirty="0">
                <a:solidFill>
                  <a:srgbClr val="0000FF"/>
                </a:solidFill>
              </a:rPr>
              <a:t> </a:t>
            </a:r>
            <a:r>
              <a:rPr sz="3500" spc="-5" dirty="0">
                <a:solidFill>
                  <a:srgbClr val="0000FF"/>
                </a:solidFill>
              </a:rPr>
              <a:t>chứng</a:t>
            </a:r>
            <a:r>
              <a:rPr sz="3500" spc="-40" dirty="0">
                <a:solidFill>
                  <a:srgbClr val="0000FF"/>
                </a:solidFill>
              </a:rPr>
              <a:t> </a:t>
            </a:r>
            <a:r>
              <a:rPr sz="3500" dirty="0">
                <a:solidFill>
                  <a:srgbClr val="0000FF"/>
                </a:solidFill>
              </a:rPr>
              <a:t>của</a:t>
            </a:r>
            <a:r>
              <a:rPr sz="3500" spc="-50" dirty="0">
                <a:solidFill>
                  <a:srgbClr val="0000FF"/>
                </a:solidFill>
              </a:rPr>
              <a:t> </a:t>
            </a:r>
            <a:r>
              <a:rPr sz="3500" spc="10" dirty="0">
                <a:solidFill>
                  <a:srgbClr val="0000FF"/>
                </a:solidFill>
              </a:rPr>
              <a:t>HC</a:t>
            </a:r>
            <a:r>
              <a:rPr sz="3500" spc="-60" dirty="0">
                <a:solidFill>
                  <a:srgbClr val="0000FF"/>
                </a:solidFill>
              </a:rPr>
              <a:t> </a:t>
            </a:r>
            <a:r>
              <a:rPr sz="3500" dirty="0">
                <a:solidFill>
                  <a:srgbClr val="0000FF"/>
                </a:solidFill>
              </a:rPr>
              <a:t>hậu</a:t>
            </a:r>
            <a:r>
              <a:rPr sz="3500" spc="-40" dirty="0">
                <a:solidFill>
                  <a:srgbClr val="0000FF"/>
                </a:solidFill>
              </a:rPr>
              <a:t> </a:t>
            </a:r>
            <a:r>
              <a:rPr sz="3500" dirty="0">
                <a:solidFill>
                  <a:srgbClr val="0000FF"/>
                </a:solidFill>
              </a:rPr>
              <a:t>COVID</a:t>
            </a:r>
            <a:endParaRPr sz="3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96795"/>
            <a:ext cx="9890760" cy="4764405"/>
            <a:chOff x="0" y="1796795"/>
            <a:chExt cx="9890760" cy="4764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96795"/>
              <a:ext cx="7191756" cy="4764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1756" y="2378963"/>
              <a:ext cx="2699004" cy="35996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10058400" cy="628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520522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pc="-9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425" y="1752600"/>
            <a:ext cx="9144000" cy="5031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715" indent="-344805" algn="just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vấn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khoẻ sau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mắc Covid còn gọi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ngay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viện (KT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 tăng tống thải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dịch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vận động sớm) và tiếp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trì 6-8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ra viện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(tập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sức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hô hấp, hoạt động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ngày,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cường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nhẹ/trung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7620" indent="-344805" algn="just">
              <a:lnSpc>
                <a:spcPct val="150000"/>
              </a:lnSpc>
              <a:spcBef>
                <a:spcPts val="105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 toàn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diện: đánh giá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ra viện để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 algn="just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chú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206451"/>
            <a:ext cx="29133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FF"/>
                </a:solidFill>
              </a:rPr>
              <a:t>Tài</a:t>
            </a:r>
            <a:r>
              <a:rPr sz="2600" spc="-20" dirty="0">
                <a:solidFill>
                  <a:srgbClr val="0000FF"/>
                </a:solidFill>
              </a:rPr>
              <a:t> </a:t>
            </a:r>
            <a:r>
              <a:rPr sz="2600" spc="-5" dirty="0">
                <a:solidFill>
                  <a:srgbClr val="0000FF"/>
                </a:solidFill>
              </a:rPr>
              <a:t>liệu</a:t>
            </a:r>
            <a:r>
              <a:rPr sz="2600" spc="-10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tham</a:t>
            </a:r>
            <a:r>
              <a:rPr sz="2600" spc="-30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khảo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89280" y="864514"/>
            <a:ext cx="8798560" cy="594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600" i="1" spc="-5" dirty="0">
                <a:latin typeface="Arial"/>
                <a:cs typeface="Arial"/>
              </a:rPr>
              <a:t>Soril,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L.</a:t>
            </a:r>
            <a:r>
              <a:rPr sz="1600" i="1" dirty="0">
                <a:latin typeface="Arial"/>
                <a:cs typeface="Arial"/>
              </a:rPr>
              <a:t> J.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(2022).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The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effectiveness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of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pulmonary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for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Post-COVID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symptoms: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rapid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review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of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the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literature.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Respiratory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medicine,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106782</a:t>
            </a:r>
            <a:endParaRPr sz="1600" dirty="0">
              <a:latin typeface="Arial"/>
              <a:cs typeface="Arial"/>
            </a:endParaRPr>
          </a:p>
          <a:p>
            <a:pPr marL="469900" marR="5715" indent="-457200" algn="just">
              <a:lnSpc>
                <a:spcPct val="1501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1600" i="1" dirty="0">
                <a:latin typeface="Arial"/>
                <a:cs typeface="Arial"/>
              </a:rPr>
              <a:t>World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Health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Organization.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(2021).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Support</a:t>
            </a:r>
            <a:r>
              <a:rPr sz="1600" i="1" dirty="0">
                <a:latin typeface="Arial"/>
                <a:cs typeface="Arial"/>
              </a:rPr>
              <a:t> for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rehabilitation: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self-management</a:t>
            </a:r>
            <a:r>
              <a:rPr sz="1600" i="1" dirty="0">
                <a:latin typeface="Arial"/>
                <a:cs typeface="Arial"/>
              </a:rPr>
              <a:t> after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COVID-19-related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illness</a:t>
            </a:r>
            <a:r>
              <a:rPr sz="1600" i="1" spc="-5" dirty="0">
                <a:latin typeface="Arial"/>
                <a:cs typeface="Arial"/>
              </a:rPr>
              <a:t> (No.</a:t>
            </a:r>
            <a:r>
              <a:rPr sz="1600" i="1" dirty="0">
                <a:latin typeface="Arial"/>
                <a:cs typeface="Arial"/>
              </a:rPr>
              <a:t> WHO/EURO: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2021-855-40590-59892).</a:t>
            </a:r>
            <a:r>
              <a:rPr sz="1600" i="1" dirty="0">
                <a:latin typeface="Arial"/>
                <a:cs typeface="Arial"/>
              </a:rPr>
              <a:t> World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Health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Organization.</a:t>
            </a:r>
            <a:r>
              <a:rPr sz="1600" i="1" spc="6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Regional Office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for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Europe.</a:t>
            </a:r>
            <a:endParaRPr sz="1600" dirty="0">
              <a:latin typeface="Arial"/>
              <a:cs typeface="Arial"/>
            </a:endParaRPr>
          </a:p>
          <a:p>
            <a:pPr marL="469900" marR="6350" indent="-457200" algn="just">
              <a:lnSpc>
                <a:spcPct val="15000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sz="1600" i="1" spc="-5" dirty="0">
                <a:latin typeface="Arial"/>
                <a:cs typeface="Arial"/>
              </a:rPr>
              <a:t>Spruit, M. A. et al (2020). COVID-19: interim guidance on rehabilitation </a:t>
            </a:r>
            <a:r>
              <a:rPr sz="1600" i="1" dirty="0">
                <a:latin typeface="Arial"/>
                <a:cs typeface="Arial"/>
              </a:rPr>
              <a:t>in </a:t>
            </a:r>
            <a:r>
              <a:rPr sz="1600" i="1" spc="-5" dirty="0">
                <a:latin typeface="Arial"/>
                <a:cs typeface="Arial"/>
              </a:rPr>
              <a:t>the hospital and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post-hospital </a:t>
            </a:r>
            <a:r>
              <a:rPr sz="1600" i="1" spc="-10" dirty="0">
                <a:latin typeface="Arial"/>
                <a:cs typeface="Arial"/>
              </a:rPr>
              <a:t>phase </a:t>
            </a:r>
            <a:r>
              <a:rPr sz="1600" i="1" spc="-5" dirty="0">
                <a:latin typeface="Arial"/>
                <a:cs typeface="Arial"/>
              </a:rPr>
              <a:t>from a European Respiratory Society-and American Thoracic Society-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coordinated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international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task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force.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European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Respiratory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Journal,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56(6).</a:t>
            </a:r>
            <a:endParaRPr sz="16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1600" i="1" spc="-20" dirty="0">
                <a:latin typeface="Arial"/>
                <a:cs typeface="Arial"/>
              </a:rPr>
              <a:t>Aytür,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75" dirty="0">
                <a:latin typeface="Arial"/>
                <a:cs typeface="Arial"/>
              </a:rPr>
              <a:t>Y.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K.,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(2021).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Pulmonary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principles</a:t>
            </a:r>
            <a:r>
              <a:rPr sz="1600" i="1" dirty="0">
                <a:latin typeface="Arial"/>
                <a:cs typeface="Arial"/>
              </a:rPr>
              <a:t> in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SARS-COV-2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infection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(COVID-19):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The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revised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guideline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for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the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acute,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subacute,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and</a:t>
            </a:r>
            <a:r>
              <a:rPr sz="1600" i="1" spc="43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post-COVID-19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rehabilitation.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Turkish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journal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of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physical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medicine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and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67(2),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129.</a:t>
            </a:r>
            <a:endParaRPr sz="1600" dirty="0">
              <a:latin typeface="Arial"/>
              <a:cs typeface="Arial"/>
            </a:endParaRPr>
          </a:p>
          <a:p>
            <a:pPr marL="469900" marR="6985" indent="-457200" algn="just">
              <a:lnSpc>
                <a:spcPct val="1501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1600" i="1" spc="-5" dirty="0">
                <a:latin typeface="Arial"/>
                <a:cs typeface="Arial"/>
              </a:rPr>
              <a:t>Beauchamp,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K.,</a:t>
            </a:r>
            <a:r>
              <a:rPr sz="1600" i="1" dirty="0">
                <a:latin typeface="Arial"/>
                <a:cs typeface="Arial"/>
              </a:rPr>
              <a:t> et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(2021).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Canadian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Thoracic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Society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position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statement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5" dirty="0">
                <a:latin typeface="Arial"/>
                <a:cs typeface="Arial"/>
              </a:rPr>
              <a:t>on 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 for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COVID-19 and implications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for pulmonary</a:t>
            </a:r>
            <a:r>
              <a:rPr sz="1600" i="1" spc="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rehabilitation. Canadian Journal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of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Respiratory,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Critical Care,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and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Sleep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Medicine,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1-5.</a:t>
            </a:r>
            <a:endParaRPr sz="1600" dirty="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469900" algn="l"/>
              </a:tabLst>
            </a:pPr>
            <a:r>
              <a:rPr sz="1600" i="1" spc="-5" dirty="0">
                <a:latin typeface="Arial"/>
                <a:cs typeface="Arial"/>
              </a:rPr>
              <a:t>Bộ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Y</a:t>
            </a:r>
            <a:r>
              <a:rPr sz="1600" i="1" spc="2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Tế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(2020).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Phục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hồi</a:t>
            </a:r>
            <a:r>
              <a:rPr sz="1600" i="1" spc="23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chức</a:t>
            </a:r>
            <a:r>
              <a:rPr sz="1600" i="1" spc="2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năng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bệnh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viêm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đường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hô</a:t>
            </a:r>
            <a:r>
              <a:rPr sz="1600" i="1" spc="2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hấp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cấp</a:t>
            </a:r>
            <a:r>
              <a:rPr sz="1600" i="1" spc="23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tính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SARS-CoV2</a:t>
            </a:r>
            <a:endParaRPr sz="1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65"/>
              </a:spcBef>
            </a:pPr>
            <a:r>
              <a:rPr sz="1600" i="1" spc="-5" dirty="0">
                <a:latin typeface="Arial"/>
                <a:cs typeface="Arial"/>
              </a:rPr>
              <a:t>(COVID-19).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1647" y="20782"/>
            <a:ext cx="8235105" cy="24384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10058400" cy="650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621314"/>
            <a:ext cx="68594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130" y="1391263"/>
            <a:ext cx="9135669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6350" indent="-502920" algn="just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5156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2,5-15%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7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7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2920" algn="just">
              <a:lnSpc>
                <a:spcPct val="150000"/>
              </a:lnSpc>
              <a:buFont typeface="Wingdings"/>
              <a:buChar char=""/>
              <a:tabLst>
                <a:tab pos="5156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yếu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tăng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cao,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béo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phì/thừa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cân, có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</a:t>
            </a:r>
            <a:r>
              <a:rPr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hen, có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triệu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620" marR="5080" indent="-502920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5156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các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rất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nhẹ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77" y="521758"/>
            <a:ext cx="89542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600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sz="36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sz="36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36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157985"/>
            <a:ext cx="9217025" cy="565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Wingdings"/>
              <a:buChar char=""/>
              <a:tabLst>
                <a:tab pos="354965" algn="l"/>
                <a:tab pos="355600" algn="l"/>
                <a:tab pos="1724025" algn="l"/>
                <a:tab pos="2383790" algn="l"/>
                <a:tab pos="3448050" algn="l"/>
                <a:tab pos="4106545" algn="l"/>
                <a:tab pos="4495165" algn="l"/>
                <a:tab pos="5324475" algn="l"/>
                <a:tab pos="5965825" algn="l"/>
                <a:tab pos="6467475" algn="l"/>
                <a:tab pos="7465695" algn="l"/>
                <a:tab pos="7915275" algn="l"/>
                <a:tab pos="854075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TKNTXN	ảnh	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hưởng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	di	động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	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hoành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	suy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  <a:spcBef>
                <a:spcPts val="173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ts val="4610"/>
              </a:lnSpc>
              <a:spcBef>
                <a:spcPts val="43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sz="2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Covid-19: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sz="24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CNHH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DLCO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nặng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DLCO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mỏi,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  <a:spcBef>
                <a:spcPts val="172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cơ,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ngủ,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âu,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gđ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  <a:spcBef>
                <a:spcPts val="173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620" indent="-342900">
              <a:lnSpc>
                <a:spcPts val="4610"/>
              </a:lnSpc>
              <a:spcBef>
                <a:spcPts val="2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MERS</a:t>
            </a:r>
            <a:r>
              <a:rPr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dằng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268253"/>
            <a:ext cx="7251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867" y="1285113"/>
            <a:ext cx="9215755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ATS/ERS: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>
              <a:lnSpc>
                <a:spcPts val="4610"/>
              </a:lnSpc>
              <a:spcBef>
                <a:spcPts val="439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CLCS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COPD,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ILD</a:t>
            </a:r>
          </a:p>
          <a:p>
            <a:pPr marL="355600" marR="6985" indent="-342900">
              <a:lnSpc>
                <a:spcPts val="4610"/>
              </a:lnSpc>
              <a:buFont typeface="Wingdings"/>
              <a:buChar char=""/>
              <a:tabLst>
                <a:tab pos="354965" algn="l"/>
                <a:tab pos="355600" algn="l"/>
                <a:tab pos="1039494" algn="l"/>
                <a:tab pos="1623060" algn="l"/>
                <a:tab pos="2257425" algn="l"/>
                <a:tab pos="3061970" algn="l"/>
                <a:tab pos="4508500" algn="l"/>
                <a:tab pos="5258435" algn="l"/>
                <a:tab pos="5721985" algn="l"/>
                <a:tab pos="6289040" algn="l"/>
                <a:tab pos="7108825" algn="l"/>
                <a:tab pos="7744459" algn="l"/>
                <a:tab pos="8311515" algn="l"/>
                <a:tab pos="88785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	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thấ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thể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nân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thể	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CLCS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</a:t>
            </a:r>
          </a:p>
          <a:p>
            <a:pPr marL="355600" indent="-342900" algn="just">
              <a:lnSpc>
                <a:spcPct val="100000"/>
              </a:lnSpc>
              <a:spcBef>
                <a:spcPts val="128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PHCNHH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350" indent="-342900" algn="just">
              <a:lnSpc>
                <a:spcPct val="160000"/>
              </a:lnSpc>
              <a:buChar char="-"/>
              <a:tabLst>
                <a:tab pos="355600" algn="l"/>
              </a:tabLst>
            </a:pP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4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viện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Covid-19, PHCNHH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thiện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CNHH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CLCS.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nhẹ,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91" y="764286"/>
            <a:ext cx="4398151" cy="68458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565" y="910512"/>
            <a:ext cx="4228460" cy="595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1331975"/>
            <a:ext cx="9588500" cy="577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2161</Words>
  <Application>Microsoft Office PowerPoint</Application>
  <PresentationFormat>Custom</PresentationFormat>
  <Paragraphs>175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Garamond</vt:lpstr>
      <vt:lpstr>Microsoft Sans Serif</vt:lpstr>
      <vt:lpstr>Times New Roman</vt:lpstr>
      <vt:lpstr>Wingdings</vt:lpstr>
      <vt:lpstr>Organic</vt:lpstr>
      <vt:lpstr>PHỤC HỒI CHỨC NĂNG HÔ HẤP Ở BN SAU MẮC  COVID VÀ HẬU COVID-19</vt:lpstr>
      <vt:lpstr>Các định nghĩa của NICE về các bệnh lý  liên quan đến COVID-19</vt:lpstr>
      <vt:lpstr>PowerPoint Presentation</vt:lpstr>
      <vt:lpstr>Các triệu chứng của HC hậu COVID</vt:lpstr>
      <vt:lpstr>Ai có thể bị Covid kéo dài?</vt:lpstr>
      <vt:lpstr>Những ảnh hưởng chức năng phổi sau Covid-19</vt:lpstr>
      <vt:lpstr>Vai trò của PHCNHH</vt:lpstr>
      <vt:lpstr>PowerPoint Presentation</vt:lpstr>
      <vt:lpstr>PowerPoint Presentation</vt:lpstr>
      <vt:lpstr>PowerPoint Presentation</vt:lpstr>
      <vt:lpstr>PowerPoint Presentation</vt:lpstr>
      <vt:lpstr>Khuyến nghị tạm thời của ATS/ERS về PHCNHH sau Covid-19</vt:lpstr>
      <vt:lpstr>Đánh giá kỹ lưỡng trước chương trình PHCNHH</vt:lpstr>
      <vt:lpstr>PowerPoint Presentation</vt:lpstr>
      <vt:lpstr>Theo dõi và tái khám (BYT 2020)</vt:lpstr>
      <vt:lpstr>Định nghĩa PHCN HÔ HẤP</vt:lpstr>
      <vt:lpstr>Các thành phần của chương trình PHCNHH:  Đa thành phần, đa chuyên ngành</vt:lpstr>
      <vt:lpstr>Nguyên tắc xây dựng chương trình: cá thể hoá</vt:lpstr>
      <vt:lpstr>Hình thức triển khai PHCNHH</vt:lpstr>
      <vt:lpstr>Nội dung tập luyện tại nhà 6-8 tuần sau khi ra viện</vt:lpstr>
      <vt:lpstr>1. Kiểm soát khó thở</vt:lpstr>
      <vt:lpstr>Làm gì khi khó thở?</vt:lpstr>
      <vt:lpstr>Kiểm soát nhịp thở</vt:lpstr>
      <vt:lpstr>KT thở chúm môi</vt:lpstr>
      <vt:lpstr>KT thở cơ hoành (thở bụng)</vt:lpstr>
      <vt:lpstr>Những chú ý khi tập thở</vt:lpstr>
      <vt:lpstr>2. Các KT tăng tống thải đờm dịch  (khi có nhiều đờm)</vt:lpstr>
      <vt:lpstr>KT ho hữu hiệu</vt:lpstr>
      <vt:lpstr>KT thở chu kỳ chủ động</vt:lpstr>
      <vt:lpstr>Những điểm cần chú ý để tăng hiệu quả khạc đờm</vt:lpstr>
      <vt:lpstr>3. Tập tăng sức mạnh cơ hô hấp</vt:lpstr>
      <vt:lpstr>Tập thở với phế dung kế</vt:lpstr>
      <vt:lpstr>Tập thở với bóng</vt:lpstr>
      <vt:lpstr>4. Luyện tập thể lực tại nhà</vt:lpstr>
      <vt:lpstr>Các bài tập khởi động</vt:lpstr>
      <vt:lpstr>Các bài tập tăng sức mạnh và sức bền chi</vt:lpstr>
      <vt:lpstr>Các bài tập giãn cơ làm mát</vt:lpstr>
      <vt:lpstr>PowerPoint Presentation</vt:lpstr>
      <vt:lpstr>PowerPoint Presentation</vt:lpstr>
      <vt:lpstr>PowerPoint Presentation</vt:lpstr>
      <vt:lpstr>PowerPoint Presentation</vt:lpstr>
      <vt:lpstr>KẾT LUẬN</vt:lpstr>
      <vt:lpstr>Tài liệu tham khảo</vt:lpstr>
      <vt:lpstr>Cảm ơn quý vị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PHỤC HỒI CHỨC NĂNG HÔ HẤP VÀ TÁI  HÒA NHẬP CỘNG ĐỒNG CHO BN BỆNH  PHỔI TẮC NGHẼN MẠN TÍNH</dc:title>
  <dc:creator>Hoa TTMP</dc:creator>
  <cp:lastModifiedBy>Admin</cp:lastModifiedBy>
  <cp:revision>9</cp:revision>
  <dcterms:created xsi:type="dcterms:W3CDTF">2022-09-22T08:41:05Z</dcterms:created>
  <dcterms:modified xsi:type="dcterms:W3CDTF">2022-09-23T02:04:42Z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2022-09-22T00:00:00Z</vt:filetime>
  </property>
</Properties>
</file>