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6894" y="266776"/>
            <a:ext cx="7430211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4" y="957554"/>
            <a:ext cx="8075930" cy="3592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83229" y="4757013"/>
            <a:ext cx="3025775" cy="278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spc="-30" dirty="0"/>
              <a:t>Trung</a:t>
            </a:r>
            <a:r>
              <a:rPr spc="-15" dirty="0"/>
              <a:t> </a:t>
            </a:r>
            <a:r>
              <a:rPr dirty="0"/>
              <a:t>tâm</a:t>
            </a:r>
            <a:r>
              <a:rPr spc="-25" dirty="0"/>
              <a:t> </a:t>
            </a:r>
            <a:r>
              <a:rPr spc="-5" dirty="0"/>
              <a:t>Nhi khoa </a:t>
            </a:r>
            <a:r>
              <a:rPr dirty="0"/>
              <a:t>Bạch</a:t>
            </a:r>
            <a:r>
              <a:rPr spc="-10" dirty="0"/>
              <a:t> </a:t>
            </a:r>
            <a:r>
              <a:rPr dirty="0"/>
              <a:t>Mai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8845" y="1577416"/>
            <a:ext cx="491998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FFFFFF"/>
                </a:solidFill>
              </a:rPr>
              <a:t>COVID-19</a:t>
            </a:r>
            <a:r>
              <a:rPr sz="4800" spc="-30" dirty="0">
                <a:solidFill>
                  <a:srgbClr val="FFFFFF"/>
                </a:solidFill>
              </a:rPr>
              <a:t> </a:t>
            </a:r>
            <a:r>
              <a:rPr sz="4800" dirty="0">
                <a:solidFill>
                  <a:srgbClr val="FFFFFF"/>
                </a:solidFill>
              </a:rPr>
              <a:t>ỏ</a:t>
            </a:r>
            <a:r>
              <a:rPr sz="4800" spc="-50" dirty="0">
                <a:solidFill>
                  <a:srgbClr val="FFFFFF"/>
                </a:solidFill>
              </a:rPr>
              <a:t> </a:t>
            </a:r>
            <a:r>
              <a:rPr sz="4800" dirty="0">
                <a:solidFill>
                  <a:srgbClr val="FFFFFF"/>
                </a:solidFill>
              </a:rPr>
              <a:t>trẻ</a:t>
            </a:r>
            <a:r>
              <a:rPr sz="4800" spc="-30" dirty="0">
                <a:solidFill>
                  <a:srgbClr val="FFFFFF"/>
                </a:solidFill>
              </a:rPr>
              <a:t> </a:t>
            </a:r>
            <a:r>
              <a:rPr sz="4800" spc="5" dirty="0">
                <a:solidFill>
                  <a:srgbClr val="FFFFFF"/>
                </a:solidFill>
              </a:rPr>
              <a:t>em</a:t>
            </a:r>
            <a:endParaRPr sz="4800"/>
          </a:p>
        </p:txBody>
      </p:sp>
      <p:sp>
        <p:nvSpPr>
          <p:cNvPr id="5" name="object 5"/>
          <p:cNvSpPr txBox="1"/>
          <p:nvPr/>
        </p:nvSpPr>
        <p:spPr>
          <a:xfrm>
            <a:off x="1634108" y="2528773"/>
            <a:ext cx="7026275" cy="2254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FFFFFF"/>
                </a:solidFill>
                <a:latin typeface="Times New Roman"/>
                <a:cs typeface="Times New Roman"/>
              </a:rPr>
              <a:t>và</a:t>
            </a:r>
            <a:r>
              <a:rPr sz="4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dirty="0">
                <a:solidFill>
                  <a:srgbClr val="FFFFFF"/>
                </a:solidFill>
                <a:latin typeface="Times New Roman"/>
                <a:cs typeface="Times New Roman"/>
              </a:rPr>
              <a:t>bất</a:t>
            </a:r>
            <a:r>
              <a:rPr sz="4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dirty="0">
                <a:solidFill>
                  <a:srgbClr val="FFFFFF"/>
                </a:solidFill>
                <a:latin typeface="Times New Roman"/>
                <a:cs typeface="Times New Roman"/>
              </a:rPr>
              <a:t>thường</a:t>
            </a:r>
            <a:r>
              <a:rPr sz="4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dirty="0" err="1">
                <a:solidFill>
                  <a:srgbClr val="FFFFFF"/>
                </a:solidFill>
                <a:latin typeface="Times New Roman"/>
                <a:cs typeface="Times New Roman"/>
              </a:rPr>
              <a:t>sau</a:t>
            </a:r>
            <a:r>
              <a:rPr sz="4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8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nhiễm</a:t>
            </a:r>
            <a:endParaRPr lang="en-US" sz="4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spc="-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en-US" sz="48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800" spc="-5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lang="en-US" sz="48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		</a:t>
            </a:r>
            <a:r>
              <a:rPr lang="en-US" sz="31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BSCKI. Cao </a:t>
            </a:r>
            <a:r>
              <a:rPr lang="en-US" sz="3100" spc="-5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Thị</a:t>
            </a:r>
            <a:r>
              <a:rPr lang="en-US" sz="31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3100" spc="-5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Thúy</a:t>
            </a:r>
            <a:r>
              <a:rPr lang="en-US" sz="31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3100" spc="-5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Hà</a:t>
            </a:r>
            <a:endParaRPr sz="3100" dirty="0">
              <a:latin typeface="Times New Roman"/>
              <a:cs typeface="Times New Roman"/>
            </a:endParaRPr>
          </a:p>
        </p:txBody>
      </p:sp>
      <p:pic>
        <p:nvPicPr>
          <p:cNvPr id="6" name="Picture 5" descr="D:\LINH\tóm tắt HD điều trị gửi các khoa\Logo ttyt_trong_suot (1)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242264"/>
            <a:ext cx="1447800" cy="1335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1666" y="144017"/>
            <a:ext cx="38207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Dấu </a:t>
            </a:r>
            <a:r>
              <a:rPr sz="4000" spc="-5" dirty="0"/>
              <a:t>hiệu</a:t>
            </a:r>
            <a:r>
              <a:rPr sz="4000" spc="-20" dirty="0"/>
              <a:t> </a:t>
            </a:r>
            <a:r>
              <a:rPr sz="4000" spc="-5" dirty="0"/>
              <a:t>lâm</a:t>
            </a:r>
            <a:r>
              <a:rPr sz="4000" spc="-15" dirty="0"/>
              <a:t> </a:t>
            </a:r>
            <a:r>
              <a:rPr sz="4000" spc="-5" dirty="0"/>
              <a:t>sàng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889000"/>
          <a:ext cx="8229600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2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hiệu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Sốc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32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hiệu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da,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niêm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mạc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27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hiệu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tương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tự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bệnh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Kawasaki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22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64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Suy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chức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năng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cơ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tim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(siêu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âm,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men</a:t>
                      </a:r>
                      <a:r>
                        <a:rPr sz="2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tim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tăng)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51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Loạn</a:t>
                      </a:r>
                      <a:r>
                        <a:rPr sz="2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nhịp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tim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12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Suy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hô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hấp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cần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hỗ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trợ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hô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hấp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28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Tổn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thương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thận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cấp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8191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1666" y="144017"/>
            <a:ext cx="38207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Dấu </a:t>
            </a:r>
            <a:r>
              <a:rPr sz="4000" spc="-5" dirty="0"/>
              <a:t>hiệu</a:t>
            </a:r>
            <a:r>
              <a:rPr sz="4000" spc="-20" dirty="0"/>
              <a:t> </a:t>
            </a:r>
            <a:r>
              <a:rPr sz="4000" spc="-5" dirty="0"/>
              <a:t>lâm</a:t>
            </a:r>
            <a:r>
              <a:rPr sz="4000" spc="-15" dirty="0"/>
              <a:t> </a:t>
            </a:r>
            <a:r>
              <a:rPr sz="4000" spc="-5" dirty="0"/>
              <a:t>sàng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224280"/>
          <a:ext cx="8229600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2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hiệu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1440" marR="2032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Viêm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thanh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mạc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(tràn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dịch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màng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phổi khu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trú, </a:t>
                      </a:r>
                      <a:r>
                        <a:rPr sz="2400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màng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tim,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màng</a:t>
                      </a:r>
                      <a:r>
                        <a:rPr sz="24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bụng)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24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Viêm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gan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hoặc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gan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5" dirty="0">
                          <a:latin typeface="Times New Roman"/>
                          <a:cs typeface="Times New Roman"/>
                        </a:rPr>
                        <a:t>to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1440" marR="5257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Tổn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thương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não,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co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giật,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hôn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mê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hoặc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viêm </a:t>
                      </a:r>
                      <a:r>
                        <a:rPr sz="2400" spc="-5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não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màng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não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8953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686" y="146684"/>
            <a:ext cx="77089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Một</a:t>
            </a:r>
            <a:r>
              <a:rPr spc="-10" dirty="0"/>
              <a:t> </a:t>
            </a:r>
            <a:r>
              <a:rPr dirty="0"/>
              <a:t>số</a:t>
            </a:r>
            <a:r>
              <a:rPr spc="-5" dirty="0"/>
              <a:t> </a:t>
            </a:r>
            <a:r>
              <a:rPr dirty="0"/>
              <a:t>xét</a:t>
            </a:r>
            <a:r>
              <a:rPr spc="-20" dirty="0"/>
              <a:t> </a:t>
            </a:r>
            <a:r>
              <a:rPr dirty="0"/>
              <a:t>nghiệm</a:t>
            </a:r>
            <a:r>
              <a:rPr spc="-25" dirty="0"/>
              <a:t> </a:t>
            </a:r>
            <a:r>
              <a:rPr dirty="0"/>
              <a:t>và</a:t>
            </a:r>
            <a:r>
              <a:rPr spc="-10" dirty="0"/>
              <a:t> </a:t>
            </a:r>
            <a:r>
              <a:rPr dirty="0"/>
              <a:t>tần</a:t>
            </a:r>
            <a:r>
              <a:rPr spc="-20" dirty="0"/>
              <a:t> </a:t>
            </a:r>
            <a:r>
              <a:rPr spc="-5" dirty="0"/>
              <a:t>suất</a:t>
            </a:r>
            <a:r>
              <a:rPr spc="-15" dirty="0"/>
              <a:t> </a:t>
            </a:r>
            <a:r>
              <a:rPr dirty="0"/>
              <a:t>gặp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-9525" y="1193800"/>
          <a:ext cx="9144000" cy="34250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Xét</a:t>
                      </a:r>
                      <a:r>
                        <a:rPr sz="26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nghiệm</a:t>
                      </a:r>
                      <a:r>
                        <a:rPr sz="26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công</a:t>
                      </a:r>
                      <a:r>
                        <a:rPr sz="26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thức</a:t>
                      </a:r>
                      <a:r>
                        <a:rPr sz="26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máu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6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6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(%)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spc="-5" dirty="0">
                          <a:latin typeface="Times New Roman"/>
                          <a:cs typeface="Times New Roman"/>
                        </a:rPr>
                        <a:t>Giảm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-5" dirty="0">
                          <a:latin typeface="Times New Roman"/>
                          <a:cs typeface="Times New Roman"/>
                        </a:rPr>
                        <a:t>tiểu cầu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dirty="0">
                          <a:latin typeface="Times New Roman"/>
                          <a:cs typeface="Times New Roman"/>
                        </a:rPr>
                        <a:t>31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5" dirty="0">
                          <a:latin typeface="Times New Roman"/>
                          <a:cs typeface="Times New Roman"/>
                        </a:rPr>
                        <a:t>80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spc="-5" dirty="0">
                          <a:latin typeface="Times New Roman"/>
                          <a:cs typeface="Times New Roman"/>
                        </a:rPr>
                        <a:t>Giảm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bạch</a:t>
                      </a:r>
                      <a:r>
                        <a:rPr sz="2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-5" dirty="0">
                          <a:latin typeface="Times New Roman"/>
                          <a:cs typeface="Times New Roman"/>
                        </a:rPr>
                        <a:t>cầu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dirty="0">
                          <a:latin typeface="Times New Roman"/>
                          <a:cs typeface="Times New Roman"/>
                        </a:rPr>
                        <a:t>80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5" dirty="0">
                          <a:latin typeface="Times New Roman"/>
                          <a:cs typeface="Times New Roman"/>
                        </a:rPr>
                        <a:t>95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bạch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-5" dirty="0">
                          <a:latin typeface="Times New Roman"/>
                          <a:cs typeface="Times New Roman"/>
                        </a:rPr>
                        <a:t>cầu</a:t>
                      </a:r>
                      <a:r>
                        <a:rPr sz="2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trung</a:t>
                      </a:r>
                      <a:r>
                        <a:rPr sz="2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tính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sz="2600" dirty="0">
                          <a:latin typeface="Times New Roman"/>
                          <a:cs typeface="Times New Roman"/>
                        </a:rPr>
                        <a:t>68</a:t>
                      </a:r>
                      <a:r>
                        <a:rPr sz="2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2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86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2600" dirty="0">
                          <a:latin typeface="Times New Roman"/>
                          <a:cs typeface="Times New Roman"/>
                        </a:rPr>
                        <a:t>Biểu</a:t>
                      </a:r>
                      <a:r>
                        <a:rPr sz="2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hiện</a:t>
                      </a:r>
                      <a:r>
                        <a:rPr sz="2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dirty="0">
                          <a:latin typeface="Times New Roman"/>
                          <a:cs typeface="Times New Roman"/>
                        </a:rPr>
                        <a:t>thiếu</a:t>
                      </a:r>
                      <a:r>
                        <a:rPr sz="2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-5" dirty="0">
                          <a:latin typeface="Times New Roman"/>
                          <a:cs typeface="Times New Roman"/>
                        </a:rPr>
                        <a:t>máu</a:t>
                      </a:r>
                      <a:r>
                        <a:rPr sz="2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600" spc="5" dirty="0">
                          <a:latin typeface="Times New Roman"/>
                          <a:cs typeface="Times New Roman"/>
                        </a:rPr>
                        <a:t>nhẹ</a:t>
                      </a: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00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2600" spc="5" dirty="0">
                          <a:latin typeface="Times New Roman"/>
                          <a:cs typeface="Times New Roman"/>
                        </a:rPr>
                        <a:t>70</a:t>
                      </a:r>
                      <a:endParaRPr sz="2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0000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686" y="115570"/>
            <a:ext cx="77089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Một</a:t>
            </a:r>
            <a:r>
              <a:rPr spc="-10" dirty="0"/>
              <a:t> </a:t>
            </a:r>
            <a:r>
              <a:rPr dirty="0"/>
              <a:t>số</a:t>
            </a:r>
            <a:r>
              <a:rPr spc="-5" dirty="0"/>
              <a:t> </a:t>
            </a:r>
            <a:r>
              <a:rPr dirty="0"/>
              <a:t>xét</a:t>
            </a:r>
            <a:r>
              <a:rPr spc="-20" dirty="0"/>
              <a:t> </a:t>
            </a:r>
            <a:r>
              <a:rPr dirty="0"/>
              <a:t>nghiệm</a:t>
            </a:r>
            <a:r>
              <a:rPr spc="-25" dirty="0"/>
              <a:t> </a:t>
            </a:r>
            <a:r>
              <a:rPr dirty="0"/>
              <a:t>và</a:t>
            </a:r>
            <a:r>
              <a:rPr spc="-10" dirty="0"/>
              <a:t> </a:t>
            </a:r>
            <a:r>
              <a:rPr dirty="0"/>
              <a:t>tần</a:t>
            </a:r>
            <a:r>
              <a:rPr spc="-20" dirty="0"/>
              <a:t> </a:t>
            </a:r>
            <a:r>
              <a:rPr spc="-5" dirty="0"/>
              <a:t>suất</a:t>
            </a:r>
            <a:r>
              <a:rPr spc="-15" dirty="0"/>
              <a:t> </a:t>
            </a:r>
            <a:r>
              <a:rPr dirty="0"/>
              <a:t>gặp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934211"/>
          <a:ext cx="8229600" cy="36575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4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4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chỉ</a:t>
                      </a:r>
                      <a:r>
                        <a:rPr sz="2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số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viêm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CRP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90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Máu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lắng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75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80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D-dimer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67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Fibrinogen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80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Ferritin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55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Procalcitonin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80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95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Interleukin-6</a:t>
                      </a:r>
                      <a:r>
                        <a:rPr sz="2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(IL-6)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80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864361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686" y="146684"/>
            <a:ext cx="77089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Một</a:t>
            </a:r>
            <a:r>
              <a:rPr spc="-10" dirty="0"/>
              <a:t> </a:t>
            </a:r>
            <a:r>
              <a:rPr dirty="0"/>
              <a:t>số</a:t>
            </a:r>
            <a:r>
              <a:rPr spc="-5" dirty="0"/>
              <a:t> </a:t>
            </a:r>
            <a:r>
              <a:rPr dirty="0"/>
              <a:t>xét</a:t>
            </a:r>
            <a:r>
              <a:rPr spc="-20" dirty="0"/>
              <a:t> </a:t>
            </a:r>
            <a:r>
              <a:rPr dirty="0"/>
              <a:t>nghiệm</a:t>
            </a:r>
            <a:r>
              <a:rPr spc="-25" dirty="0"/>
              <a:t> </a:t>
            </a:r>
            <a:r>
              <a:rPr dirty="0"/>
              <a:t>và</a:t>
            </a:r>
            <a:r>
              <a:rPr spc="-10" dirty="0"/>
              <a:t> </a:t>
            </a:r>
            <a:r>
              <a:rPr dirty="0"/>
              <a:t>tần</a:t>
            </a:r>
            <a:r>
              <a:rPr spc="-20" dirty="0"/>
              <a:t> </a:t>
            </a:r>
            <a:r>
              <a:rPr spc="-5" dirty="0"/>
              <a:t>suất</a:t>
            </a:r>
            <a:r>
              <a:rPr spc="-15" dirty="0"/>
              <a:t> </a:t>
            </a:r>
            <a:r>
              <a:rPr dirty="0"/>
              <a:t>gặp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117600"/>
          <a:ext cx="8229600" cy="3413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4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Xét</a:t>
                      </a:r>
                      <a:r>
                        <a:rPr sz="2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nghiệm</a:t>
                      </a:r>
                      <a:r>
                        <a:rPr sz="2200" b="1" spc="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chỉ số</a:t>
                      </a:r>
                      <a:r>
                        <a:rPr sz="2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tim</a:t>
                      </a:r>
                      <a:r>
                        <a:rPr sz="2200" b="1" spc="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và</a:t>
                      </a:r>
                      <a:r>
                        <a:rPr sz="2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XN khác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2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15" dirty="0">
                          <a:latin typeface="Times New Roman"/>
                          <a:cs typeface="Times New Roman"/>
                        </a:rPr>
                        <a:t>Troponin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50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BNP</a:t>
                      </a:r>
                      <a:r>
                        <a:rPr sz="22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hoặc</a:t>
                      </a:r>
                      <a:r>
                        <a:rPr sz="22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30" dirty="0">
                          <a:latin typeface="Times New Roman"/>
                          <a:cs typeface="Times New Roman"/>
                        </a:rPr>
                        <a:t>NT-proBNP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73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Giả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22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Alb</a:t>
                      </a:r>
                      <a:r>
                        <a:rPr sz="2200" spc="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in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48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95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Tăng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nhẹ</a:t>
                      </a:r>
                      <a:r>
                        <a:rPr sz="22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10" dirty="0">
                          <a:latin typeface="Times New Roman"/>
                          <a:cs typeface="Times New Roman"/>
                        </a:rPr>
                        <a:t>men</a:t>
                      </a:r>
                      <a:r>
                        <a:rPr sz="22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gan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62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70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LDH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60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22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10" dirty="0">
                          <a:latin typeface="Times New Roman"/>
                          <a:cs typeface="Times New Roman"/>
                        </a:rPr>
                        <a:t>Triglycerid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70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spc="-10" dirty="0">
                          <a:latin typeface="Times New Roman"/>
                          <a:cs typeface="Times New Roman"/>
                        </a:rPr>
                        <a:t>Giảm</a:t>
                      </a:r>
                      <a:r>
                        <a:rPr sz="2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chức năng thất</a:t>
                      </a:r>
                      <a:r>
                        <a:rPr sz="2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trái</a:t>
                      </a:r>
                      <a:r>
                        <a:rPr sz="22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trên</a:t>
                      </a:r>
                      <a:r>
                        <a:rPr sz="22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ECG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200" dirty="0">
                          <a:latin typeface="Times New Roman"/>
                          <a:cs typeface="Times New Roman"/>
                        </a:rPr>
                        <a:t>31</a:t>
                      </a:r>
                      <a:r>
                        <a:rPr sz="22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spc="-5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200" dirty="0">
                          <a:latin typeface="Times New Roman"/>
                          <a:cs typeface="Times New Roman"/>
                        </a:rPr>
                        <a:t>58</a:t>
                      </a: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6777" y="266776"/>
            <a:ext cx="27901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Ca</a:t>
            </a:r>
            <a:r>
              <a:rPr spc="-45" dirty="0"/>
              <a:t> </a:t>
            </a:r>
            <a:r>
              <a:rPr dirty="0"/>
              <a:t>lâm</a:t>
            </a:r>
            <a:r>
              <a:rPr spc="-40" dirty="0"/>
              <a:t> </a:t>
            </a:r>
            <a:r>
              <a:rPr spc="-5" dirty="0"/>
              <a:t>sàng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46835"/>
            <a:ext cx="6598284" cy="35375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Sốt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ngày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3,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sốt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cao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Có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kết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mạc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mắt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đỏ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Đau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bụng,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nôn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CRP</a:t>
            </a:r>
            <a:r>
              <a:rPr sz="3200" spc="-1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tăng,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máu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lắng,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Procal,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IL-6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tăng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Fib,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D-dimer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tăng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Chưa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thấy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ổ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nhiễm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khuẩn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006" y="266776"/>
            <a:ext cx="71602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Tiêu</a:t>
            </a:r>
            <a:r>
              <a:rPr spc="-20" dirty="0"/>
              <a:t> </a:t>
            </a:r>
            <a:r>
              <a:rPr dirty="0"/>
              <a:t>chuẩn</a:t>
            </a:r>
            <a:r>
              <a:rPr spc="-35" dirty="0"/>
              <a:t> </a:t>
            </a:r>
            <a:r>
              <a:rPr dirty="0"/>
              <a:t>chẩn</a:t>
            </a:r>
            <a:r>
              <a:rPr spc="-15" dirty="0"/>
              <a:t> </a:t>
            </a:r>
            <a:r>
              <a:rPr dirty="0"/>
              <a:t>đoán</a:t>
            </a:r>
            <a:r>
              <a:rPr spc="-2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Sơ</a:t>
            </a:r>
            <a:r>
              <a:rPr spc="-20" dirty="0"/>
              <a:t> </a:t>
            </a:r>
            <a:r>
              <a:rPr dirty="0"/>
              <a:t>sinh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08075"/>
            <a:ext cx="8072755" cy="331851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0650" indent="-108585" algn="just">
              <a:lnSpc>
                <a:spcPct val="100000"/>
              </a:lnSpc>
              <a:spcBef>
                <a:spcPts val="675"/>
              </a:spcBef>
              <a:buSzPct val="95833"/>
              <a:buFont typeface="Arial MT"/>
              <a:buChar char="•"/>
              <a:tabLst>
                <a:tab pos="121285" algn="l"/>
              </a:tabLst>
            </a:pPr>
            <a:r>
              <a:rPr sz="2400" spc="-30" dirty="0">
                <a:latin typeface="Times New Roman"/>
                <a:cs typeface="Times New Roman"/>
              </a:rPr>
              <a:t>Trẻ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28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ngày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tuổi.</a:t>
            </a:r>
            <a:endParaRPr sz="2400">
              <a:latin typeface="Times New Roman"/>
              <a:cs typeface="Times New Roman"/>
            </a:endParaRPr>
          </a:p>
          <a:p>
            <a:pPr marL="120650" indent="-108585" algn="just">
              <a:lnSpc>
                <a:spcPct val="100000"/>
              </a:lnSpc>
              <a:spcBef>
                <a:spcPts val="575"/>
              </a:spcBef>
              <a:buSzPct val="95833"/>
              <a:buFont typeface="Arial MT"/>
              <a:buChar char="•"/>
              <a:tabLst>
                <a:tab pos="121285" algn="l"/>
              </a:tabLst>
            </a:pPr>
            <a:r>
              <a:rPr sz="2400" spc="-5" dirty="0">
                <a:latin typeface="Times New Roman"/>
                <a:cs typeface="Times New Roman"/>
              </a:rPr>
              <a:t>Người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mẹ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bằng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nhiễm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nghi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nhiễm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SARS-CoV-2: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+ </a:t>
            </a:r>
            <a:r>
              <a:rPr sz="2400" spc="-5" dirty="0">
                <a:latin typeface="Times New Roman"/>
                <a:cs typeface="Times New Roman"/>
              </a:rPr>
              <a:t>Xét nghiệm </a:t>
            </a:r>
            <a:r>
              <a:rPr sz="2400" spc="-25" dirty="0">
                <a:latin typeface="Times New Roman"/>
                <a:cs typeface="Times New Roman"/>
              </a:rPr>
              <a:t>SARS-CoV-2: </a:t>
            </a:r>
            <a:r>
              <a:rPr sz="2400" spc="-5" dirty="0">
                <a:latin typeface="Times New Roman"/>
                <a:cs typeface="Times New Roman"/>
              </a:rPr>
              <a:t>PCR </a:t>
            </a:r>
            <a:r>
              <a:rPr sz="2400" dirty="0">
                <a:latin typeface="Times New Roman"/>
                <a:cs typeface="Times New Roman"/>
              </a:rPr>
              <a:t>dương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tính </a:t>
            </a:r>
            <a:r>
              <a:rPr sz="2400" spc="-5" dirty="0">
                <a:latin typeface="Times New Roman"/>
                <a:cs typeface="Times New Roman"/>
              </a:rPr>
              <a:t>với </a:t>
            </a:r>
            <a:r>
              <a:rPr sz="2400" spc="-25" dirty="0">
                <a:latin typeface="Times New Roman"/>
                <a:cs typeface="Times New Roman"/>
              </a:rPr>
              <a:t>SARS-CoV-2, 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test nhanh dương</a:t>
            </a:r>
            <a:r>
              <a:rPr sz="2400" dirty="0">
                <a:latin typeface="Times New Roman"/>
                <a:cs typeface="Times New Roman"/>
              </a:rPr>
              <a:t> tính, hoặc</a:t>
            </a:r>
            <a:r>
              <a:rPr sz="2400" spc="6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tetst kháng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thể </a:t>
            </a:r>
            <a:r>
              <a:rPr sz="2400" spc="-5" dirty="0">
                <a:latin typeface="Times New Roman"/>
                <a:cs typeface="Times New Roman"/>
              </a:rPr>
              <a:t>dương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tính trong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thời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kỳ</a:t>
            </a:r>
            <a:r>
              <a:rPr sz="2400" spc="-5" dirty="0">
                <a:latin typeface="Times New Roman"/>
                <a:cs typeface="Times New Roman"/>
              </a:rPr>
              <a:t> mang</a:t>
            </a:r>
            <a:r>
              <a:rPr sz="2400" dirty="0">
                <a:latin typeface="Times New Roman"/>
                <a:cs typeface="Times New Roman"/>
              </a:rPr>
              <a:t> thai;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Times New Roman"/>
                <a:cs typeface="Times New Roman"/>
              </a:rPr>
              <a:t>+ </a:t>
            </a:r>
            <a:r>
              <a:rPr sz="2400" spc="-5" dirty="0">
                <a:latin typeface="Times New Roman"/>
                <a:cs typeface="Times New Roman"/>
              </a:rPr>
              <a:t>Có </a:t>
            </a:r>
            <a:r>
              <a:rPr sz="2400" dirty="0">
                <a:latin typeface="Times New Roman"/>
                <a:cs typeface="Times New Roman"/>
              </a:rPr>
              <a:t>tiền sử tiếp </a:t>
            </a:r>
            <a:r>
              <a:rPr sz="2400" spc="-5" dirty="0">
                <a:latin typeface="Times New Roman"/>
                <a:cs typeface="Times New Roman"/>
              </a:rPr>
              <a:t>xúc </a:t>
            </a:r>
            <a:r>
              <a:rPr sz="2400" dirty="0">
                <a:latin typeface="Times New Roman"/>
                <a:cs typeface="Times New Roman"/>
              </a:rPr>
              <a:t>với người </a:t>
            </a:r>
            <a:r>
              <a:rPr sz="2400" spc="-5" dirty="0">
                <a:latin typeface="Times New Roman"/>
                <a:cs typeface="Times New Roman"/>
              </a:rPr>
              <a:t>khẳng </a:t>
            </a:r>
            <a:r>
              <a:rPr sz="2400" dirty="0">
                <a:latin typeface="Times New Roman"/>
                <a:cs typeface="Times New Roman"/>
              </a:rPr>
              <a:t>định </a:t>
            </a:r>
            <a:r>
              <a:rPr sz="2400" spc="-5" dirty="0">
                <a:latin typeface="Times New Roman"/>
                <a:cs typeface="Times New Roman"/>
              </a:rPr>
              <a:t>nhiễm </a:t>
            </a:r>
            <a:r>
              <a:rPr sz="2400" spc="-25" dirty="0">
                <a:latin typeface="Times New Roman"/>
                <a:cs typeface="Times New Roman"/>
              </a:rPr>
              <a:t>SARS-CoV-2 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trong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thời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kỳ </a:t>
            </a:r>
            <a:r>
              <a:rPr sz="2400" spc="-5" dirty="0">
                <a:latin typeface="Times New Roman"/>
                <a:cs typeface="Times New Roman"/>
              </a:rPr>
              <a:t>mang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thai.</a:t>
            </a:r>
            <a:endParaRPr sz="2400">
              <a:latin typeface="Times New Roman"/>
              <a:cs typeface="Times New Roman"/>
            </a:endParaRPr>
          </a:p>
          <a:p>
            <a:pPr marL="120650" indent="-108585" algn="just">
              <a:lnSpc>
                <a:spcPct val="100000"/>
              </a:lnSpc>
              <a:spcBef>
                <a:spcPts val="580"/>
              </a:spcBef>
              <a:buSzPct val="95833"/>
              <a:buFont typeface="Arial MT"/>
              <a:buChar char="•"/>
              <a:tabLst>
                <a:tab pos="121285" algn="l"/>
              </a:tabLst>
            </a:pPr>
            <a:r>
              <a:rPr sz="2400" spc="-30" dirty="0">
                <a:latin typeface="Times New Roman"/>
                <a:cs typeface="Times New Roman"/>
              </a:rPr>
              <a:t>Trẻ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xét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nghiệm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IgG</a:t>
            </a:r>
            <a:r>
              <a:rPr sz="2400" dirty="0">
                <a:latin typeface="Times New Roman"/>
                <a:cs typeface="Times New Roman"/>
              </a:rPr>
              <a:t> (+),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IgM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(-).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006" y="266776"/>
            <a:ext cx="71602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Tiêu</a:t>
            </a:r>
            <a:r>
              <a:rPr spc="-20" dirty="0"/>
              <a:t> </a:t>
            </a:r>
            <a:r>
              <a:rPr dirty="0"/>
              <a:t>chuẩn</a:t>
            </a:r>
            <a:r>
              <a:rPr spc="-35" dirty="0"/>
              <a:t> </a:t>
            </a:r>
            <a:r>
              <a:rPr dirty="0"/>
              <a:t>chẩn</a:t>
            </a:r>
            <a:r>
              <a:rPr spc="-15" dirty="0"/>
              <a:t> </a:t>
            </a:r>
            <a:r>
              <a:rPr dirty="0"/>
              <a:t>đoán</a:t>
            </a:r>
            <a:r>
              <a:rPr spc="-2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Sơ</a:t>
            </a:r>
            <a:r>
              <a:rPr spc="-20" dirty="0"/>
              <a:t> </a:t>
            </a:r>
            <a:r>
              <a:rPr dirty="0"/>
              <a:t>sinh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23009"/>
            <a:ext cx="807593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indent="-108585" algn="just">
              <a:lnSpc>
                <a:spcPct val="100000"/>
              </a:lnSpc>
              <a:spcBef>
                <a:spcPts val="100"/>
              </a:spcBef>
              <a:buSzPct val="95833"/>
              <a:buFont typeface="Arial MT"/>
              <a:buChar char="•"/>
              <a:tabLst>
                <a:tab pos="121285" algn="l"/>
              </a:tabLst>
            </a:pPr>
            <a:r>
              <a:rPr sz="2400" spc="-5" dirty="0">
                <a:latin typeface="Times New Roman"/>
                <a:cs typeface="Times New Roman"/>
              </a:rPr>
              <a:t>Có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các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dấu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hiệu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nặng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cần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phải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nhập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viện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điều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trị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VÀ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có:</a:t>
            </a:r>
            <a:endParaRPr sz="24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+ Tổn thương ≥ 2 cơ quan: tim </a:t>
            </a:r>
            <a:r>
              <a:rPr sz="2400" spc="-5" dirty="0">
                <a:latin typeface="Times New Roman"/>
                <a:cs typeface="Times New Roman"/>
              </a:rPr>
              <a:t>mạch, </a:t>
            </a:r>
            <a:r>
              <a:rPr sz="2400" dirty="0">
                <a:latin typeface="Times New Roman"/>
                <a:cs typeface="Times New Roman"/>
              </a:rPr>
              <a:t>hô hấp, huyết học, tiêu hóa,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thần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kinh,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đổi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thân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nhiệt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HOẶC</a:t>
            </a:r>
            <a:endParaRPr sz="24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+ Rối loạn dẫn truyền của </a:t>
            </a:r>
            <a:r>
              <a:rPr sz="2400" spc="-5" dirty="0">
                <a:latin typeface="Times New Roman"/>
                <a:cs typeface="Times New Roman"/>
              </a:rPr>
              <a:t>tim, </a:t>
            </a:r>
            <a:r>
              <a:rPr sz="2400" dirty="0">
                <a:latin typeface="Times New Roman"/>
                <a:cs typeface="Times New Roman"/>
              </a:rPr>
              <a:t>HOẶC giãn </a:t>
            </a:r>
            <a:r>
              <a:rPr sz="2400" spc="-5" dirty="0">
                <a:latin typeface="Times New Roman"/>
                <a:cs typeface="Times New Roman"/>
              </a:rPr>
              <a:t>mạch </a:t>
            </a:r>
            <a:r>
              <a:rPr sz="2400" dirty="0">
                <a:latin typeface="Times New Roman"/>
                <a:cs typeface="Times New Roman"/>
              </a:rPr>
              <a:t>vành, </a:t>
            </a:r>
            <a:r>
              <a:rPr sz="2400" spc="-5" dirty="0">
                <a:latin typeface="Times New Roman"/>
                <a:cs typeface="Times New Roman"/>
              </a:rPr>
              <a:t>HOẶC </a:t>
            </a:r>
            <a:r>
              <a:rPr sz="2400" dirty="0">
                <a:latin typeface="Times New Roman"/>
                <a:cs typeface="Times New Roman"/>
              </a:rPr>
              <a:t> phình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mạch </a:t>
            </a:r>
            <a:r>
              <a:rPr sz="2400" dirty="0">
                <a:latin typeface="Times New Roman"/>
                <a:cs typeface="Times New Roman"/>
              </a:rPr>
              <a:t>(không cần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tổn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thương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 hệ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thống cơ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quan).</a:t>
            </a:r>
            <a:endParaRPr sz="2400">
              <a:latin typeface="Times New Roman"/>
              <a:cs typeface="Times New Roman"/>
            </a:endParaRPr>
          </a:p>
          <a:p>
            <a:pPr marL="120650" indent="-108585" algn="just">
              <a:lnSpc>
                <a:spcPct val="100000"/>
              </a:lnSpc>
              <a:buSzPct val="95833"/>
              <a:buFont typeface="Arial MT"/>
              <a:buChar char="•"/>
              <a:tabLst>
                <a:tab pos="121285" algn="l"/>
              </a:tabLst>
            </a:pPr>
            <a:r>
              <a:rPr sz="2400" spc="-5" dirty="0">
                <a:latin typeface="Times New Roman"/>
                <a:cs typeface="Times New Roman"/>
              </a:rPr>
              <a:t>Có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bằng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cận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lâm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sàng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của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đáp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ứng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viêm.</a:t>
            </a:r>
            <a:endParaRPr sz="2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+ </a:t>
            </a:r>
            <a:r>
              <a:rPr sz="2400" spc="-5" dirty="0">
                <a:latin typeface="Times New Roman"/>
                <a:cs typeface="Times New Roman"/>
              </a:rPr>
              <a:t>Có </a:t>
            </a:r>
            <a:r>
              <a:rPr sz="2400" spc="-10" dirty="0">
                <a:latin typeface="Times New Roman"/>
                <a:cs typeface="Times New Roman"/>
              </a:rPr>
              <a:t>một </a:t>
            </a:r>
            <a:r>
              <a:rPr sz="2400" dirty="0">
                <a:latin typeface="Times New Roman"/>
                <a:cs typeface="Times New Roman"/>
              </a:rPr>
              <a:t>hoặc </a:t>
            </a:r>
            <a:r>
              <a:rPr sz="2400" spc="-5" dirty="0">
                <a:latin typeface="Times New Roman"/>
                <a:cs typeface="Times New Roman"/>
              </a:rPr>
              <a:t>nhiều chỉ </a:t>
            </a:r>
            <a:r>
              <a:rPr sz="2400" dirty="0">
                <a:latin typeface="Times New Roman"/>
                <a:cs typeface="Times New Roman"/>
              </a:rPr>
              <a:t>số viêm </a:t>
            </a:r>
            <a:r>
              <a:rPr sz="2400" spc="-5" dirty="0">
                <a:latin typeface="Times New Roman"/>
                <a:cs typeface="Times New Roman"/>
              </a:rPr>
              <a:t>tăng: </a:t>
            </a:r>
            <a:r>
              <a:rPr sz="2400" spc="-75" dirty="0">
                <a:latin typeface="Times New Roman"/>
                <a:cs typeface="Times New Roman"/>
              </a:rPr>
              <a:t>CRP, </a:t>
            </a:r>
            <a:r>
              <a:rPr sz="2400" spc="-5" dirty="0">
                <a:latin typeface="Times New Roman"/>
                <a:cs typeface="Times New Roman"/>
              </a:rPr>
              <a:t>procalcitonin, </a:t>
            </a:r>
            <a:r>
              <a:rPr sz="2400" spc="-10" dirty="0">
                <a:latin typeface="Times New Roman"/>
                <a:cs typeface="Times New Roman"/>
              </a:rPr>
              <a:t>máu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lắng, </a:t>
            </a:r>
            <a:r>
              <a:rPr sz="2400" spc="-5" dirty="0">
                <a:latin typeface="Times New Roman"/>
                <a:cs typeface="Times New Roman"/>
              </a:rPr>
              <a:t>ferritin, LDH, </a:t>
            </a:r>
            <a:r>
              <a:rPr sz="2400" dirty="0">
                <a:latin typeface="Times New Roman"/>
                <a:cs typeface="Times New Roman"/>
              </a:rPr>
              <a:t>IL-6, tăng </a:t>
            </a:r>
            <a:r>
              <a:rPr sz="2400" spc="-5" dirty="0">
                <a:latin typeface="Times New Roman"/>
                <a:cs typeface="Times New Roman"/>
              </a:rPr>
              <a:t>bạch </a:t>
            </a:r>
            <a:r>
              <a:rPr sz="2400" dirty="0">
                <a:latin typeface="Times New Roman"/>
                <a:cs typeface="Times New Roman"/>
              </a:rPr>
              <a:t>cầu trung tính </a:t>
            </a:r>
            <a:r>
              <a:rPr sz="2400" spc="-5" dirty="0">
                <a:latin typeface="Times New Roman"/>
                <a:cs typeface="Times New Roman"/>
              </a:rPr>
              <a:t>hoặc </a:t>
            </a:r>
            <a:r>
              <a:rPr sz="2400" dirty="0">
                <a:latin typeface="Times New Roman"/>
                <a:cs typeface="Times New Roman"/>
              </a:rPr>
              <a:t>giảm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lympho </a:t>
            </a:r>
            <a:r>
              <a:rPr sz="2400" dirty="0">
                <a:latin typeface="Times New Roman"/>
                <a:cs typeface="Times New Roman"/>
              </a:rPr>
              <a:t>và giảm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albumin.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2585" y="266776"/>
            <a:ext cx="58794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Trẻ</a:t>
            </a:r>
            <a:r>
              <a:rPr spc="-20" dirty="0"/>
              <a:t> </a:t>
            </a:r>
            <a:r>
              <a:rPr dirty="0"/>
              <a:t>&gt;</a:t>
            </a:r>
            <a:r>
              <a:rPr spc="-5" dirty="0"/>
              <a:t> </a:t>
            </a:r>
            <a:r>
              <a:rPr dirty="0"/>
              <a:t>1</a:t>
            </a:r>
            <a:r>
              <a:rPr spc="-5" dirty="0"/>
              <a:t> </a:t>
            </a:r>
            <a:r>
              <a:rPr dirty="0"/>
              <a:t>tháng</a:t>
            </a:r>
            <a:r>
              <a:rPr spc="-3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chẩn</a:t>
            </a:r>
            <a:r>
              <a:rPr spc="-15" dirty="0"/>
              <a:t> </a:t>
            </a:r>
            <a:r>
              <a:rPr dirty="0"/>
              <a:t>đoán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1955" rIns="0" bIns="0" rtlCol="0">
            <a:spAutoFit/>
          </a:bodyPr>
          <a:lstStyle/>
          <a:p>
            <a:pPr marL="14604" marR="889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Người</a:t>
            </a:r>
            <a:r>
              <a:rPr sz="2400" spc="204" dirty="0"/>
              <a:t> </a:t>
            </a:r>
            <a:r>
              <a:rPr sz="2400" dirty="0"/>
              <a:t>bệnh</a:t>
            </a:r>
            <a:r>
              <a:rPr sz="2400" spc="204" dirty="0"/>
              <a:t> </a:t>
            </a:r>
            <a:r>
              <a:rPr sz="2400" dirty="0"/>
              <a:t>từ</a:t>
            </a:r>
            <a:r>
              <a:rPr sz="2400" spc="190" dirty="0"/>
              <a:t> </a:t>
            </a:r>
            <a:r>
              <a:rPr sz="2400" dirty="0"/>
              <a:t>1</a:t>
            </a:r>
            <a:r>
              <a:rPr sz="2400" spc="195" dirty="0"/>
              <a:t> </a:t>
            </a:r>
            <a:r>
              <a:rPr sz="2400" spc="-5" dirty="0"/>
              <a:t>tháng</a:t>
            </a:r>
            <a:r>
              <a:rPr sz="2400" spc="185" dirty="0"/>
              <a:t> </a:t>
            </a:r>
            <a:r>
              <a:rPr sz="2400" spc="-5" dirty="0"/>
              <a:t>tuổi</a:t>
            </a:r>
            <a:r>
              <a:rPr sz="2400" spc="204" dirty="0"/>
              <a:t> </a:t>
            </a:r>
            <a:r>
              <a:rPr sz="2400" dirty="0"/>
              <a:t>-</a:t>
            </a:r>
            <a:r>
              <a:rPr sz="2400" spc="190" dirty="0"/>
              <a:t> </a:t>
            </a:r>
            <a:r>
              <a:rPr sz="2400" dirty="0"/>
              <a:t>&lt;</a:t>
            </a:r>
            <a:r>
              <a:rPr sz="2400" spc="204" dirty="0"/>
              <a:t> </a:t>
            </a:r>
            <a:r>
              <a:rPr sz="2400" dirty="0"/>
              <a:t>21</a:t>
            </a:r>
            <a:r>
              <a:rPr sz="2400" spc="180" dirty="0"/>
              <a:t> </a:t>
            </a:r>
            <a:r>
              <a:rPr sz="2400" spc="-5" dirty="0"/>
              <a:t>tuổi</a:t>
            </a:r>
            <a:r>
              <a:rPr sz="2400" spc="190" dirty="0"/>
              <a:t> </a:t>
            </a:r>
            <a:r>
              <a:rPr sz="2400" dirty="0"/>
              <a:t>có</a:t>
            </a:r>
            <a:r>
              <a:rPr sz="2400" spc="200" dirty="0"/>
              <a:t> </a:t>
            </a:r>
            <a:r>
              <a:rPr sz="2400" spc="-5" dirty="0"/>
              <a:t>biểu</a:t>
            </a:r>
            <a:r>
              <a:rPr sz="2400" spc="180" dirty="0"/>
              <a:t> </a:t>
            </a:r>
            <a:r>
              <a:rPr sz="2400" dirty="0"/>
              <a:t>hiện</a:t>
            </a:r>
            <a:r>
              <a:rPr sz="2400" spc="195" dirty="0"/>
              <a:t> </a:t>
            </a:r>
            <a:r>
              <a:rPr sz="2400" spc="-5" dirty="0"/>
              <a:t>sốt</a:t>
            </a:r>
            <a:r>
              <a:rPr sz="2400" spc="195" dirty="0"/>
              <a:t> </a:t>
            </a:r>
            <a:r>
              <a:rPr sz="2400" dirty="0"/>
              <a:t>≥</a:t>
            </a:r>
            <a:r>
              <a:rPr sz="2400" spc="190" dirty="0"/>
              <a:t> </a:t>
            </a:r>
            <a:r>
              <a:rPr sz="2400" spc="-10" dirty="0"/>
              <a:t>38</a:t>
            </a:r>
            <a:r>
              <a:rPr sz="2400" spc="204" dirty="0"/>
              <a:t> </a:t>
            </a:r>
            <a:r>
              <a:rPr sz="2400" spc="-5" dirty="0"/>
              <a:t>C, </a:t>
            </a:r>
            <a:r>
              <a:rPr sz="2400" spc="-585" dirty="0"/>
              <a:t> </a:t>
            </a:r>
            <a:r>
              <a:rPr sz="2400" spc="-5" dirty="0"/>
              <a:t>sốt</a:t>
            </a:r>
            <a:r>
              <a:rPr sz="2400" spc="-10" dirty="0"/>
              <a:t> </a:t>
            </a:r>
            <a:r>
              <a:rPr sz="2400" dirty="0"/>
              <a:t>cao</a:t>
            </a:r>
            <a:r>
              <a:rPr sz="2400" spc="-15" dirty="0"/>
              <a:t> </a:t>
            </a:r>
            <a:r>
              <a:rPr sz="2400" dirty="0"/>
              <a:t>liên</a:t>
            </a:r>
            <a:r>
              <a:rPr sz="2400" spc="-25" dirty="0"/>
              <a:t> </a:t>
            </a:r>
            <a:r>
              <a:rPr sz="2400" dirty="0"/>
              <a:t>tục</a:t>
            </a:r>
            <a:r>
              <a:rPr sz="2400" spc="-5" dirty="0"/>
              <a:t> </a:t>
            </a:r>
            <a:r>
              <a:rPr sz="2400" dirty="0"/>
              <a:t>≥ 1 ngày</a:t>
            </a:r>
            <a:r>
              <a:rPr sz="2400" spc="-65" dirty="0"/>
              <a:t> </a:t>
            </a:r>
            <a:r>
              <a:rPr sz="2400" spc="-5" dirty="0"/>
              <a:t>VÀ</a:t>
            </a:r>
            <a:r>
              <a:rPr sz="2400" spc="15" dirty="0"/>
              <a:t> </a:t>
            </a:r>
            <a:r>
              <a:rPr sz="2400" dirty="0"/>
              <a:t>có</a:t>
            </a:r>
            <a:r>
              <a:rPr sz="2400" spc="-5" dirty="0"/>
              <a:t> </a:t>
            </a:r>
            <a:r>
              <a:rPr sz="2400" dirty="0"/>
              <a:t>2 trong</a:t>
            </a:r>
            <a:r>
              <a:rPr sz="2400" spc="-30" dirty="0"/>
              <a:t> </a:t>
            </a:r>
            <a:r>
              <a:rPr sz="2400" dirty="0"/>
              <a:t>các</a:t>
            </a:r>
            <a:r>
              <a:rPr sz="2400" spc="-10" dirty="0"/>
              <a:t> </a:t>
            </a:r>
            <a:r>
              <a:rPr sz="2400" dirty="0"/>
              <a:t>dấu</a:t>
            </a:r>
            <a:r>
              <a:rPr sz="2400" spc="5" dirty="0"/>
              <a:t> </a:t>
            </a:r>
            <a:r>
              <a:rPr sz="2400" dirty="0"/>
              <a:t>hiệu</a:t>
            </a:r>
            <a:r>
              <a:rPr sz="2400" spc="-30" dirty="0"/>
              <a:t> </a:t>
            </a:r>
            <a:r>
              <a:rPr sz="2400" spc="-5" dirty="0"/>
              <a:t>sau:</a:t>
            </a:r>
            <a:endParaRPr sz="2400"/>
          </a:p>
          <a:p>
            <a:pPr marL="245745" marR="5080" indent="-231775">
              <a:lnSpc>
                <a:spcPct val="100000"/>
              </a:lnSpc>
              <a:buFont typeface="Arial MT"/>
              <a:buChar char="•"/>
              <a:tabLst>
                <a:tab pos="246379" algn="l"/>
                <a:tab pos="892175" algn="l"/>
                <a:tab pos="1352550" algn="l"/>
                <a:tab pos="2084070" algn="l"/>
                <a:tab pos="2849245" algn="l"/>
                <a:tab pos="3683000" algn="l"/>
                <a:tab pos="4344670" algn="l"/>
                <a:tab pos="5004435" algn="l"/>
                <a:tab pos="5736590" algn="l"/>
                <a:tab pos="6347460" algn="l"/>
                <a:tab pos="6791325" algn="l"/>
                <a:tab pos="7555230" algn="l"/>
              </a:tabLst>
            </a:pPr>
            <a:r>
              <a:rPr sz="2400" dirty="0"/>
              <a:t>Ban	đỏ	hoặc	xung	huyết	</a:t>
            </a:r>
            <a:r>
              <a:rPr sz="2400" spc="-15" dirty="0"/>
              <a:t>g</a:t>
            </a:r>
            <a:r>
              <a:rPr sz="2400" dirty="0"/>
              <a:t>iác	</a:t>
            </a:r>
            <a:r>
              <a:rPr sz="2400" spc="-20" dirty="0"/>
              <a:t>m</a:t>
            </a:r>
            <a:r>
              <a:rPr sz="2400" dirty="0"/>
              <a:t>ạc	hoặc	phù	nề	n</a:t>
            </a:r>
            <a:r>
              <a:rPr sz="2400" spc="-10" dirty="0"/>
              <a:t>i</a:t>
            </a:r>
            <a:r>
              <a:rPr sz="2400" dirty="0"/>
              <a:t>êm	mạc  </a:t>
            </a:r>
            <a:r>
              <a:rPr sz="2400" spc="-5" dirty="0"/>
              <a:t>miệng, </a:t>
            </a:r>
            <a:r>
              <a:rPr sz="2400" dirty="0"/>
              <a:t>bàn</a:t>
            </a:r>
            <a:r>
              <a:rPr sz="2400" spc="-15" dirty="0"/>
              <a:t> </a:t>
            </a:r>
            <a:r>
              <a:rPr sz="2400" spc="-40" dirty="0"/>
              <a:t>tay,</a:t>
            </a:r>
            <a:r>
              <a:rPr sz="2400" spc="-10" dirty="0"/>
              <a:t> </a:t>
            </a:r>
            <a:r>
              <a:rPr sz="2400" dirty="0"/>
              <a:t>chân;</a:t>
            </a:r>
            <a:endParaRPr sz="2400"/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sz="2400" spc="-5" dirty="0"/>
              <a:t>Hạ</a:t>
            </a:r>
            <a:r>
              <a:rPr sz="2400" spc="-15" dirty="0"/>
              <a:t> </a:t>
            </a:r>
            <a:r>
              <a:rPr sz="2400" dirty="0"/>
              <a:t>huyết</a:t>
            </a:r>
            <a:r>
              <a:rPr sz="2400" spc="-20" dirty="0"/>
              <a:t> </a:t>
            </a:r>
            <a:r>
              <a:rPr sz="2400" dirty="0"/>
              <a:t>áp</a:t>
            </a:r>
            <a:r>
              <a:rPr sz="2400" spc="-15" dirty="0"/>
              <a:t> </a:t>
            </a:r>
            <a:r>
              <a:rPr sz="2400" dirty="0"/>
              <a:t>hoặc</a:t>
            </a:r>
            <a:r>
              <a:rPr sz="2400" spc="-20" dirty="0"/>
              <a:t> </a:t>
            </a:r>
            <a:r>
              <a:rPr sz="2400" spc="-5" dirty="0"/>
              <a:t>sốc;</a:t>
            </a:r>
            <a:endParaRPr sz="2400"/>
          </a:p>
          <a:p>
            <a:pPr marL="245745" marR="6350" indent="-231775">
              <a:lnSpc>
                <a:spcPct val="100000"/>
              </a:lnSpc>
              <a:buFont typeface="Arial MT"/>
              <a:buChar char="•"/>
              <a:tabLst>
                <a:tab pos="246379" algn="l"/>
                <a:tab pos="857250" algn="l"/>
                <a:tab pos="1602740" algn="l"/>
                <a:tab pos="2328545" algn="l"/>
                <a:tab pos="3058160" algn="l"/>
                <a:tab pos="3674110" algn="l"/>
                <a:tab pos="4201795" algn="l"/>
                <a:tab pos="5207635" algn="l"/>
                <a:tab pos="6019800" algn="l"/>
                <a:tab pos="6637020" algn="l"/>
                <a:tab pos="7383780" algn="l"/>
              </a:tabLst>
            </a:pPr>
            <a:r>
              <a:rPr sz="2400" dirty="0"/>
              <a:t>Suy	giảm	chức	năng	t</a:t>
            </a:r>
            <a:r>
              <a:rPr sz="2400" spc="-15" dirty="0"/>
              <a:t>i</a:t>
            </a:r>
            <a:r>
              <a:rPr sz="2400" spc="-20" dirty="0"/>
              <a:t>m</a:t>
            </a:r>
            <a:r>
              <a:rPr sz="2400" dirty="0"/>
              <a:t>,	tổn	thương	</a:t>
            </a:r>
            <a:r>
              <a:rPr sz="2400" spc="-20" dirty="0"/>
              <a:t>m</a:t>
            </a:r>
            <a:r>
              <a:rPr sz="2400" dirty="0"/>
              <a:t>àng	ti</a:t>
            </a:r>
            <a:r>
              <a:rPr sz="2400" spc="-25" dirty="0"/>
              <a:t>m</a:t>
            </a:r>
            <a:r>
              <a:rPr sz="2400" dirty="0"/>
              <a:t>,	viêm	màng  ngoài</a:t>
            </a:r>
            <a:r>
              <a:rPr sz="2400" spc="-15" dirty="0"/>
              <a:t> </a:t>
            </a:r>
            <a:r>
              <a:rPr sz="2400" spc="-10" dirty="0"/>
              <a:t>tim,</a:t>
            </a:r>
            <a:r>
              <a:rPr sz="2400" spc="-15" dirty="0"/>
              <a:t> </a:t>
            </a:r>
            <a:r>
              <a:rPr sz="2400" dirty="0"/>
              <a:t>bất</a:t>
            </a:r>
            <a:r>
              <a:rPr sz="2400" spc="-15" dirty="0"/>
              <a:t> </a:t>
            </a:r>
            <a:r>
              <a:rPr sz="2400" dirty="0"/>
              <a:t>thường</a:t>
            </a:r>
            <a:r>
              <a:rPr sz="2400" spc="-10" dirty="0"/>
              <a:t> </a:t>
            </a:r>
            <a:r>
              <a:rPr sz="2400" spc="-5" dirty="0"/>
              <a:t>mạch</a:t>
            </a:r>
            <a:r>
              <a:rPr sz="2400" dirty="0"/>
              <a:t> vành,</a:t>
            </a:r>
            <a:r>
              <a:rPr sz="2400" spc="-10" dirty="0"/>
              <a:t> </a:t>
            </a:r>
            <a:r>
              <a:rPr sz="2400" dirty="0"/>
              <a:t>tăng</a:t>
            </a:r>
            <a:r>
              <a:rPr sz="2400" spc="-10" dirty="0"/>
              <a:t> </a:t>
            </a:r>
            <a:r>
              <a:rPr sz="2400" spc="-40" dirty="0"/>
              <a:t>proBNP, </a:t>
            </a:r>
            <a:r>
              <a:rPr sz="2400" spc="-10" dirty="0"/>
              <a:t>Troponin;</a:t>
            </a:r>
            <a:endParaRPr sz="2400"/>
          </a:p>
          <a:p>
            <a:pPr marL="245745" indent="-23177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6379" algn="l"/>
              </a:tabLst>
            </a:pPr>
            <a:r>
              <a:rPr sz="2400" dirty="0"/>
              <a:t>Rối lo</a:t>
            </a:r>
            <a:r>
              <a:rPr sz="2400" spc="5" dirty="0"/>
              <a:t>ạ</a:t>
            </a:r>
            <a:r>
              <a:rPr sz="2400" dirty="0"/>
              <a:t>n</a:t>
            </a:r>
            <a:r>
              <a:rPr sz="2400" spc="-25" dirty="0"/>
              <a:t> </a:t>
            </a:r>
            <a:r>
              <a:rPr sz="2400" dirty="0"/>
              <a:t>đông </a:t>
            </a:r>
            <a:r>
              <a:rPr sz="2400" spc="-20" dirty="0"/>
              <a:t>m</a:t>
            </a:r>
            <a:r>
              <a:rPr sz="2400" dirty="0"/>
              <a:t>áu</a:t>
            </a:r>
            <a:r>
              <a:rPr sz="2400" spc="15" dirty="0"/>
              <a:t> </a:t>
            </a:r>
            <a:r>
              <a:rPr sz="2400" spc="-5" dirty="0"/>
              <a:t>(P</a:t>
            </a:r>
            <a:r>
              <a:rPr sz="2400" spc="-180" dirty="0"/>
              <a:t>T</a:t>
            </a:r>
            <a:r>
              <a:rPr sz="2400" dirty="0"/>
              <a:t>,</a:t>
            </a:r>
            <a:r>
              <a:rPr sz="2400" spc="-135" dirty="0"/>
              <a:t> </a:t>
            </a:r>
            <a:r>
              <a:rPr sz="2400" spc="-5" dirty="0"/>
              <a:t>A</a:t>
            </a:r>
            <a:r>
              <a:rPr sz="2400" spc="-15" dirty="0"/>
              <a:t>P</a:t>
            </a:r>
            <a:r>
              <a:rPr sz="2400" dirty="0"/>
              <a:t>T</a:t>
            </a:r>
            <a:r>
              <a:rPr sz="2400" spc="-185" dirty="0"/>
              <a:t>T</a:t>
            </a:r>
            <a:r>
              <a:rPr sz="2400" dirty="0"/>
              <a:t>,</a:t>
            </a:r>
            <a:r>
              <a:rPr sz="2400" spc="10" dirty="0"/>
              <a:t> </a:t>
            </a:r>
            <a:r>
              <a:rPr sz="2400" spc="-10" dirty="0"/>
              <a:t>D</a:t>
            </a:r>
            <a:r>
              <a:rPr sz="2400" dirty="0"/>
              <a:t>-di</a:t>
            </a:r>
            <a:r>
              <a:rPr sz="2400" spc="-15" dirty="0"/>
              <a:t>m</a:t>
            </a:r>
            <a:r>
              <a:rPr sz="2400" dirty="0"/>
              <a:t>er</a:t>
            </a:r>
            <a:r>
              <a:rPr sz="2400" spc="5" dirty="0"/>
              <a:t> </a:t>
            </a:r>
            <a:r>
              <a:rPr sz="2400" dirty="0"/>
              <a:t>cao</a:t>
            </a:r>
            <a:r>
              <a:rPr sz="2400" spc="10" dirty="0"/>
              <a:t>)</a:t>
            </a:r>
            <a:r>
              <a:rPr sz="2400" dirty="0"/>
              <a:t>;</a:t>
            </a:r>
            <a:endParaRPr sz="2400"/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sz="2400" dirty="0"/>
              <a:t>Rối</a:t>
            </a:r>
            <a:r>
              <a:rPr sz="2400" spc="-5" dirty="0"/>
              <a:t> </a:t>
            </a:r>
            <a:r>
              <a:rPr sz="2400" dirty="0"/>
              <a:t>loạn</a:t>
            </a:r>
            <a:r>
              <a:rPr sz="2400" spc="-30" dirty="0"/>
              <a:t> </a:t>
            </a:r>
            <a:r>
              <a:rPr sz="2400" dirty="0"/>
              <a:t>tiêu</a:t>
            </a:r>
            <a:r>
              <a:rPr sz="2400" spc="-25" dirty="0"/>
              <a:t> </a:t>
            </a:r>
            <a:r>
              <a:rPr sz="2400" dirty="0"/>
              <a:t>hóa cấp</a:t>
            </a:r>
            <a:r>
              <a:rPr sz="2400" spc="-20" dirty="0"/>
              <a:t> </a:t>
            </a:r>
            <a:r>
              <a:rPr sz="2400" dirty="0"/>
              <a:t>tính</a:t>
            </a:r>
            <a:r>
              <a:rPr sz="2400" spc="-30" dirty="0"/>
              <a:t> </a:t>
            </a:r>
            <a:r>
              <a:rPr sz="2400" dirty="0"/>
              <a:t>(tiêu</a:t>
            </a:r>
            <a:r>
              <a:rPr sz="2400" spc="-25" dirty="0"/>
              <a:t> </a:t>
            </a:r>
            <a:r>
              <a:rPr sz="2400" spc="-35" dirty="0"/>
              <a:t>chảy,</a:t>
            </a:r>
            <a:r>
              <a:rPr sz="2400" spc="-20" dirty="0"/>
              <a:t> </a:t>
            </a:r>
            <a:r>
              <a:rPr sz="2400" dirty="0"/>
              <a:t>đau</a:t>
            </a:r>
            <a:r>
              <a:rPr sz="2400" spc="-5" dirty="0"/>
              <a:t> </a:t>
            </a:r>
            <a:r>
              <a:rPr sz="2400" dirty="0"/>
              <a:t>bụng,</a:t>
            </a:r>
            <a:r>
              <a:rPr sz="2400" spc="-5" dirty="0"/>
              <a:t> </a:t>
            </a:r>
            <a:r>
              <a:rPr sz="2400" dirty="0"/>
              <a:t>nôn)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2585" y="266776"/>
            <a:ext cx="58794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Trẻ</a:t>
            </a:r>
            <a:r>
              <a:rPr spc="-20" dirty="0"/>
              <a:t> </a:t>
            </a:r>
            <a:r>
              <a:rPr dirty="0"/>
              <a:t>&gt;</a:t>
            </a:r>
            <a:r>
              <a:rPr spc="-5" dirty="0"/>
              <a:t> </a:t>
            </a:r>
            <a:r>
              <a:rPr dirty="0"/>
              <a:t>1</a:t>
            </a:r>
            <a:r>
              <a:rPr spc="-5" dirty="0"/>
              <a:t> </a:t>
            </a:r>
            <a:r>
              <a:rPr dirty="0"/>
              <a:t>tháng</a:t>
            </a:r>
            <a:r>
              <a:rPr spc="-3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chẩn</a:t>
            </a:r>
            <a:r>
              <a:rPr spc="-15" dirty="0"/>
              <a:t> </a:t>
            </a:r>
            <a:r>
              <a:rPr dirty="0"/>
              <a:t>đoán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81278"/>
            <a:ext cx="8075295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" indent="-343535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VÀ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tăng</a:t>
            </a:r>
            <a:r>
              <a:rPr sz="2400" dirty="0">
                <a:latin typeface="Times New Roman"/>
                <a:cs typeface="Times New Roman"/>
              </a:rPr>
              <a:t> các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chỉ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viêm</a:t>
            </a:r>
            <a:r>
              <a:rPr sz="2400" dirty="0">
                <a:latin typeface="Times New Roman"/>
                <a:cs typeface="Times New Roman"/>
              </a:rPr>
              <a:t> (CRP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≥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mg/L,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máu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lắng,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procalcitonin)</a:t>
            </a:r>
            <a:endParaRPr sz="24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356235" algn="l"/>
              </a:tabLst>
            </a:pPr>
            <a:r>
              <a:rPr sz="2400" spc="-5" dirty="0">
                <a:latin typeface="Times New Roman"/>
                <a:cs typeface="Times New Roman"/>
              </a:rPr>
              <a:t>VÀ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không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các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căn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nguyên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nhiễm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trùng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khác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50000"/>
              </a:lnSpc>
              <a:buFont typeface="Arial MT"/>
              <a:buChar char="•"/>
              <a:tabLst>
                <a:tab pos="356235" algn="l"/>
              </a:tabLst>
            </a:pPr>
            <a:r>
              <a:rPr sz="2400" dirty="0">
                <a:latin typeface="Times New Roman"/>
                <a:cs typeface="Times New Roman"/>
              </a:rPr>
              <a:t>VÀ có bằng chứng </a:t>
            </a:r>
            <a:r>
              <a:rPr sz="2400" spc="-5" dirty="0">
                <a:latin typeface="Times New Roman"/>
                <a:cs typeface="Times New Roman"/>
              </a:rPr>
              <a:t>của </a:t>
            </a:r>
            <a:r>
              <a:rPr sz="2400" dirty="0">
                <a:latin typeface="Times New Roman"/>
                <a:cs typeface="Times New Roman"/>
              </a:rPr>
              <a:t>nhiễm vi rút </a:t>
            </a:r>
            <a:r>
              <a:rPr sz="2400" spc="-25" dirty="0">
                <a:latin typeface="Times New Roman"/>
                <a:cs typeface="Times New Roman"/>
              </a:rPr>
              <a:t>SARS-CoV-2 </a:t>
            </a:r>
            <a:r>
              <a:rPr sz="2400" dirty="0">
                <a:latin typeface="Times New Roman"/>
                <a:cs typeface="Times New Roman"/>
              </a:rPr>
              <a:t>hoặc </a:t>
            </a:r>
            <a:r>
              <a:rPr sz="2400" spc="-5" dirty="0">
                <a:latin typeface="Times New Roman"/>
                <a:cs typeface="Times New Roman"/>
              </a:rPr>
              <a:t>tiếp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xúc </a:t>
            </a:r>
            <a:r>
              <a:rPr sz="2400" dirty="0">
                <a:latin typeface="Times New Roman"/>
                <a:cs typeface="Times New Roman"/>
              </a:rPr>
              <a:t>gần với </a:t>
            </a:r>
            <a:r>
              <a:rPr sz="2400" spc="-5" dirty="0">
                <a:latin typeface="Times New Roman"/>
                <a:cs typeface="Times New Roman"/>
              </a:rPr>
              <a:t>người </a:t>
            </a:r>
            <a:r>
              <a:rPr sz="2400" spc="-10" dirty="0">
                <a:latin typeface="Times New Roman"/>
                <a:cs typeface="Times New Roman"/>
              </a:rPr>
              <a:t>mắc </a:t>
            </a:r>
            <a:r>
              <a:rPr sz="2400" spc="-5" dirty="0">
                <a:latin typeface="Times New Roman"/>
                <a:cs typeface="Times New Roman"/>
              </a:rPr>
              <a:t>COVID-19 </a:t>
            </a:r>
            <a:r>
              <a:rPr sz="2400" dirty="0">
                <a:latin typeface="Times New Roman"/>
                <a:cs typeface="Times New Roman"/>
              </a:rPr>
              <a:t>trong </a:t>
            </a:r>
            <a:r>
              <a:rPr sz="2400" spc="-5" dirty="0">
                <a:latin typeface="Times New Roman"/>
                <a:cs typeface="Times New Roman"/>
              </a:rPr>
              <a:t>vòng 2-6 </a:t>
            </a:r>
            <a:r>
              <a:rPr sz="2400" dirty="0">
                <a:latin typeface="Times New Roman"/>
                <a:cs typeface="Times New Roman"/>
              </a:rPr>
              <a:t>tuần (PCR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hoặc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kháng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thể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kháng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SARS-CoV-2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dương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tính).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7985" y="266776"/>
            <a:ext cx="174878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Tài</a:t>
            </a:r>
            <a:r>
              <a:rPr spc="-90" dirty="0"/>
              <a:t> </a:t>
            </a:r>
            <a:r>
              <a:rPr spc="-5" dirty="0"/>
              <a:t>liệu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7194" rIns="0" bIns="0" rtlCol="0">
            <a:spAutoFit/>
          </a:bodyPr>
          <a:lstStyle/>
          <a:p>
            <a:pPr marL="357505" marR="5080" indent="-343535">
              <a:lnSpc>
                <a:spcPct val="130000"/>
              </a:lnSpc>
              <a:spcBef>
                <a:spcPts val="100"/>
              </a:spcBef>
              <a:buFont typeface="Arial MT"/>
              <a:buChar char="•"/>
              <a:tabLst>
                <a:tab pos="357505" algn="l"/>
                <a:tab pos="358140" algn="l"/>
              </a:tabLst>
            </a:pPr>
            <a:r>
              <a:rPr sz="3000" spc="-5" dirty="0"/>
              <a:t>Hướng</a:t>
            </a:r>
            <a:r>
              <a:rPr sz="3000" spc="75" dirty="0"/>
              <a:t> </a:t>
            </a:r>
            <a:r>
              <a:rPr sz="3000" dirty="0"/>
              <a:t>dẫn</a:t>
            </a:r>
            <a:r>
              <a:rPr sz="3000" spc="85" dirty="0"/>
              <a:t> </a:t>
            </a:r>
            <a:r>
              <a:rPr sz="3000" dirty="0"/>
              <a:t>chẩn</a:t>
            </a:r>
            <a:r>
              <a:rPr sz="3000" spc="80" dirty="0"/>
              <a:t> </a:t>
            </a:r>
            <a:r>
              <a:rPr sz="3000" dirty="0"/>
              <a:t>đoán</a:t>
            </a:r>
            <a:r>
              <a:rPr sz="3000" spc="85" dirty="0"/>
              <a:t> </a:t>
            </a:r>
            <a:r>
              <a:rPr sz="3000" dirty="0"/>
              <a:t>và</a:t>
            </a:r>
            <a:r>
              <a:rPr sz="3000" spc="85" dirty="0"/>
              <a:t> </a:t>
            </a:r>
            <a:r>
              <a:rPr sz="3000" dirty="0"/>
              <a:t>điều</a:t>
            </a:r>
            <a:r>
              <a:rPr sz="3000" spc="90" dirty="0"/>
              <a:t> </a:t>
            </a:r>
            <a:r>
              <a:rPr sz="3000" spc="-5" dirty="0"/>
              <a:t>trị</a:t>
            </a:r>
            <a:r>
              <a:rPr sz="3000" spc="75" dirty="0"/>
              <a:t> </a:t>
            </a:r>
            <a:r>
              <a:rPr sz="3000" spc="-5" dirty="0"/>
              <a:t>COVID-19</a:t>
            </a:r>
            <a:r>
              <a:rPr sz="3000" spc="85" dirty="0"/>
              <a:t> </a:t>
            </a:r>
            <a:r>
              <a:rPr sz="3000" dirty="0"/>
              <a:t>ở</a:t>
            </a:r>
            <a:r>
              <a:rPr sz="3000" spc="80" dirty="0"/>
              <a:t> </a:t>
            </a:r>
            <a:r>
              <a:rPr sz="3000" spc="-5" dirty="0"/>
              <a:t>trẻ </a:t>
            </a:r>
            <a:r>
              <a:rPr sz="3000" spc="-735" dirty="0"/>
              <a:t> </a:t>
            </a:r>
            <a:r>
              <a:rPr sz="3000" dirty="0"/>
              <a:t>em</a:t>
            </a:r>
            <a:r>
              <a:rPr sz="3000" spc="5" dirty="0"/>
              <a:t> </a:t>
            </a:r>
            <a:r>
              <a:rPr sz="3000" dirty="0"/>
              <a:t>(QĐ:</a:t>
            </a:r>
            <a:r>
              <a:rPr sz="3000" spc="-15" dirty="0"/>
              <a:t> </a:t>
            </a:r>
            <a:r>
              <a:rPr sz="3000" spc="-5" dirty="0"/>
              <a:t>405/QĐ-BYT</a:t>
            </a:r>
            <a:r>
              <a:rPr sz="3000" spc="-70" dirty="0"/>
              <a:t> </a:t>
            </a:r>
            <a:r>
              <a:rPr sz="3000" dirty="0"/>
              <a:t>ngày</a:t>
            </a:r>
            <a:r>
              <a:rPr sz="3000" spc="5" dirty="0"/>
              <a:t> </a:t>
            </a:r>
            <a:r>
              <a:rPr sz="3000" spc="-5" dirty="0"/>
              <a:t>22/2/2022)</a:t>
            </a:r>
            <a:endParaRPr sz="3000"/>
          </a:p>
          <a:p>
            <a:pPr marL="357505" marR="8890" indent="-343535">
              <a:lnSpc>
                <a:spcPct val="130100"/>
              </a:lnSpc>
              <a:spcBef>
                <a:spcPts val="715"/>
              </a:spcBef>
              <a:buFont typeface="Arial MT"/>
              <a:buChar char="•"/>
              <a:tabLst>
                <a:tab pos="357505" algn="l"/>
                <a:tab pos="358140" algn="l"/>
              </a:tabLst>
            </a:pPr>
            <a:r>
              <a:rPr sz="3000" spc="-5" dirty="0"/>
              <a:t>Hướng</a:t>
            </a:r>
            <a:r>
              <a:rPr sz="3000" spc="290" dirty="0"/>
              <a:t> </a:t>
            </a:r>
            <a:r>
              <a:rPr sz="3000" spc="-5" dirty="0"/>
              <a:t>dẫn</a:t>
            </a:r>
            <a:r>
              <a:rPr sz="3000" spc="295" dirty="0"/>
              <a:t> </a:t>
            </a:r>
            <a:r>
              <a:rPr sz="3000" dirty="0"/>
              <a:t>chăm</a:t>
            </a:r>
            <a:r>
              <a:rPr sz="3000" spc="290" dirty="0"/>
              <a:t> </a:t>
            </a:r>
            <a:r>
              <a:rPr sz="3000" spc="-5" dirty="0"/>
              <a:t>sóc</a:t>
            </a:r>
            <a:r>
              <a:rPr sz="3000" spc="295" dirty="0"/>
              <a:t> </a:t>
            </a:r>
            <a:r>
              <a:rPr sz="3000" dirty="0"/>
              <a:t>tại</a:t>
            </a:r>
            <a:r>
              <a:rPr sz="3000" spc="295" dirty="0"/>
              <a:t> </a:t>
            </a:r>
            <a:r>
              <a:rPr sz="3000" dirty="0"/>
              <a:t>nhà</a:t>
            </a:r>
            <a:r>
              <a:rPr sz="3000" spc="295" dirty="0"/>
              <a:t> </a:t>
            </a:r>
            <a:r>
              <a:rPr sz="3000" dirty="0"/>
              <a:t>đối</a:t>
            </a:r>
            <a:r>
              <a:rPr sz="3000" spc="295" dirty="0"/>
              <a:t> </a:t>
            </a:r>
            <a:r>
              <a:rPr sz="3000" dirty="0"/>
              <a:t>với</a:t>
            </a:r>
            <a:r>
              <a:rPr sz="3000" spc="290" dirty="0"/>
              <a:t> </a:t>
            </a:r>
            <a:r>
              <a:rPr sz="3000" spc="-5" dirty="0"/>
              <a:t>trẻ</a:t>
            </a:r>
            <a:r>
              <a:rPr sz="3000" spc="295" dirty="0"/>
              <a:t> </a:t>
            </a:r>
            <a:r>
              <a:rPr sz="3000" dirty="0"/>
              <a:t>em</a:t>
            </a:r>
            <a:r>
              <a:rPr sz="3000" spc="295" dirty="0"/>
              <a:t> </a:t>
            </a:r>
            <a:r>
              <a:rPr sz="3000" dirty="0"/>
              <a:t>mắc </a:t>
            </a:r>
            <a:r>
              <a:rPr sz="3000" spc="-735" dirty="0"/>
              <a:t> </a:t>
            </a:r>
            <a:r>
              <a:rPr sz="3000" dirty="0"/>
              <a:t>COVID-19</a:t>
            </a:r>
            <a:r>
              <a:rPr sz="3000" spc="-35" dirty="0"/>
              <a:t> </a:t>
            </a:r>
            <a:r>
              <a:rPr sz="3000" dirty="0"/>
              <a:t>(QĐ:</a:t>
            </a:r>
            <a:r>
              <a:rPr sz="3000" spc="-5" dirty="0"/>
              <a:t> 528/QĐ-BYT)</a:t>
            </a:r>
            <a:endParaRPr sz="3000"/>
          </a:p>
          <a:p>
            <a:pPr marL="357505" indent="-343535">
              <a:lnSpc>
                <a:spcPct val="100000"/>
              </a:lnSpc>
              <a:spcBef>
                <a:spcPts val="1800"/>
              </a:spcBef>
              <a:buFont typeface="Arial MT"/>
              <a:buChar char="•"/>
              <a:tabLst>
                <a:tab pos="357505" algn="l"/>
                <a:tab pos="358140" algn="l"/>
              </a:tabLst>
            </a:pPr>
            <a:r>
              <a:rPr sz="3000" dirty="0"/>
              <a:t>Uptodate</a:t>
            </a:r>
            <a:endParaRPr sz="3000"/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4870" y="300304"/>
            <a:ext cx="78124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Nghĩ</a:t>
            </a:r>
            <a:r>
              <a:rPr sz="4000" dirty="0"/>
              <a:t> </a:t>
            </a:r>
            <a:r>
              <a:rPr sz="4000" spc="-5" dirty="0"/>
              <a:t>đến</a:t>
            </a:r>
            <a:r>
              <a:rPr sz="4000" spc="5" dirty="0"/>
              <a:t> </a:t>
            </a:r>
            <a:r>
              <a:rPr sz="4000" spc="-5" dirty="0"/>
              <a:t>MIS</a:t>
            </a:r>
            <a:r>
              <a:rPr sz="4000" spc="10" dirty="0"/>
              <a:t> </a:t>
            </a:r>
            <a:r>
              <a:rPr sz="4000" spc="-5" dirty="0"/>
              <a:t>–</a:t>
            </a:r>
            <a:r>
              <a:rPr sz="4000" dirty="0"/>
              <a:t> </a:t>
            </a:r>
            <a:r>
              <a:rPr sz="4000" spc="-5" dirty="0"/>
              <a:t>C khi</a:t>
            </a:r>
            <a:r>
              <a:rPr sz="4000" spc="-15" dirty="0"/>
              <a:t> </a:t>
            </a:r>
            <a:r>
              <a:rPr sz="4000" spc="-5" dirty="0"/>
              <a:t>có</a:t>
            </a:r>
            <a:r>
              <a:rPr sz="4000" dirty="0"/>
              <a:t> </a:t>
            </a:r>
            <a:r>
              <a:rPr sz="4000" spc="-5" dirty="0"/>
              <a:t>≥ 1</a:t>
            </a:r>
            <a:r>
              <a:rPr sz="4000" spc="5" dirty="0"/>
              <a:t> </a:t>
            </a:r>
            <a:r>
              <a:rPr sz="4000" spc="-5" dirty="0"/>
              <a:t>dấu</a:t>
            </a:r>
            <a:r>
              <a:rPr sz="4000" spc="-10" dirty="0"/>
              <a:t> </a:t>
            </a:r>
            <a:r>
              <a:rPr sz="4000" spc="-5" dirty="0"/>
              <a:t>hiệu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77266" rIns="0" bIns="0" rtlCol="0">
            <a:spAutoFit/>
          </a:bodyPr>
          <a:lstStyle/>
          <a:p>
            <a:pPr marL="245745" indent="-23177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6379" algn="l"/>
              </a:tabLst>
            </a:pPr>
            <a:r>
              <a:rPr spc="-30" dirty="0"/>
              <a:t>Trẻ</a:t>
            </a:r>
            <a:r>
              <a:rPr spc="-15" dirty="0"/>
              <a:t> </a:t>
            </a:r>
            <a:r>
              <a:rPr spc="-5" dirty="0"/>
              <a:t>sốt</a:t>
            </a:r>
            <a:r>
              <a:rPr spc="-10" dirty="0"/>
              <a:t> </a:t>
            </a:r>
            <a:r>
              <a:rPr spc="-5" dirty="0"/>
              <a:t>cao</a:t>
            </a:r>
            <a:r>
              <a:rPr spc="-15" dirty="0"/>
              <a:t> </a:t>
            </a:r>
            <a:r>
              <a:rPr spc="-5" dirty="0"/>
              <a:t>liên</a:t>
            </a:r>
            <a:r>
              <a:rPr dirty="0"/>
              <a:t> tục</a:t>
            </a:r>
            <a:r>
              <a:rPr spc="-10" dirty="0"/>
              <a:t> </a:t>
            </a:r>
            <a:r>
              <a:rPr dirty="0"/>
              <a:t>&gt;</a:t>
            </a:r>
            <a:r>
              <a:rPr spc="-15" dirty="0"/>
              <a:t> </a:t>
            </a:r>
            <a:r>
              <a:rPr dirty="0"/>
              <a:t>5</a:t>
            </a:r>
            <a:r>
              <a:rPr spc="-15" dirty="0"/>
              <a:t> </a:t>
            </a:r>
            <a:r>
              <a:rPr dirty="0"/>
              <a:t>ngày</a:t>
            </a:r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spc="5" dirty="0"/>
              <a:t>Rối</a:t>
            </a:r>
            <a:r>
              <a:rPr spc="-15" dirty="0"/>
              <a:t> </a:t>
            </a:r>
            <a:r>
              <a:rPr dirty="0"/>
              <a:t>loạn</a:t>
            </a:r>
            <a:r>
              <a:rPr spc="-15" dirty="0"/>
              <a:t> </a:t>
            </a:r>
            <a:r>
              <a:rPr spc="-5" dirty="0"/>
              <a:t>tiêu </a:t>
            </a:r>
            <a:r>
              <a:rPr spc="5" dirty="0"/>
              <a:t>hóa</a:t>
            </a:r>
            <a:r>
              <a:rPr spc="-15" dirty="0"/>
              <a:t> </a:t>
            </a:r>
            <a:r>
              <a:rPr dirty="0"/>
              <a:t>nặng:</a:t>
            </a:r>
            <a:r>
              <a:rPr spc="-35" dirty="0"/>
              <a:t> </a:t>
            </a:r>
            <a:r>
              <a:rPr dirty="0"/>
              <a:t>đau</a:t>
            </a:r>
            <a:r>
              <a:rPr spc="-5" dirty="0"/>
              <a:t> </a:t>
            </a:r>
            <a:r>
              <a:rPr spc="5" dirty="0"/>
              <a:t>bụng</a:t>
            </a:r>
            <a:r>
              <a:rPr spc="-40" dirty="0"/>
              <a:t> </a:t>
            </a:r>
            <a:r>
              <a:rPr dirty="0"/>
              <a:t>nhiều,</a:t>
            </a:r>
            <a:r>
              <a:rPr spc="-10" dirty="0"/>
              <a:t> </a:t>
            </a:r>
            <a:r>
              <a:rPr spc="-5" dirty="0"/>
              <a:t>tiêu</a:t>
            </a:r>
            <a:r>
              <a:rPr dirty="0"/>
              <a:t> chảy</a:t>
            </a:r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dirty="0"/>
              <a:t>CRP</a:t>
            </a:r>
            <a:r>
              <a:rPr spc="-105" dirty="0"/>
              <a:t> </a:t>
            </a:r>
            <a:r>
              <a:rPr dirty="0"/>
              <a:t>hoặc</a:t>
            </a:r>
            <a:r>
              <a:rPr spc="-50" dirty="0"/>
              <a:t> </a:t>
            </a:r>
            <a:r>
              <a:rPr dirty="0"/>
              <a:t>Procalcitonin</a:t>
            </a:r>
            <a:r>
              <a:rPr spc="-30" dirty="0"/>
              <a:t> </a:t>
            </a:r>
            <a:r>
              <a:rPr dirty="0"/>
              <a:t>tăng </a:t>
            </a:r>
            <a:r>
              <a:rPr spc="-5" dirty="0"/>
              <a:t>cao</a:t>
            </a:r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dirty="0"/>
              <a:t>R</a:t>
            </a:r>
            <a:r>
              <a:rPr spc="5" dirty="0"/>
              <a:t>ố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loạn</a:t>
            </a:r>
            <a:r>
              <a:rPr spc="-15" dirty="0"/>
              <a:t> </a:t>
            </a:r>
            <a:r>
              <a:rPr spc="5" dirty="0"/>
              <a:t>đôn</a:t>
            </a:r>
            <a:r>
              <a:rPr dirty="0"/>
              <a:t>g</a:t>
            </a:r>
            <a:r>
              <a:rPr spc="-30" dirty="0"/>
              <a:t> </a:t>
            </a:r>
            <a:r>
              <a:rPr spc="-10" dirty="0"/>
              <a:t>m</a:t>
            </a:r>
            <a:r>
              <a:rPr dirty="0"/>
              <a:t>áu:</a:t>
            </a:r>
            <a:r>
              <a:rPr spc="5" dirty="0"/>
              <a:t> </a:t>
            </a:r>
            <a:r>
              <a:rPr dirty="0"/>
              <a:t>P</a:t>
            </a:r>
            <a:r>
              <a:rPr spc="-185" dirty="0"/>
              <a:t>T</a:t>
            </a:r>
            <a:r>
              <a:rPr dirty="0"/>
              <a:t>,</a:t>
            </a:r>
            <a:r>
              <a:rPr spc="-165" dirty="0"/>
              <a:t> </a:t>
            </a:r>
            <a:r>
              <a:rPr dirty="0"/>
              <a:t>A</a:t>
            </a:r>
            <a:r>
              <a:rPr spc="5" dirty="0"/>
              <a:t>P</a:t>
            </a:r>
            <a:r>
              <a:rPr dirty="0"/>
              <a:t>T</a:t>
            </a:r>
            <a:r>
              <a:rPr spc="-185" dirty="0"/>
              <a:t>T</a:t>
            </a:r>
            <a:r>
              <a:rPr dirty="0"/>
              <a:t>,</a:t>
            </a:r>
            <a:r>
              <a:rPr spc="-25" dirty="0"/>
              <a:t> </a:t>
            </a:r>
            <a:r>
              <a:rPr dirty="0"/>
              <a:t>D</a:t>
            </a:r>
            <a:r>
              <a:rPr spc="-5" dirty="0"/>
              <a:t>-</a:t>
            </a:r>
            <a:r>
              <a:rPr dirty="0"/>
              <a:t>di</a:t>
            </a:r>
            <a:r>
              <a:rPr spc="-10" dirty="0"/>
              <a:t>m</a:t>
            </a:r>
            <a:r>
              <a:rPr dirty="0"/>
              <a:t>er</a:t>
            </a:r>
            <a:r>
              <a:rPr spc="-10" dirty="0"/>
              <a:t> </a:t>
            </a:r>
            <a:r>
              <a:rPr spc="-5" dirty="0"/>
              <a:t>cao</a:t>
            </a:r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dirty="0"/>
              <a:t>Sốc</a:t>
            </a:r>
          </a:p>
          <a:p>
            <a:pPr marL="245745" marR="5080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dirty="0"/>
              <a:t>Ban</a:t>
            </a:r>
            <a:r>
              <a:rPr spc="204" dirty="0"/>
              <a:t> </a:t>
            </a:r>
            <a:r>
              <a:rPr spc="-5" dirty="0"/>
              <a:t>đỏ</a:t>
            </a:r>
            <a:r>
              <a:rPr spc="210" dirty="0"/>
              <a:t> </a:t>
            </a:r>
            <a:r>
              <a:rPr spc="-5" dirty="0"/>
              <a:t>hoặc</a:t>
            </a:r>
            <a:r>
              <a:rPr spc="195" dirty="0"/>
              <a:t> </a:t>
            </a:r>
            <a:r>
              <a:rPr dirty="0"/>
              <a:t>xung</a:t>
            </a:r>
            <a:r>
              <a:rPr spc="204" dirty="0"/>
              <a:t> </a:t>
            </a:r>
            <a:r>
              <a:rPr spc="-5" dirty="0"/>
              <a:t>huyết</a:t>
            </a:r>
            <a:r>
              <a:rPr spc="195" dirty="0"/>
              <a:t> </a:t>
            </a:r>
            <a:r>
              <a:rPr dirty="0"/>
              <a:t>giác</a:t>
            </a:r>
            <a:r>
              <a:rPr spc="195" dirty="0"/>
              <a:t> </a:t>
            </a:r>
            <a:r>
              <a:rPr spc="-5" dirty="0"/>
              <a:t>mạc</a:t>
            </a:r>
            <a:r>
              <a:rPr spc="210" dirty="0"/>
              <a:t> </a:t>
            </a:r>
            <a:r>
              <a:rPr dirty="0"/>
              <a:t>hoặc</a:t>
            </a:r>
            <a:r>
              <a:rPr spc="195" dirty="0"/>
              <a:t> </a:t>
            </a:r>
            <a:r>
              <a:rPr spc="-5" dirty="0"/>
              <a:t>phù</a:t>
            </a:r>
            <a:r>
              <a:rPr spc="210" dirty="0"/>
              <a:t> </a:t>
            </a:r>
            <a:r>
              <a:rPr dirty="0"/>
              <a:t>nề</a:t>
            </a:r>
            <a:r>
              <a:rPr spc="200" dirty="0"/>
              <a:t> </a:t>
            </a:r>
            <a:r>
              <a:rPr dirty="0"/>
              <a:t>niêm</a:t>
            </a:r>
            <a:r>
              <a:rPr spc="185" dirty="0"/>
              <a:t> </a:t>
            </a:r>
            <a:r>
              <a:rPr dirty="0"/>
              <a:t>mạc </a:t>
            </a:r>
            <a:r>
              <a:rPr spc="-635" dirty="0"/>
              <a:t> </a:t>
            </a:r>
            <a:r>
              <a:rPr dirty="0"/>
              <a:t>miệng,</a:t>
            </a:r>
            <a:r>
              <a:rPr spc="-10" dirty="0"/>
              <a:t> </a:t>
            </a:r>
            <a:r>
              <a:rPr dirty="0"/>
              <a:t>bàn</a:t>
            </a:r>
            <a:r>
              <a:rPr spc="-10" dirty="0"/>
              <a:t> </a:t>
            </a:r>
            <a:r>
              <a:rPr spc="-45" dirty="0"/>
              <a:t>tay,</a:t>
            </a:r>
            <a:r>
              <a:rPr spc="-5" dirty="0"/>
              <a:t> </a:t>
            </a:r>
            <a:r>
              <a:rPr dirty="0"/>
              <a:t>chân</a:t>
            </a:r>
          </a:p>
          <a:p>
            <a:pPr marL="245745" indent="-231775">
              <a:lnSpc>
                <a:spcPct val="100000"/>
              </a:lnSpc>
              <a:buFont typeface="Arial MT"/>
              <a:buChar char="•"/>
              <a:tabLst>
                <a:tab pos="246379" algn="l"/>
              </a:tabLst>
            </a:pPr>
            <a:r>
              <a:rPr dirty="0"/>
              <a:t>VÀ</a:t>
            </a:r>
            <a:r>
              <a:rPr spc="-15" dirty="0"/>
              <a:t> </a:t>
            </a:r>
            <a:r>
              <a:rPr spc="5" dirty="0"/>
              <a:t>không</a:t>
            </a:r>
            <a:r>
              <a:rPr spc="-45" dirty="0"/>
              <a:t> </a:t>
            </a:r>
            <a:r>
              <a:rPr spc="-5" dirty="0"/>
              <a:t>tìm</a:t>
            </a:r>
            <a:r>
              <a:rPr spc="10" dirty="0"/>
              <a:t> </a:t>
            </a:r>
            <a:r>
              <a:rPr dirty="0"/>
              <a:t>thấy</a:t>
            </a:r>
            <a:r>
              <a:rPr spc="-15" dirty="0"/>
              <a:t> </a:t>
            </a:r>
            <a:r>
              <a:rPr spc="5" dirty="0"/>
              <a:t>nguyên</a:t>
            </a:r>
            <a:r>
              <a:rPr spc="-40" dirty="0"/>
              <a:t> </a:t>
            </a:r>
            <a:r>
              <a:rPr dirty="0"/>
              <a:t>nhân</a:t>
            </a:r>
            <a:r>
              <a:rPr spc="-25" dirty="0"/>
              <a:t> </a:t>
            </a:r>
            <a:r>
              <a:rPr dirty="0"/>
              <a:t>nhiễm</a:t>
            </a:r>
            <a:r>
              <a:rPr spc="-20" dirty="0"/>
              <a:t> </a:t>
            </a:r>
            <a:r>
              <a:rPr dirty="0"/>
              <a:t>trùng</a:t>
            </a:r>
            <a:r>
              <a:rPr spc="-15" dirty="0"/>
              <a:t> </a:t>
            </a:r>
            <a:r>
              <a:rPr dirty="0"/>
              <a:t>nào.</a:t>
            </a: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1466" y="56210"/>
            <a:ext cx="742124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34" marR="5080" indent="-1397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Đánh giá mức độ bệnh </a:t>
            </a:r>
            <a:r>
              <a:rPr sz="4000" dirty="0"/>
              <a:t>từ trung </a:t>
            </a:r>
            <a:r>
              <a:rPr sz="4000" spc="-5" dirty="0"/>
              <a:t>bình </a:t>
            </a:r>
            <a:r>
              <a:rPr sz="4000" spc="-985" dirty="0"/>
              <a:t> </a:t>
            </a:r>
            <a:r>
              <a:rPr sz="4000" spc="-5" dirty="0"/>
              <a:t>trên</a:t>
            </a:r>
            <a:r>
              <a:rPr sz="4000" dirty="0"/>
              <a:t> </a:t>
            </a:r>
            <a:r>
              <a:rPr sz="4000" spc="-5" dirty="0"/>
              <a:t>lâm</a:t>
            </a:r>
            <a:r>
              <a:rPr sz="4000" spc="5" dirty="0"/>
              <a:t> </a:t>
            </a:r>
            <a:r>
              <a:rPr sz="4000" spc="-5" dirty="0"/>
              <a:t>sàng</a:t>
            </a:r>
            <a:r>
              <a:rPr sz="4000" dirty="0"/>
              <a:t> khi </a:t>
            </a:r>
            <a:r>
              <a:rPr sz="4000" spc="-5" dirty="0"/>
              <a:t>có bất </a:t>
            </a:r>
            <a:r>
              <a:rPr sz="4000" dirty="0"/>
              <a:t>kỳ</a:t>
            </a:r>
            <a:r>
              <a:rPr sz="4000" spc="-5" dirty="0"/>
              <a:t> dấu hiệu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420215"/>
            <a:ext cx="7755255" cy="30772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Bất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thường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dấu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hiệu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sinh </a:t>
            </a:r>
            <a:r>
              <a:rPr sz="2600" dirty="0">
                <a:latin typeface="Times New Roman"/>
                <a:cs typeface="Times New Roman"/>
              </a:rPr>
              <a:t>tồn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(tim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nhanh,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thở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nhanh).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Dấu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hiệu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sốc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Suy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hô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hấp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Có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những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đặc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điểm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tương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tự</a:t>
            </a:r>
            <a:r>
              <a:rPr sz="2600" dirty="0">
                <a:latin typeface="Times New Roman"/>
                <a:cs typeface="Times New Roman"/>
              </a:rPr>
              <a:t> bệnh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Kawasaki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Thay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đổi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thần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kinh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Nôn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đau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bụng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nhiều,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đặc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biệt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không</a:t>
            </a:r>
            <a:r>
              <a:rPr sz="2600" spc="-5" dirty="0">
                <a:latin typeface="Times New Roman"/>
                <a:cs typeface="Times New Roman"/>
              </a:rPr>
              <a:t> ăn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uống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được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Dấu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hiệu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lâm sàng mất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nước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3525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924" y="203072"/>
            <a:ext cx="8665210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spc="-5" dirty="0"/>
              <a:t>Xét</a:t>
            </a:r>
            <a:r>
              <a:rPr sz="3800" spc="-15" dirty="0"/>
              <a:t> </a:t>
            </a:r>
            <a:r>
              <a:rPr sz="3800" spc="5" dirty="0"/>
              <a:t>nghiệm</a:t>
            </a:r>
            <a:r>
              <a:rPr sz="3800" spc="-15" dirty="0"/>
              <a:t> </a:t>
            </a:r>
            <a:r>
              <a:rPr sz="3800" dirty="0"/>
              <a:t>đề</a:t>
            </a:r>
            <a:r>
              <a:rPr sz="3800" spc="-40" dirty="0"/>
              <a:t> </a:t>
            </a:r>
            <a:r>
              <a:rPr sz="3800" dirty="0"/>
              <a:t>xuất</a:t>
            </a:r>
            <a:r>
              <a:rPr sz="3800" spc="-30" dirty="0"/>
              <a:t> </a:t>
            </a:r>
            <a:r>
              <a:rPr sz="3800" spc="5" dirty="0"/>
              <a:t>với</a:t>
            </a:r>
            <a:r>
              <a:rPr sz="3800" spc="-30" dirty="0"/>
              <a:t> </a:t>
            </a:r>
            <a:r>
              <a:rPr sz="3800" dirty="0"/>
              <a:t>MIS-C</a:t>
            </a:r>
            <a:r>
              <a:rPr sz="3800" spc="-25" dirty="0"/>
              <a:t> </a:t>
            </a:r>
            <a:r>
              <a:rPr sz="3800" dirty="0"/>
              <a:t>từ</a:t>
            </a:r>
            <a:r>
              <a:rPr sz="3800" spc="-15" dirty="0"/>
              <a:t> </a:t>
            </a:r>
            <a:r>
              <a:rPr sz="3800" dirty="0"/>
              <a:t>trung</a:t>
            </a:r>
            <a:r>
              <a:rPr sz="3800" spc="-35" dirty="0"/>
              <a:t> </a:t>
            </a:r>
            <a:r>
              <a:rPr sz="3800" spc="5" dirty="0"/>
              <a:t>bình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535940" y="1171803"/>
            <a:ext cx="7327900" cy="3117215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CTM;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máu </a:t>
            </a:r>
            <a:r>
              <a:rPr sz="2600" dirty="0">
                <a:latin typeface="Times New Roman"/>
                <a:cs typeface="Times New Roman"/>
              </a:rPr>
              <a:t>lắng;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CRP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Procalcitonin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Ferritin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4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Chức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năng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gan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và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LDH;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chức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năng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thận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và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điện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giải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Đông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máu</a:t>
            </a:r>
            <a:r>
              <a:rPr sz="2600" dirty="0">
                <a:latin typeface="Times New Roman"/>
                <a:cs typeface="Times New Roman"/>
              </a:rPr>
              <a:t> (Prothrombin,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Fibrinogen,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D-dimer)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10" dirty="0">
                <a:latin typeface="Times New Roman"/>
                <a:cs typeface="Times New Roman"/>
              </a:rPr>
              <a:t>Troponin,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BNP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NT-proBNP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4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Siêu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âm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tim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3</a:t>
            </a:r>
            <a:r>
              <a:rPr spc="-10" dirty="0"/>
              <a:t> </a:t>
            </a:r>
            <a:r>
              <a:rPr dirty="0"/>
              <a:t>tình</a:t>
            </a:r>
            <a:r>
              <a:rPr spc="-15" dirty="0"/>
              <a:t> </a:t>
            </a:r>
            <a:r>
              <a:rPr dirty="0"/>
              <a:t>huống</a:t>
            </a:r>
            <a:r>
              <a:rPr spc="-30" dirty="0"/>
              <a:t> </a:t>
            </a:r>
            <a:r>
              <a:rPr spc="-5" dirty="0"/>
              <a:t>lâm sàng</a:t>
            </a:r>
            <a:r>
              <a:rPr spc="-25" dirty="0"/>
              <a:t> </a:t>
            </a:r>
            <a:r>
              <a:rPr dirty="0"/>
              <a:t>có</a:t>
            </a:r>
            <a:r>
              <a:rPr spc="-5" dirty="0"/>
              <a:t> </a:t>
            </a:r>
            <a:r>
              <a:rPr dirty="0"/>
              <a:t>thể</a:t>
            </a:r>
            <a:r>
              <a:rPr spc="-25" dirty="0"/>
              <a:t> </a:t>
            </a:r>
            <a:r>
              <a:rPr dirty="0"/>
              <a:t>gặp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71803"/>
            <a:ext cx="8074659" cy="311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3000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MIS-C </a:t>
            </a:r>
            <a:r>
              <a:rPr sz="2600" spc="-5" dirty="0">
                <a:latin typeface="Times New Roman"/>
                <a:cs typeface="Times New Roman"/>
              </a:rPr>
              <a:t>không </a:t>
            </a:r>
            <a:r>
              <a:rPr sz="2600" spc="-10" dirty="0">
                <a:latin typeface="Times New Roman"/>
                <a:cs typeface="Times New Roman"/>
              </a:rPr>
              <a:t>có </a:t>
            </a:r>
            <a:r>
              <a:rPr sz="2600" spc="-5" dirty="0">
                <a:latin typeface="Times New Roman"/>
                <a:cs typeface="Times New Roman"/>
              </a:rPr>
              <a:t>các </a:t>
            </a:r>
            <a:r>
              <a:rPr sz="2600" spc="-10" dirty="0">
                <a:latin typeface="Times New Roman"/>
                <a:cs typeface="Times New Roman"/>
              </a:rPr>
              <a:t>tiêu </a:t>
            </a:r>
            <a:r>
              <a:rPr sz="2600" spc="-5" dirty="0">
                <a:latin typeface="Times New Roman"/>
                <a:cs typeface="Times New Roman"/>
              </a:rPr>
              <a:t>chuẩn </a:t>
            </a:r>
            <a:r>
              <a:rPr sz="2600" dirty="0">
                <a:latin typeface="Times New Roman"/>
                <a:cs typeface="Times New Roman"/>
              </a:rPr>
              <a:t>giống </a:t>
            </a:r>
            <a:r>
              <a:rPr sz="2600" spc="-5" dirty="0">
                <a:latin typeface="Times New Roman"/>
                <a:cs typeface="Times New Roman"/>
              </a:rPr>
              <a:t>KD </a:t>
            </a:r>
            <a:r>
              <a:rPr sz="2600" dirty="0">
                <a:latin typeface="Times New Roman"/>
                <a:cs typeface="Times New Roman"/>
              </a:rPr>
              <a:t>hoặc </a:t>
            </a:r>
            <a:r>
              <a:rPr sz="2600" spc="-5" dirty="0">
                <a:latin typeface="Times New Roman"/>
                <a:cs typeface="Times New Roman"/>
              </a:rPr>
              <a:t>COVID- </a:t>
            </a:r>
            <a:r>
              <a:rPr sz="2600" dirty="0">
                <a:latin typeface="Times New Roman"/>
                <a:cs typeface="Times New Roman"/>
              </a:rPr>
              <a:t> 19 </a:t>
            </a:r>
            <a:r>
              <a:rPr sz="2600" spc="-5" dirty="0">
                <a:latin typeface="Times New Roman"/>
                <a:cs typeface="Times New Roman"/>
              </a:rPr>
              <a:t>cấp: chiếm </a:t>
            </a:r>
            <a:r>
              <a:rPr sz="2600" dirty="0">
                <a:latin typeface="Times New Roman"/>
                <a:cs typeface="Times New Roman"/>
              </a:rPr>
              <a:t>khoảng 35%, </a:t>
            </a:r>
            <a:r>
              <a:rPr sz="2600" spc="-5" dirty="0">
                <a:latin typeface="Times New Roman"/>
                <a:cs typeface="Times New Roman"/>
              </a:rPr>
              <a:t>biểu </a:t>
            </a:r>
            <a:r>
              <a:rPr sz="2600" dirty="0">
                <a:latin typeface="Times New Roman"/>
                <a:cs typeface="Times New Roman"/>
              </a:rPr>
              <a:t>hiện </a:t>
            </a:r>
            <a:r>
              <a:rPr sz="2600" spc="-5" dirty="0">
                <a:latin typeface="Times New Roman"/>
                <a:cs typeface="Times New Roman"/>
              </a:rPr>
              <a:t>chủ yếu liên quan </a:t>
            </a:r>
            <a:r>
              <a:rPr sz="2600" dirty="0">
                <a:latin typeface="Times New Roman"/>
                <a:cs typeface="Times New Roman"/>
              </a:rPr>
              <a:t> rối loạn </a:t>
            </a:r>
            <a:r>
              <a:rPr sz="2600" spc="-5" dirty="0">
                <a:latin typeface="Times New Roman"/>
                <a:cs typeface="Times New Roman"/>
              </a:rPr>
              <a:t>tim</a:t>
            </a:r>
            <a:r>
              <a:rPr sz="2600" spc="6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mạch, </a:t>
            </a:r>
            <a:r>
              <a:rPr sz="2600" dirty="0">
                <a:latin typeface="Times New Roman"/>
                <a:cs typeface="Times New Roman"/>
              </a:rPr>
              <a:t>tiêu hóa, trong nhóm có </a:t>
            </a:r>
            <a:r>
              <a:rPr sz="2600" spc="-5" dirty="0">
                <a:latin typeface="Times New Roman"/>
                <a:cs typeface="Times New Roman"/>
              </a:rPr>
              <a:t>đến </a:t>
            </a:r>
            <a:r>
              <a:rPr sz="2600" dirty="0">
                <a:latin typeface="Times New Roman"/>
                <a:cs typeface="Times New Roman"/>
              </a:rPr>
              <a:t>hơn </a:t>
            </a:r>
            <a:r>
              <a:rPr sz="2600" spc="-5" dirty="0">
                <a:latin typeface="Times New Roman"/>
                <a:cs typeface="Times New Roman"/>
              </a:rPr>
              <a:t>nửa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có từ </a:t>
            </a:r>
            <a:r>
              <a:rPr sz="2600" dirty="0">
                <a:latin typeface="Times New Roman"/>
                <a:cs typeface="Times New Roman"/>
              </a:rPr>
              <a:t>4 </a:t>
            </a:r>
            <a:r>
              <a:rPr sz="2600" spc="-10" dirty="0">
                <a:latin typeface="Times New Roman"/>
                <a:cs typeface="Times New Roman"/>
              </a:rPr>
              <a:t>cơ </a:t>
            </a:r>
            <a:r>
              <a:rPr sz="2600" dirty="0">
                <a:latin typeface="Times New Roman"/>
                <a:cs typeface="Times New Roman"/>
              </a:rPr>
              <a:t>quan </a:t>
            </a:r>
            <a:r>
              <a:rPr sz="2600" spc="-5" dirty="0">
                <a:latin typeface="Times New Roman"/>
                <a:cs typeface="Times New Roman"/>
              </a:rPr>
              <a:t>tổn </a:t>
            </a:r>
            <a:r>
              <a:rPr sz="2600" dirty="0">
                <a:latin typeface="Times New Roman"/>
                <a:cs typeface="Times New Roman"/>
              </a:rPr>
              <a:t>thương. </a:t>
            </a:r>
            <a:r>
              <a:rPr sz="2600" spc="-5" dirty="0">
                <a:latin typeface="Times New Roman"/>
                <a:cs typeface="Times New Roman"/>
              </a:rPr>
              <a:t>Khả năng </a:t>
            </a:r>
            <a:r>
              <a:rPr sz="2600" dirty="0">
                <a:latin typeface="Times New Roman"/>
                <a:cs typeface="Times New Roman"/>
              </a:rPr>
              <a:t>dễ bị </a:t>
            </a:r>
            <a:r>
              <a:rPr sz="2600" spc="-5" dirty="0">
                <a:latin typeface="Times New Roman"/>
                <a:cs typeface="Times New Roman"/>
              </a:rPr>
              <a:t>sốc, </a:t>
            </a:r>
            <a:r>
              <a:rPr sz="2600" dirty="0">
                <a:latin typeface="Times New Roman"/>
                <a:cs typeface="Times New Roman"/>
              </a:rPr>
              <a:t>rối </a:t>
            </a:r>
            <a:r>
              <a:rPr sz="2600" spc="-5" dirty="0">
                <a:latin typeface="Times New Roman"/>
                <a:cs typeface="Times New Roman"/>
              </a:rPr>
              <a:t>loạn </a:t>
            </a:r>
            <a:r>
              <a:rPr sz="2600" dirty="0">
                <a:latin typeface="Times New Roman"/>
                <a:cs typeface="Times New Roman"/>
              </a:rPr>
              <a:t> chức </a:t>
            </a:r>
            <a:r>
              <a:rPr sz="2600" spc="-5" dirty="0">
                <a:latin typeface="Times New Roman"/>
                <a:cs typeface="Times New Roman"/>
              </a:rPr>
              <a:t>năng </a:t>
            </a:r>
            <a:r>
              <a:rPr sz="2600" dirty="0">
                <a:latin typeface="Times New Roman"/>
                <a:cs typeface="Times New Roman"/>
              </a:rPr>
              <a:t>tim, CRP và </a:t>
            </a:r>
            <a:r>
              <a:rPr sz="2600" spc="-5" dirty="0">
                <a:latin typeface="Times New Roman"/>
                <a:cs typeface="Times New Roman"/>
              </a:rPr>
              <a:t>Ferritin </a:t>
            </a:r>
            <a:r>
              <a:rPr sz="2600" dirty="0">
                <a:latin typeface="Times New Roman"/>
                <a:cs typeface="Times New Roman"/>
              </a:rPr>
              <a:t>tăng </a:t>
            </a:r>
            <a:r>
              <a:rPr sz="2600" spc="-5" dirty="0">
                <a:latin typeface="Times New Roman"/>
                <a:cs typeface="Times New Roman"/>
              </a:rPr>
              <a:t>cao rõ, </a:t>
            </a:r>
            <a:r>
              <a:rPr sz="2600" dirty="0">
                <a:latin typeface="Times New Roman"/>
                <a:cs typeface="Times New Roman"/>
              </a:rPr>
              <a:t>hầu hết </a:t>
            </a:r>
            <a:r>
              <a:rPr sz="2600" spc="-5" dirty="0">
                <a:latin typeface="Times New Roman"/>
                <a:cs typeface="Times New Roman"/>
              </a:rPr>
              <a:t>có </a:t>
            </a:r>
            <a:r>
              <a:rPr sz="2600" dirty="0">
                <a:latin typeface="Times New Roman"/>
                <a:cs typeface="Times New Roman"/>
              </a:rPr>
              <a:t> IgG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SAR-CoV-2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dương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3</a:t>
            </a:r>
            <a:r>
              <a:rPr spc="-10" dirty="0"/>
              <a:t> </a:t>
            </a:r>
            <a:r>
              <a:rPr dirty="0"/>
              <a:t>tình</a:t>
            </a:r>
            <a:r>
              <a:rPr spc="-15" dirty="0"/>
              <a:t> </a:t>
            </a:r>
            <a:r>
              <a:rPr dirty="0"/>
              <a:t>huống</a:t>
            </a:r>
            <a:r>
              <a:rPr spc="-30" dirty="0"/>
              <a:t> </a:t>
            </a:r>
            <a:r>
              <a:rPr spc="-5" dirty="0"/>
              <a:t>lâm sàng</a:t>
            </a:r>
            <a:r>
              <a:rPr spc="-25" dirty="0"/>
              <a:t> </a:t>
            </a:r>
            <a:r>
              <a:rPr dirty="0"/>
              <a:t>có</a:t>
            </a:r>
            <a:r>
              <a:rPr spc="-5" dirty="0"/>
              <a:t> </a:t>
            </a:r>
            <a:r>
              <a:rPr dirty="0"/>
              <a:t>thể</a:t>
            </a:r>
            <a:r>
              <a:rPr spc="-25" dirty="0"/>
              <a:t> </a:t>
            </a:r>
            <a:r>
              <a:rPr dirty="0"/>
              <a:t>gặp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44422"/>
            <a:ext cx="807529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MIS-C có </a:t>
            </a:r>
            <a:r>
              <a:rPr sz="2800" spc="-10" dirty="0">
                <a:latin typeface="Times New Roman"/>
                <a:cs typeface="Times New Roman"/>
              </a:rPr>
              <a:t>các </a:t>
            </a:r>
            <a:r>
              <a:rPr sz="2800" spc="-5" dirty="0">
                <a:latin typeface="Times New Roman"/>
                <a:cs typeface="Times New Roman"/>
              </a:rPr>
              <a:t>dấu hiệu tương tự KD: gặp khoảng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35%, tuổi </a:t>
            </a:r>
            <a:r>
              <a:rPr sz="2800" dirty="0">
                <a:latin typeface="Times New Roman"/>
                <a:cs typeface="Times New Roman"/>
              </a:rPr>
              <a:t>bị </a:t>
            </a:r>
            <a:r>
              <a:rPr sz="2800" spc="-5" dirty="0">
                <a:latin typeface="Times New Roman"/>
                <a:cs typeface="Times New Roman"/>
              </a:rPr>
              <a:t>bệnh nhỏ hơn (TB 6 </a:t>
            </a:r>
            <a:r>
              <a:rPr sz="2800" dirty="0">
                <a:latin typeface="Times New Roman"/>
                <a:cs typeface="Times New Roman"/>
              </a:rPr>
              <a:t>tuổi). </a:t>
            </a:r>
            <a:r>
              <a:rPr sz="2800" spc="-5" dirty="0">
                <a:latin typeface="Times New Roman"/>
                <a:cs typeface="Times New Roman"/>
              </a:rPr>
              <a:t>Thường gặp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phát ban, tổn thương </a:t>
            </a:r>
            <a:r>
              <a:rPr sz="2800" dirty="0">
                <a:latin typeface="Times New Roman"/>
                <a:cs typeface="Times New Roman"/>
              </a:rPr>
              <a:t>da và </a:t>
            </a:r>
            <a:r>
              <a:rPr sz="2800" spc="-10" dirty="0">
                <a:latin typeface="Times New Roman"/>
                <a:cs typeface="Times New Roman"/>
              </a:rPr>
              <a:t>niêm mạc. </a:t>
            </a:r>
            <a:r>
              <a:rPr sz="2800" spc="-20" dirty="0">
                <a:latin typeface="Times New Roman"/>
                <a:cs typeface="Times New Roman"/>
              </a:rPr>
              <a:t>Trong </a:t>
            </a:r>
            <a:r>
              <a:rPr sz="2800" spc="-5" dirty="0">
                <a:latin typeface="Times New Roman"/>
                <a:cs typeface="Times New Roman"/>
              </a:rPr>
              <a:t>nhóm </a:t>
            </a:r>
            <a:r>
              <a:rPr sz="2800" spc="-10" dirty="0">
                <a:latin typeface="Times New Roman"/>
                <a:cs typeface="Times New Roman"/>
              </a:rPr>
              <a:t>có </a:t>
            </a:r>
            <a:r>
              <a:rPr sz="2800" spc="-5" dirty="0">
                <a:latin typeface="Times New Roman"/>
                <a:cs typeface="Times New Roman"/>
              </a:rPr>
              <a:t> 2/3 huyết thanh dương tính và 1/3 </a:t>
            </a:r>
            <a:r>
              <a:rPr sz="2800" spc="-10" dirty="0">
                <a:latin typeface="Times New Roman"/>
                <a:cs typeface="Times New Roman"/>
              </a:rPr>
              <a:t>cả </a:t>
            </a:r>
            <a:r>
              <a:rPr sz="2800" spc="-5" dirty="0">
                <a:latin typeface="Times New Roman"/>
                <a:cs typeface="Times New Roman"/>
              </a:rPr>
              <a:t>huyết thanh và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PCR dương tính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3</a:t>
            </a:r>
            <a:r>
              <a:rPr spc="-10" dirty="0"/>
              <a:t> </a:t>
            </a:r>
            <a:r>
              <a:rPr dirty="0"/>
              <a:t>tình</a:t>
            </a:r>
            <a:r>
              <a:rPr spc="-15" dirty="0"/>
              <a:t> </a:t>
            </a:r>
            <a:r>
              <a:rPr dirty="0"/>
              <a:t>huống</a:t>
            </a:r>
            <a:r>
              <a:rPr spc="-30" dirty="0"/>
              <a:t> </a:t>
            </a:r>
            <a:r>
              <a:rPr spc="-5" dirty="0"/>
              <a:t>lâm sàng</a:t>
            </a:r>
            <a:r>
              <a:rPr spc="-25" dirty="0"/>
              <a:t> </a:t>
            </a:r>
            <a:r>
              <a:rPr dirty="0"/>
              <a:t>có</a:t>
            </a:r>
            <a:r>
              <a:rPr spc="-5" dirty="0"/>
              <a:t> </a:t>
            </a:r>
            <a:r>
              <a:rPr dirty="0"/>
              <a:t>thể</a:t>
            </a:r>
            <a:r>
              <a:rPr spc="-25" dirty="0"/>
              <a:t> </a:t>
            </a:r>
            <a:r>
              <a:rPr dirty="0"/>
              <a:t>gặp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44422"/>
            <a:ext cx="807402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MIS-C </a:t>
            </a:r>
            <a:r>
              <a:rPr sz="2800" dirty="0">
                <a:latin typeface="Times New Roman"/>
                <a:cs typeface="Times New Roman"/>
              </a:rPr>
              <a:t>chồng </a:t>
            </a:r>
            <a:r>
              <a:rPr sz="2800" spc="-5" dirty="0">
                <a:latin typeface="Times New Roman"/>
                <a:cs typeface="Times New Roman"/>
              </a:rPr>
              <a:t>lấn </a:t>
            </a:r>
            <a:r>
              <a:rPr sz="2800" spc="-10" dirty="0">
                <a:latin typeface="Times New Roman"/>
                <a:cs typeface="Times New Roman"/>
              </a:rPr>
              <a:t>với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các </a:t>
            </a:r>
            <a:r>
              <a:rPr sz="2800" spc="-5" dirty="0">
                <a:latin typeface="Times New Roman"/>
                <a:cs typeface="Times New Roman"/>
              </a:rPr>
              <a:t>dấu hiệu COVID-19</a:t>
            </a:r>
            <a:r>
              <a:rPr sz="2800" spc="6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cấp </a:t>
            </a:r>
            <a:r>
              <a:rPr sz="2800" spc="-5" dirty="0">
                <a:latin typeface="Times New Roman"/>
                <a:cs typeface="Times New Roman"/>
              </a:rPr>
              <a:t> tính nặng: 30%. </a:t>
            </a:r>
            <a:r>
              <a:rPr sz="2800" spc="-40" dirty="0">
                <a:latin typeface="Times New Roman"/>
                <a:cs typeface="Times New Roman"/>
              </a:rPr>
              <a:t>Trẻ</a:t>
            </a:r>
            <a:r>
              <a:rPr sz="2800" spc="6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thường </a:t>
            </a:r>
            <a:r>
              <a:rPr sz="2800" spc="-15" dirty="0">
                <a:latin typeface="Times New Roman"/>
                <a:cs typeface="Times New Roman"/>
              </a:rPr>
              <a:t>có </a:t>
            </a:r>
            <a:r>
              <a:rPr sz="2800" spc="-5" dirty="0">
                <a:latin typeface="Times New Roman"/>
                <a:cs typeface="Times New Roman"/>
              </a:rPr>
              <a:t>biểu </a:t>
            </a:r>
            <a:r>
              <a:rPr sz="2800" spc="-10" dirty="0">
                <a:latin typeface="Times New Roman"/>
                <a:cs typeface="Times New Roman"/>
              </a:rPr>
              <a:t>hiện </a:t>
            </a:r>
            <a:r>
              <a:rPr sz="2800" spc="-5" dirty="0">
                <a:latin typeface="Times New Roman"/>
                <a:cs typeface="Times New Roman"/>
              </a:rPr>
              <a:t>đường </a:t>
            </a:r>
            <a:r>
              <a:rPr sz="2800" spc="-15" dirty="0">
                <a:latin typeface="Times New Roman"/>
                <a:cs typeface="Times New Roman"/>
              </a:rPr>
              <a:t>hô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hấp (ho, </a:t>
            </a:r>
            <a:r>
              <a:rPr sz="2800" dirty="0">
                <a:latin typeface="Times New Roman"/>
                <a:cs typeface="Times New Roman"/>
              </a:rPr>
              <a:t>khó </a:t>
            </a:r>
            <a:r>
              <a:rPr sz="2800" spc="-5" dirty="0">
                <a:latin typeface="Times New Roman"/>
                <a:cs typeface="Times New Roman"/>
              </a:rPr>
              <a:t>thở, viêm </a:t>
            </a:r>
            <a:r>
              <a:rPr sz="2800" dirty="0">
                <a:latin typeface="Times New Roman"/>
                <a:cs typeface="Times New Roman"/>
              </a:rPr>
              <a:t>phổi, </a:t>
            </a:r>
            <a:r>
              <a:rPr sz="2800" spc="-5" dirty="0">
                <a:latin typeface="Times New Roman"/>
                <a:cs typeface="Times New Roman"/>
              </a:rPr>
              <a:t>suy </a:t>
            </a:r>
            <a:r>
              <a:rPr sz="2800" dirty="0">
                <a:latin typeface="Times New Roman"/>
                <a:cs typeface="Times New Roman"/>
              </a:rPr>
              <a:t>hô </a:t>
            </a:r>
            <a:r>
              <a:rPr sz="2800" spc="-5" dirty="0">
                <a:latin typeface="Times New Roman"/>
                <a:cs typeface="Times New Roman"/>
              </a:rPr>
              <a:t>hấp). </a:t>
            </a:r>
            <a:r>
              <a:rPr sz="2800" spc="-10" dirty="0">
                <a:latin typeface="Times New Roman"/>
                <a:cs typeface="Times New Roman"/>
              </a:rPr>
              <a:t>Hầu </a:t>
            </a:r>
            <a:r>
              <a:rPr sz="2800" dirty="0">
                <a:latin typeface="Times New Roman"/>
                <a:cs typeface="Times New Roman"/>
              </a:rPr>
              <a:t>hết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nhóm này </a:t>
            </a:r>
            <a:r>
              <a:rPr sz="2800" spc="-10" dirty="0">
                <a:latin typeface="Times New Roman"/>
                <a:cs typeface="Times New Roman"/>
              </a:rPr>
              <a:t>có </a:t>
            </a:r>
            <a:r>
              <a:rPr sz="2800" spc="-5" dirty="0">
                <a:latin typeface="Times New Roman"/>
                <a:cs typeface="Times New Roman"/>
              </a:rPr>
              <a:t>PCR dương tính. Đề </a:t>
            </a:r>
            <a:r>
              <a:rPr sz="2800" spc="-10" dirty="0">
                <a:latin typeface="Times New Roman"/>
                <a:cs typeface="Times New Roman"/>
              </a:rPr>
              <a:t>cập </a:t>
            </a:r>
            <a:r>
              <a:rPr sz="2800" spc="-5" dirty="0">
                <a:latin typeface="Times New Roman"/>
                <a:cs typeface="Times New Roman"/>
              </a:rPr>
              <a:t>đến lứa tuổi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mắc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bệnh lớn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hơn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và </a:t>
            </a:r>
            <a:r>
              <a:rPr sz="2800" spc="-5" dirty="0">
                <a:latin typeface="Times New Roman"/>
                <a:cs typeface="Times New Roman"/>
              </a:rPr>
              <a:t>có</a:t>
            </a:r>
            <a:r>
              <a:rPr sz="2800" dirty="0">
                <a:latin typeface="Times New Roman"/>
                <a:cs typeface="Times New Roman"/>
              </a:rPr>
              <a:t> thể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có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bệnh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nền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kèm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theo.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4376" y="194309"/>
            <a:ext cx="46355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Chẩn</a:t>
            </a:r>
            <a:r>
              <a:rPr spc="-30" dirty="0"/>
              <a:t> </a:t>
            </a:r>
            <a:r>
              <a:rPr dirty="0"/>
              <a:t>đoán</a:t>
            </a:r>
            <a:r>
              <a:rPr spc="-40" dirty="0"/>
              <a:t> </a:t>
            </a:r>
            <a:r>
              <a:rPr dirty="0"/>
              <a:t>phân</a:t>
            </a:r>
            <a:r>
              <a:rPr spc="-35" dirty="0"/>
              <a:t> </a:t>
            </a:r>
            <a:r>
              <a:rPr dirty="0"/>
              <a:t>biệt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46809"/>
            <a:ext cx="8072120" cy="339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dirty="0">
                <a:latin typeface="Times New Roman"/>
                <a:cs typeface="Times New Roman"/>
              </a:rPr>
              <a:t>Bệnh</a:t>
            </a:r>
            <a:r>
              <a:rPr sz="2400" spc="229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Kawasaki:</a:t>
            </a:r>
            <a:r>
              <a:rPr sz="2400" spc="2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40-50%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MIS-C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có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dấu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hiệu</a:t>
            </a:r>
            <a:r>
              <a:rPr sz="2400" spc="2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đầy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đủ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hoặc</a:t>
            </a:r>
            <a:r>
              <a:rPr sz="2400" spc="2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gần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đủ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KD.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Sốt </a:t>
            </a:r>
            <a:r>
              <a:rPr sz="2400" dirty="0">
                <a:latin typeface="Times New Roman"/>
                <a:cs typeface="Times New Roman"/>
              </a:rPr>
              <a:t>phát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(sởi,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Rubella);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Sốt </a:t>
            </a:r>
            <a:r>
              <a:rPr sz="2400" dirty="0">
                <a:latin typeface="Times New Roman"/>
                <a:cs typeface="Times New Roman"/>
              </a:rPr>
              <a:t>xuất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huyết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Nhiễm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trùng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huyết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(tụ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cầu,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liên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cầu,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mycoplasma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...)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Hội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độc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tố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40" dirty="0">
                <a:latin typeface="Times New Roman"/>
                <a:cs typeface="Times New Roman"/>
              </a:rPr>
              <a:t>Viêm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ruột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thừa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Hội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HLH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dirty="0">
                <a:latin typeface="Times New Roman"/>
                <a:cs typeface="Times New Roman"/>
              </a:rPr>
              <a:t>Bệnh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hệ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thống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(SLE)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5236" y="266776"/>
            <a:ext cx="61125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Chẩn</a:t>
            </a:r>
            <a:r>
              <a:rPr spc="-20" dirty="0"/>
              <a:t> </a:t>
            </a:r>
            <a:r>
              <a:rPr dirty="0"/>
              <a:t>đoán</a:t>
            </a:r>
            <a:r>
              <a:rPr spc="-35" dirty="0"/>
              <a:t> </a:t>
            </a:r>
            <a:r>
              <a:rPr dirty="0"/>
              <a:t>loại</a:t>
            </a:r>
            <a:r>
              <a:rPr spc="-25" dirty="0"/>
              <a:t> </a:t>
            </a:r>
            <a:r>
              <a:rPr dirty="0"/>
              <a:t>trừ</a:t>
            </a:r>
            <a:r>
              <a:rPr spc="-15" dirty="0"/>
              <a:t> </a:t>
            </a:r>
            <a:r>
              <a:rPr dirty="0"/>
              <a:t>dựa</a:t>
            </a:r>
            <a:r>
              <a:rPr spc="-10" dirty="0"/>
              <a:t> </a:t>
            </a:r>
            <a:r>
              <a:rPr dirty="0"/>
              <a:t>vào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75409"/>
            <a:ext cx="7804150" cy="3001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Hỏi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tiền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sử </a:t>
            </a:r>
            <a:r>
              <a:rPr sz="3200" spc="5" dirty="0">
                <a:latin typeface="Times New Roman"/>
                <a:cs typeface="Times New Roman"/>
              </a:rPr>
              <a:t>bệnh,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yếu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tố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dịch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tễ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Thăm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khám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lâm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sàng,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khám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các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chuyên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khoa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8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Sử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dụng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các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dữ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liệu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cận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lâm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sàng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Theo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dõi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diễn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biến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lâm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sàng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đáp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ứng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điều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trị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0026" y="300304"/>
            <a:ext cx="7605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Một</a:t>
            </a:r>
            <a:r>
              <a:rPr sz="4000" spc="10" dirty="0"/>
              <a:t> </a:t>
            </a:r>
            <a:r>
              <a:rPr sz="4000" spc="-5" dirty="0"/>
              <a:t>số</a:t>
            </a:r>
            <a:r>
              <a:rPr sz="4000" dirty="0"/>
              <a:t> </a:t>
            </a:r>
            <a:r>
              <a:rPr sz="4000" spc="-5" dirty="0"/>
              <a:t>điểm</a:t>
            </a:r>
            <a:r>
              <a:rPr sz="4000" spc="5" dirty="0"/>
              <a:t> </a:t>
            </a:r>
            <a:r>
              <a:rPr sz="4000" spc="-5" dirty="0"/>
              <a:t>phân</a:t>
            </a:r>
            <a:r>
              <a:rPr sz="4000" dirty="0"/>
              <a:t> </a:t>
            </a:r>
            <a:r>
              <a:rPr sz="4000" spc="-5" dirty="0"/>
              <a:t>biệt MIS-C</a:t>
            </a:r>
            <a:r>
              <a:rPr sz="4000" spc="25" dirty="0"/>
              <a:t> </a:t>
            </a:r>
            <a:r>
              <a:rPr sz="4000" spc="-5" dirty="0"/>
              <a:t>và </a:t>
            </a:r>
            <a:r>
              <a:rPr sz="4000" spc="-15" dirty="0"/>
              <a:t>KD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71803"/>
            <a:ext cx="8074659" cy="3117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3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MIS-C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thường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gặp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trẻ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8-11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tuổi;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KD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thường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ở</a:t>
            </a:r>
            <a:r>
              <a:rPr sz="2600" spc="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trẻ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nhũ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nhi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và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trẻ</a:t>
            </a:r>
            <a:r>
              <a:rPr sz="2600" spc="5" dirty="0">
                <a:latin typeface="Times New Roman"/>
                <a:cs typeface="Times New Roman"/>
              </a:rPr>
              <a:t> nhỏ.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spc="-20" dirty="0">
                <a:latin typeface="Times New Roman"/>
                <a:cs typeface="Times New Roman"/>
              </a:rPr>
              <a:t>Triệu </a:t>
            </a:r>
            <a:r>
              <a:rPr sz="2600" dirty="0">
                <a:latin typeface="Times New Roman"/>
                <a:cs typeface="Times New Roman"/>
              </a:rPr>
              <a:t>chứng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tiêu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hóa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hay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gặp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MIS-C,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KD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ít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gặp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Suy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chức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năng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tim</a:t>
            </a:r>
            <a:r>
              <a:rPr sz="2600" dirty="0">
                <a:latin typeface="Times New Roman"/>
                <a:cs typeface="Times New Roman"/>
              </a:rPr>
              <a:t> và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sốc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hay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gặp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MIS-C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hơn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KD.</a:t>
            </a:r>
            <a:endParaRPr sz="2600">
              <a:latin typeface="Times New Roman"/>
              <a:cs typeface="Times New Roman"/>
            </a:endParaRPr>
          </a:p>
          <a:p>
            <a:pPr marL="355600" marR="5715" indent="-343535">
              <a:lnSpc>
                <a:spcPct val="13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Các</a:t>
            </a:r>
            <a:r>
              <a:rPr sz="2600" spc="1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chỉ</a:t>
            </a:r>
            <a:r>
              <a:rPr sz="2600" spc="14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số</a:t>
            </a:r>
            <a:r>
              <a:rPr sz="2600" spc="1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viêm</a:t>
            </a:r>
            <a:r>
              <a:rPr sz="2600" spc="14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(CRP,</a:t>
            </a:r>
            <a:r>
              <a:rPr sz="2600" spc="15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Ferritin</a:t>
            </a:r>
            <a:r>
              <a:rPr sz="2600" spc="1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và</a:t>
            </a:r>
            <a:r>
              <a:rPr sz="2600" spc="1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D-dimer)</a:t>
            </a:r>
            <a:r>
              <a:rPr sz="2600" spc="1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tăng</a:t>
            </a:r>
            <a:r>
              <a:rPr sz="2600" spc="15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cao</a:t>
            </a:r>
            <a:r>
              <a:rPr sz="2600" spc="16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hay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gặp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MIS-C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hơn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KD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65" y="291845"/>
            <a:ext cx="8427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Times New Roman"/>
                <a:cs typeface="Times New Roman"/>
              </a:rPr>
              <a:t>Một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số</a:t>
            </a:r>
            <a:r>
              <a:rPr sz="3200" b="1" spc="-5" dirty="0">
                <a:latin typeface="Times New Roman"/>
                <a:cs typeface="Times New Roman"/>
              </a:rPr>
              <a:t> điểm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phân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biệt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MIS-C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và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COVID-19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cấp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68476"/>
            <a:ext cx="8072120" cy="322643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MIS-C thường gặp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trẻ trước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đó khỏe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mạnh.</a:t>
            </a:r>
            <a:endParaRPr sz="28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MIS-C có</a:t>
            </a:r>
            <a:r>
              <a:rPr sz="2800" dirty="0">
                <a:latin typeface="Times New Roman"/>
                <a:cs typeface="Times New Roman"/>
              </a:rPr>
              <a:t> thể</a:t>
            </a:r>
            <a:r>
              <a:rPr sz="2800" spc="-5" dirty="0">
                <a:latin typeface="Times New Roman"/>
                <a:cs typeface="Times New Roman"/>
              </a:rPr>
              <a:t> có tiền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sử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nhiễm,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hoặc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nghi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ngờ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50000"/>
              </a:lnSpc>
              <a:buFont typeface="Arial MT"/>
              <a:buChar char="•"/>
              <a:tabLst>
                <a:tab pos="356235" algn="l"/>
              </a:tabLst>
            </a:pPr>
            <a:r>
              <a:rPr sz="2800" spc="-10" dirty="0">
                <a:latin typeface="Times New Roman"/>
                <a:cs typeface="Times New Roman"/>
              </a:rPr>
              <a:t>Các </a:t>
            </a:r>
            <a:r>
              <a:rPr sz="2800" spc="-5" dirty="0">
                <a:latin typeface="Times New Roman"/>
                <a:cs typeface="Times New Roman"/>
              </a:rPr>
              <a:t>chỉ số viêm </a:t>
            </a:r>
            <a:r>
              <a:rPr sz="2800" spc="-65" dirty="0">
                <a:latin typeface="Times New Roman"/>
                <a:cs typeface="Times New Roman"/>
              </a:rPr>
              <a:t>(CRP, </a:t>
            </a:r>
            <a:r>
              <a:rPr sz="2800" dirty="0">
                <a:latin typeface="Times New Roman"/>
                <a:cs typeface="Times New Roman"/>
              </a:rPr>
              <a:t>Ferritin và </a:t>
            </a:r>
            <a:r>
              <a:rPr sz="2800" spc="-5" dirty="0">
                <a:latin typeface="Times New Roman"/>
                <a:cs typeface="Times New Roman"/>
              </a:rPr>
              <a:t>D-dimer) tăng cao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hay gặp </a:t>
            </a:r>
            <a:r>
              <a:rPr sz="2800" dirty="0">
                <a:latin typeface="Times New Roman"/>
                <a:cs typeface="Times New Roman"/>
              </a:rPr>
              <a:t>trong </a:t>
            </a:r>
            <a:r>
              <a:rPr sz="2800" spc="-5" dirty="0">
                <a:latin typeface="Times New Roman"/>
                <a:cs typeface="Times New Roman"/>
              </a:rPr>
              <a:t>MIS-C hơn </a:t>
            </a:r>
            <a:r>
              <a:rPr sz="2800" dirty="0">
                <a:latin typeface="Times New Roman"/>
                <a:cs typeface="Times New Roman"/>
              </a:rPr>
              <a:t>COVID cấp. </a:t>
            </a:r>
            <a:r>
              <a:rPr sz="2800" spc="-5" dirty="0">
                <a:latin typeface="Times New Roman"/>
                <a:cs typeface="Times New Roman"/>
              </a:rPr>
              <a:t>Ngoài ra </a:t>
            </a:r>
            <a:r>
              <a:rPr sz="2800" dirty="0">
                <a:latin typeface="Times New Roman"/>
                <a:cs typeface="Times New Roman"/>
              </a:rPr>
              <a:t>giảm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bạch </a:t>
            </a:r>
            <a:r>
              <a:rPr sz="2800" spc="-10" dirty="0">
                <a:latin typeface="Times New Roman"/>
                <a:cs typeface="Times New Roman"/>
              </a:rPr>
              <a:t>cầu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và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giảm tiểu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cầu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thường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gặp ở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MIS-C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hơn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2446" y="266776"/>
            <a:ext cx="69811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Hậu</a:t>
            </a:r>
            <a:r>
              <a:rPr spc="-30" dirty="0"/>
              <a:t> </a:t>
            </a:r>
            <a:r>
              <a:rPr spc="5" dirty="0"/>
              <a:t>quả</a:t>
            </a:r>
            <a:r>
              <a:rPr spc="-30" dirty="0"/>
              <a:t> </a:t>
            </a:r>
            <a:r>
              <a:rPr dirty="0"/>
              <a:t>sau</a:t>
            </a:r>
            <a:r>
              <a:rPr spc="-30" dirty="0"/>
              <a:t> </a:t>
            </a:r>
            <a:r>
              <a:rPr dirty="0"/>
              <a:t>nhiễm</a:t>
            </a:r>
            <a:r>
              <a:rPr spc="-35" dirty="0"/>
              <a:t> </a:t>
            </a:r>
            <a:r>
              <a:rPr dirty="0"/>
              <a:t>COVID-19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45693" rIns="0" bIns="0" rtlCol="0">
            <a:spAutoFit/>
          </a:bodyPr>
          <a:lstStyle/>
          <a:p>
            <a:pPr marL="357505" indent="-343535">
              <a:lnSpc>
                <a:spcPct val="100000"/>
              </a:lnSpc>
              <a:spcBef>
                <a:spcPts val="1035"/>
              </a:spcBef>
              <a:buFont typeface="Arial MT"/>
              <a:buChar char="•"/>
              <a:tabLst>
                <a:tab pos="357505" algn="l"/>
                <a:tab pos="358140" algn="l"/>
              </a:tabLst>
            </a:pPr>
            <a:r>
              <a:rPr b="1" dirty="0">
                <a:latin typeface="Times New Roman"/>
                <a:cs typeface="Times New Roman"/>
              </a:rPr>
              <a:t>Hội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chứng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đáp</a:t>
            </a:r>
            <a:r>
              <a:rPr b="1" spc="-5" dirty="0">
                <a:latin typeface="Times New Roman"/>
                <a:cs typeface="Times New Roman"/>
              </a:rPr>
              <a:t> ứng</a:t>
            </a:r>
            <a:r>
              <a:rPr b="1" dirty="0">
                <a:latin typeface="Times New Roman"/>
                <a:cs typeface="Times New Roman"/>
              </a:rPr>
              <a:t> viêm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hệ</a:t>
            </a:r>
            <a:r>
              <a:rPr b="1" spc="-2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thống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(MIS-C)</a:t>
            </a:r>
          </a:p>
          <a:p>
            <a:pPr marL="357505" indent="-34353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357505" algn="l"/>
                <a:tab pos="358140" algn="l"/>
              </a:tabLst>
            </a:pPr>
            <a:r>
              <a:rPr dirty="0"/>
              <a:t>Tình</a:t>
            </a:r>
            <a:r>
              <a:rPr spc="-10" dirty="0"/>
              <a:t> </a:t>
            </a:r>
            <a:r>
              <a:rPr spc="-5" dirty="0"/>
              <a:t>trạng</a:t>
            </a:r>
            <a:r>
              <a:rPr spc="-20" dirty="0"/>
              <a:t> </a:t>
            </a:r>
            <a:r>
              <a:rPr dirty="0"/>
              <a:t>COVID</a:t>
            </a:r>
            <a:r>
              <a:rPr spc="-20" dirty="0"/>
              <a:t> </a:t>
            </a:r>
            <a:r>
              <a:rPr dirty="0"/>
              <a:t>kéo</a:t>
            </a:r>
            <a:r>
              <a:rPr spc="-10" dirty="0"/>
              <a:t> </a:t>
            </a:r>
            <a:r>
              <a:rPr dirty="0"/>
              <a:t>dài:</a:t>
            </a:r>
            <a:r>
              <a:rPr spc="-5" dirty="0"/>
              <a:t> </a:t>
            </a:r>
            <a:r>
              <a:rPr dirty="0"/>
              <a:t>xuất</a:t>
            </a:r>
            <a:r>
              <a:rPr spc="-25" dirty="0"/>
              <a:t> </a:t>
            </a:r>
            <a:r>
              <a:rPr dirty="0"/>
              <a:t>hiện</a:t>
            </a:r>
            <a:r>
              <a:rPr spc="-10" dirty="0"/>
              <a:t> </a:t>
            </a:r>
            <a:r>
              <a:rPr spc="-5" dirty="0"/>
              <a:t>sau</a:t>
            </a:r>
            <a:r>
              <a:rPr spc="5" dirty="0"/>
              <a:t> </a:t>
            </a:r>
            <a:r>
              <a:rPr dirty="0"/>
              <a:t>4</a:t>
            </a:r>
            <a:r>
              <a:rPr spc="-10" dirty="0"/>
              <a:t> </a:t>
            </a:r>
            <a:r>
              <a:rPr dirty="0"/>
              <a:t>tuần:</a:t>
            </a:r>
          </a:p>
          <a:p>
            <a:pPr marL="758190" marR="6350" lvl="1" indent="-287020">
              <a:lnSpc>
                <a:spcPct val="130000"/>
              </a:lnSpc>
              <a:buFont typeface="Arial MT"/>
              <a:buChar char="–"/>
              <a:tabLst>
                <a:tab pos="758825" algn="l"/>
              </a:tabLst>
            </a:pPr>
            <a:r>
              <a:rPr sz="2600" dirty="0">
                <a:latin typeface="Times New Roman"/>
                <a:cs typeface="Times New Roman"/>
              </a:rPr>
              <a:t>Ảnh</a:t>
            </a:r>
            <a:r>
              <a:rPr sz="2600" spc="2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hưởng</a:t>
            </a:r>
            <a:r>
              <a:rPr sz="2600" spc="25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sau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giai</a:t>
            </a:r>
            <a:r>
              <a:rPr sz="2600" spc="25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đoạn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nhiễm</a:t>
            </a:r>
            <a:r>
              <a:rPr sz="2600" spc="2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cấp:</a:t>
            </a:r>
            <a:r>
              <a:rPr sz="2600" spc="254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4-12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tuần</a:t>
            </a:r>
            <a:r>
              <a:rPr sz="2600" spc="26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(triệu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chứng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còn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tồn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tại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dẳng).</a:t>
            </a:r>
            <a:endParaRPr sz="2600">
              <a:latin typeface="Times New Roman"/>
              <a:cs typeface="Times New Roman"/>
            </a:endParaRPr>
          </a:p>
          <a:p>
            <a:pPr marL="758190" marR="5080" lvl="1" indent="-287020">
              <a:lnSpc>
                <a:spcPct val="130000"/>
              </a:lnSpc>
              <a:spcBef>
                <a:spcPts val="5"/>
              </a:spcBef>
              <a:buFont typeface="Arial MT"/>
              <a:buChar char="–"/>
              <a:tabLst>
                <a:tab pos="758825" algn="l"/>
                <a:tab pos="1398270" algn="l"/>
                <a:tab pos="2361565" algn="l"/>
                <a:tab pos="2983865" algn="l"/>
                <a:tab pos="4704715" algn="l"/>
                <a:tab pos="5323205" algn="l"/>
                <a:tab pos="6036945" algn="l"/>
                <a:tab pos="6492240" algn="l"/>
                <a:tab pos="7240905" algn="l"/>
              </a:tabLst>
            </a:pPr>
            <a:r>
              <a:rPr sz="2600" spc="-5" dirty="0">
                <a:latin typeface="Times New Roman"/>
                <a:cs typeface="Times New Roman"/>
              </a:rPr>
              <a:t>Hộ</a:t>
            </a:r>
            <a:r>
              <a:rPr sz="2600" dirty="0">
                <a:latin typeface="Times New Roman"/>
                <a:cs typeface="Times New Roman"/>
              </a:rPr>
              <a:t>i	c</a:t>
            </a:r>
            <a:r>
              <a:rPr sz="2600" spc="-15" dirty="0">
                <a:latin typeface="Times New Roman"/>
                <a:cs typeface="Times New Roman"/>
              </a:rPr>
              <a:t>h</a:t>
            </a:r>
            <a:r>
              <a:rPr sz="2600" dirty="0">
                <a:latin typeface="Times New Roman"/>
                <a:cs typeface="Times New Roman"/>
              </a:rPr>
              <a:t>ứng	hậu	C</a:t>
            </a:r>
            <a:r>
              <a:rPr sz="2600" spc="-10" dirty="0">
                <a:latin typeface="Times New Roman"/>
                <a:cs typeface="Times New Roman"/>
              </a:rPr>
              <a:t>O</a:t>
            </a:r>
            <a:r>
              <a:rPr sz="2600" spc="-15" dirty="0">
                <a:latin typeface="Times New Roman"/>
                <a:cs typeface="Times New Roman"/>
              </a:rPr>
              <a:t>V</a:t>
            </a:r>
            <a:r>
              <a:rPr sz="2600" dirty="0">
                <a:latin typeface="Times New Roman"/>
                <a:cs typeface="Times New Roman"/>
              </a:rPr>
              <a:t>ID</a:t>
            </a:r>
            <a:r>
              <a:rPr sz="2600" spc="-20" dirty="0">
                <a:latin typeface="Times New Roman"/>
                <a:cs typeface="Times New Roman"/>
              </a:rPr>
              <a:t>-</a:t>
            </a:r>
            <a:r>
              <a:rPr sz="2600" dirty="0">
                <a:latin typeface="Times New Roman"/>
                <a:cs typeface="Times New Roman"/>
              </a:rPr>
              <a:t>19:	d</a:t>
            </a:r>
            <a:r>
              <a:rPr sz="2600" spc="-15" dirty="0">
                <a:latin typeface="Times New Roman"/>
                <a:cs typeface="Times New Roman"/>
              </a:rPr>
              <a:t>ấ</a:t>
            </a:r>
            <a:r>
              <a:rPr sz="2600" dirty="0">
                <a:latin typeface="Times New Roman"/>
                <a:cs typeface="Times New Roman"/>
              </a:rPr>
              <a:t>u	hiệu	và	</a:t>
            </a:r>
            <a:r>
              <a:rPr sz="2600" spc="-5" dirty="0">
                <a:latin typeface="Times New Roman"/>
                <a:cs typeface="Times New Roman"/>
              </a:rPr>
              <a:t>triệ</a:t>
            </a:r>
            <a:r>
              <a:rPr sz="2600" dirty="0">
                <a:latin typeface="Times New Roman"/>
                <a:cs typeface="Times New Roman"/>
              </a:rPr>
              <a:t>u	ch</a:t>
            </a:r>
            <a:r>
              <a:rPr sz="2600" spc="-10" dirty="0">
                <a:latin typeface="Times New Roman"/>
                <a:cs typeface="Times New Roman"/>
              </a:rPr>
              <a:t>ứ</a:t>
            </a:r>
            <a:r>
              <a:rPr sz="2600" dirty="0">
                <a:latin typeface="Times New Roman"/>
                <a:cs typeface="Times New Roman"/>
              </a:rPr>
              <a:t>ng  tồn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tại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12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tuần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sau</a:t>
            </a:r>
            <a:r>
              <a:rPr sz="2600" spc="5" dirty="0">
                <a:latin typeface="Times New Roman"/>
                <a:cs typeface="Times New Roman"/>
              </a:rPr>
              <a:t> khi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có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triệu</a:t>
            </a:r>
            <a:r>
              <a:rPr sz="2600" dirty="0">
                <a:latin typeface="Times New Roman"/>
                <a:cs typeface="Times New Roman"/>
              </a:rPr>
              <a:t> chứng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cấp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tính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65" y="291845"/>
            <a:ext cx="8427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Times New Roman"/>
                <a:cs typeface="Times New Roman"/>
              </a:rPr>
              <a:t>Một</a:t>
            </a:r>
            <a:r>
              <a:rPr sz="3200" b="1" spc="-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số</a:t>
            </a:r>
            <a:r>
              <a:rPr sz="3200" b="1" spc="-5" dirty="0">
                <a:latin typeface="Times New Roman"/>
                <a:cs typeface="Times New Roman"/>
              </a:rPr>
              <a:t> điểm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phân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biệt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MIS-C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và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COVID-19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5" dirty="0">
                <a:latin typeface="Times New Roman"/>
                <a:cs typeface="Times New Roman"/>
              </a:rPr>
              <a:t>cấp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099566"/>
            <a:ext cx="8376920" cy="3354704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Tổn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thương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cơ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quan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hệ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thống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khác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nhau</a:t>
            </a:r>
            <a:endParaRPr sz="2400">
              <a:latin typeface="Times New Roman"/>
              <a:cs typeface="Times New Roman"/>
            </a:endParaRPr>
          </a:p>
          <a:p>
            <a:pPr marL="416559" marR="6350" lvl="1" indent="-234950">
              <a:lnSpc>
                <a:spcPts val="3750"/>
              </a:lnSpc>
              <a:spcBef>
                <a:spcPts val="260"/>
              </a:spcBef>
              <a:buFont typeface="Arial MT"/>
              <a:buChar char="–"/>
              <a:tabLst>
                <a:tab pos="416559" algn="l"/>
              </a:tabLst>
            </a:pPr>
            <a:r>
              <a:rPr sz="2400" spc="-5" dirty="0">
                <a:latin typeface="Times New Roman"/>
                <a:cs typeface="Times New Roman"/>
              </a:rPr>
              <a:t>COVID</a:t>
            </a:r>
            <a:r>
              <a:rPr sz="2400" spc="3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ảnh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hưởng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đến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phổi</a:t>
            </a:r>
            <a:r>
              <a:rPr sz="2400" spc="3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nhiều,</a:t>
            </a:r>
            <a:r>
              <a:rPr sz="2400" spc="3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còn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triệu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chứng</a:t>
            </a:r>
            <a:r>
              <a:rPr sz="2400" spc="3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hô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hấp</a:t>
            </a:r>
            <a:r>
              <a:rPr sz="2400" spc="3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ở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MIS-C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thể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thứ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phát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sau</a:t>
            </a:r>
            <a:r>
              <a:rPr sz="2400" spc="-5" dirty="0">
                <a:latin typeface="Times New Roman"/>
                <a:cs typeface="Times New Roman"/>
              </a:rPr>
              <a:t> sốc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và/hoặc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giảm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chức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năng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tim.</a:t>
            </a:r>
            <a:endParaRPr sz="2400">
              <a:latin typeface="Times New Roman"/>
              <a:cs typeface="Times New Roman"/>
            </a:endParaRPr>
          </a:p>
          <a:p>
            <a:pPr marL="416559" lvl="1" indent="-234950">
              <a:lnSpc>
                <a:spcPct val="100000"/>
              </a:lnSpc>
              <a:spcBef>
                <a:spcPts val="590"/>
              </a:spcBef>
              <a:buFont typeface="Arial MT"/>
              <a:buChar char="–"/>
              <a:tabLst>
                <a:tab pos="416559" algn="l"/>
              </a:tabLst>
            </a:pPr>
            <a:r>
              <a:rPr sz="2400" spc="-20" dirty="0">
                <a:latin typeface="Times New Roman"/>
                <a:cs typeface="Times New Roman"/>
              </a:rPr>
              <a:t>Triệu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tiêu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hóa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(đặc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biệt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đau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bụng)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gặp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trong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MIS-C</a:t>
            </a:r>
            <a:endParaRPr sz="2400">
              <a:latin typeface="Times New Roman"/>
              <a:cs typeface="Times New Roman"/>
            </a:endParaRPr>
          </a:p>
          <a:p>
            <a:pPr marL="416559" marR="5080" lvl="1" indent="-234950">
              <a:lnSpc>
                <a:spcPts val="3750"/>
              </a:lnSpc>
              <a:spcBef>
                <a:spcPts val="265"/>
              </a:spcBef>
              <a:buFont typeface="Arial MT"/>
              <a:buChar char="–"/>
              <a:tabLst>
                <a:tab pos="416559" algn="l"/>
              </a:tabLst>
            </a:pPr>
            <a:r>
              <a:rPr sz="2400" dirty="0">
                <a:latin typeface="Times New Roman"/>
                <a:cs typeface="Times New Roman"/>
              </a:rPr>
              <a:t>Rối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loạn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chức</a:t>
            </a:r>
            <a:r>
              <a:rPr sz="2400" spc="1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năng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cơ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tim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và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sốc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thường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gặp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trong</a:t>
            </a:r>
            <a:r>
              <a:rPr sz="2400" spc="1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MIS-C</a:t>
            </a:r>
            <a:r>
              <a:rPr sz="2400" spc="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hơn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COVID.</a:t>
            </a:r>
            <a:endParaRPr sz="2400">
              <a:latin typeface="Times New Roman"/>
              <a:cs typeface="Times New Roman"/>
            </a:endParaRPr>
          </a:p>
          <a:p>
            <a:pPr marL="416559" lvl="1" indent="-234950">
              <a:lnSpc>
                <a:spcPct val="100000"/>
              </a:lnSpc>
              <a:spcBef>
                <a:spcPts val="590"/>
              </a:spcBef>
              <a:buFont typeface="Arial MT"/>
              <a:buChar char="–"/>
              <a:tabLst>
                <a:tab pos="416559" algn="l"/>
              </a:tabLst>
            </a:pPr>
            <a:r>
              <a:rPr sz="2400" dirty="0">
                <a:latin typeface="Times New Roman"/>
                <a:cs typeface="Times New Roman"/>
              </a:rPr>
              <a:t>Bất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thường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thường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gặp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ở</a:t>
            </a:r>
            <a:r>
              <a:rPr sz="2400" spc="-5" dirty="0">
                <a:latin typeface="Times New Roman"/>
                <a:cs typeface="Times New Roman"/>
              </a:rPr>
              <a:t> MIS-C </a:t>
            </a:r>
            <a:r>
              <a:rPr sz="2400" dirty="0">
                <a:latin typeface="Times New Roman"/>
                <a:cs typeface="Times New Roman"/>
              </a:rPr>
              <a:t>và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hiếm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gặp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ở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COVID-19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53333" y="266776"/>
            <a:ext cx="30372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Thể</a:t>
            </a:r>
            <a:r>
              <a:rPr spc="-55" dirty="0"/>
              <a:t> </a:t>
            </a:r>
            <a:r>
              <a:rPr dirty="0"/>
              <a:t>lâm</a:t>
            </a:r>
            <a:r>
              <a:rPr spc="-40" dirty="0"/>
              <a:t> </a:t>
            </a:r>
            <a:r>
              <a:rPr spc="-5" dirty="0"/>
              <a:t>sàng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72362"/>
            <a:ext cx="80740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3840" marR="5080" indent="-23177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4475" algn="l"/>
              </a:tabLst>
            </a:pPr>
            <a:r>
              <a:rPr sz="3200" spc="-5" dirty="0">
                <a:latin typeface="Times New Roman"/>
                <a:cs typeface="Times New Roman"/>
              </a:rPr>
              <a:t>Hội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chứng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viêm</a:t>
            </a:r>
            <a:r>
              <a:rPr sz="3200" spc="1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đa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hệ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thống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kèm</a:t>
            </a:r>
            <a:r>
              <a:rPr sz="3200" spc="1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sốc</a:t>
            </a:r>
            <a:r>
              <a:rPr sz="3200" spc="1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hoặc</a:t>
            </a:r>
            <a:r>
              <a:rPr sz="3200" spc="1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suy </a:t>
            </a:r>
            <a:r>
              <a:rPr sz="3200" spc="-7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đa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cơ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quan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445512"/>
            <a:ext cx="7002780" cy="158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4475" algn="l"/>
                <a:tab pos="1136015" algn="l"/>
                <a:tab pos="2430145" algn="l"/>
                <a:tab pos="3524250" algn="l"/>
                <a:tab pos="4190365" algn="l"/>
                <a:tab pos="4855210" algn="l"/>
                <a:tab pos="6062345" algn="l"/>
              </a:tabLst>
            </a:pPr>
            <a:r>
              <a:rPr sz="3200" spc="-5" dirty="0">
                <a:latin typeface="Times New Roman"/>
                <a:cs typeface="Times New Roman"/>
              </a:rPr>
              <a:t>Hộ</a:t>
            </a:r>
            <a:r>
              <a:rPr sz="3200" dirty="0">
                <a:latin typeface="Times New Roman"/>
                <a:cs typeface="Times New Roman"/>
              </a:rPr>
              <a:t>i	c</a:t>
            </a:r>
            <a:r>
              <a:rPr sz="3200" spc="10" dirty="0">
                <a:latin typeface="Times New Roman"/>
                <a:cs typeface="Times New Roman"/>
              </a:rPr>
              <a:t>h</a:t>
            </a:r>
            <a:r>
              <a:rPr sz="3200" dirty="0">
                <a:latin typeface="Times New Roman"/>
                <a:cs typeface="Times New Roman"/>
              </a:rPr>
              <a:t>ứng	viêm	</a:t>
            </a:r>
            <a:r>
              <a:rPr sz="3200" spc="5" dirty="0">
                <a:latin typeface="Times New Roman"/>
                <a:cs typeface="Times New Roman"/>
              </a:rPr>
              <a:t>đ</a:t>
            </a:r>
            <a:r>
              <a:rPr sz="3200" dirty="0">
                <a:latin typeface="Times New Roman"/>
                <a:cs typeface="Times New Roman"/>
              </a:rPr>
              <a:t>a	</a:t>
            </a:r>
            <a:r>
              <a:rPr sz="3200" spc="-10" dirty="0">
                <a:latin typeface="Times New Roman"/>
                <a:cs typeface="Times New Roman"/>
              </a:rPr>
              <a:t>h</a:t>
            </a:r>
            <a:r>
              <a:rPr sz="3200" dirty="0">
                <a:latin typeface="Times New Roman"/>
                <a:cs typeface="Times New Roman"/>
              </a:rPr>
              <a:t>ệ	thống	giống  Kawasaki</a:t>
            </a:r>
            <a:endParaRPr sz="32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244475" algn="l"/>
              </a:tabLst>
            </a:pPr>
            <a:r>
              <a:rPr sz="3200" spc="-5" dirty="0">
                <a:latin typeface="Times New Roman"/>
                <a:cs typeface="Times New Roman"/>
              </a:rPr>
              <a:t>Hội</a:t>
            </a:r>
            <a:r>
              <a:rPr sz="3200" dirty="0">
                <a:latin typeface="Times New Roman"/>
                <a:cs typeface="Times New Roman"/>
              </a:rPr>
              <a:t> chứng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viêm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đa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hệ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thống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đơn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thuần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92973" y="2445512"/>
            <a:ext cx="81661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imes New Roman"/>
                <a:cs typeface="Times New Roman"/>
              </a:rPr>
              <a:t>bệnh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9378" y="1860245"/>
            <a:ext cx="7458709" cy="863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500" spc="-5" dirty="0"/>
              <a:t>Điều</a:t>
            </a:r>
            <a:r>
              <a:rPr sz="5500" spc="-15" dirty="0"/>
              <a:t> </a:t>
            </a:r>
            <a:r>
              <a:rPr sz="5500" spc="-5" dirty="0"/>
              <a:t>trị MIS</a:t>
            </a:r>
            <a:r>
              <a:rPr sz="5500" spc="5" dirty="0"/>
              <a:t> </a:t>
            </a:r>
            <a:r>
              <a:rPr sz="5500" spc="-5" dirty="0"/>
              <a:t>– C;</a:t>
            </a:r>
            <a:r>
              <a:rPr sz="5500" spc="-15" dirty="0"/>
              <a:t> </a:t>
            </a:r>
            <a:r>
              <a:rPr sz="5500" spc="-5" dirty="0"/>
              <a:t>MIS</a:t>
            </a:r>
            <a:r>
              <a:rPr sz="5500" dirty="0"/>
              <a:t> </a:t>
            </a:r>
            <a:r>
              <a:rPr sz="5500" spc="-5" dirty="0"/>
              <a:t>-</a:t>
            </a:r>
            <a:r>
              <a:rPr sz="5500" spc="5" dirty="0"/>
              <a:t> </a:t>
            </a:r>
            <a:r>
              <a:rPr sz="5500" spc="-5" dirty="0"/>
              <a:t>N</a:t>
            </a:r>
            <a:endParaRPr sz="55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149428"/>
            <a:ext cx="8255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8945" algn="l"/>
                <a:tab pos="8241665" algn="l"/>
              </a:tabLst>
            </a:pP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 	MIS-C</a:t>
            </a:r>
            <a:r>
              <a:rPr sz="4000" u="heavy" spc="1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kèm</a:t>
            </a:r>
            <a:r>
              <a:rPr sz="4000" u="heavy" spc="-10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dirty="0">
                <a:uFill>
                  <a:solidFill>
                    <a:srgbClr val="FF0000"/>
                  </a:solidFill>
                </a:uFill>
              </a:rPr>
              <a:t>sốc</a:t>
            </a: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dirty="0">
                <a:uFill>
                  <a:solidFill>
                    <a:srgbClr val="FF0000"/>
                  </a:solidFill>
                </a:uFill>
              </a:rPr>
              <a:t>hoặc</a:t>
            </a: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dirty="0">
                <a:uFill>
                  <a:solidFill>
                    <a:srgbClr val="FF0000"/>
                  </a:solidFill>
                </a:uFill>
              </a:rPr>
              <a:t>suy</a:t>
            </a:r>
            <a:r>
              <a:rPr sz="4000" u="heavy" spc="-10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đa</a:t>
            </a:r>
            <a:r>
              <a:rPr sz="4000" u="heavy" spc="-1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FF0000"/>
                  </a:solidFill>
                </a:uFill>
              </a:rPr>
              <a:t>cơ </a:t>
            </a:r>
            <a:r>
              <a:rPr sz="4000" u="heavy" dirty="0">
                <a:uFill>
                  <a:solidFill>
                    <a:srgbClr val="FF0000"/>
                  </a:solidFill>
                </a:uFill>
              </a:rPr>
              <a:t>quan	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962735"/>
            <a:ext cx="8074659" cy="351345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09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IVIG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liều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2g/kg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(tối</a:t>
            </a:r>
            <a:r>
              <a:rPr sz="2600" dirty="0">
                <a:latin typeface="Times New Roman"/>
                <a:cs typeface="Times New Roman"/>
              </a:rPr>
              <a:t> đa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không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quá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100g)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VÀ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phối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hợp:</a:t>
            </a:r>
            <a:endParaRPr sz="26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Methylprednisolon:</a:t>
            </a:r>
            <a:endParaRPr sz="2600">
              <a:latin typeface="Times New Roman"/>
              <a:cs typeface="Times New Roman"/>
            </a:endParaRPr>
          </a:p>
          <a:p>
            <a:pPr marL="523240" marR="5080" lvl="1" indent="-279400">
              <a:lnSpc>
                <a:spcPts val="3429"/>
              </a:lnSpc>
              <a:spcBef>
                <a:spcPts val="165"/>
              </a:spcBef>
              <a:buFont typeface="Arial MT"/>
              <a:buChar char="–"/>
              <a:tabLst>
                <a:tab pos="523875" algn="l"/>
              </a:tabLst>
            </a:pPr>
            <a:r>
              <a:rPr sz="2600" dirty="0">
                <a:latin typeface="Times New Roman"/>
                <a:cs typeface="Times New Roman"/>
              </a:rPr>
              <a:t>Khởi</a:t>
            </a:r>
            <a:r>
              <a:rPr sz="2600" spc="29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đầu</a:t>
            </a:r>
            <a:r>
              <a:rPr sz="2600" spc="3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10</a:t>
            </a:r>
            <a:r>
              <a:rPr sz="2600" spc="3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mg/kg/ngày</a:t>
            </a:r>
            <a:r>
              <a:rPr sz="2600" spc="30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(tối</a:t>
            </a:r>
            <a:r>
              <a:rPr sz="2600" spc="2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đa</a:t>
            </a:r>
            <a:r>
              <a:rPr sz="2600" spc="29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1000</a:t>
            </a:r>
            <a:r>
              <a:rPr sz="2600" spc="3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mg)</a:t>
            </a:r>
            <a:r>
              <a:rPr sz="2600" spc="30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x</a:t>
            </a:r>
            <a:r>
              <a:rPr sz="2600" spc="3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1-3</a:t>
            </a:r>
            <a:r>
              <a:rPr sz="2600" spc="30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ngày,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không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đỡ:</a:t>
            </a:r>
            <a:endParaRPr sz="2600">
              <a:latin typeface="Times New Roman"/>
              <a:cs typeface="Times New Roman"/>
            </a:endParaRPr>
          </a:p>
          <a:p>
            <a:pPr marL="523240" marR="5080" lvl="1" indent="-279400">
              <a:lnSpc>
                <a:spcPts val="3429"/>
              </a:lnSpc>
              <a:spcBef>
                <a:spcPts val="10"/>
              </a:spcBef>
              <a:buFont typeface="Arial MT"/>
              <a:buChar char="–"/>
              <a:tabLst>
                <a:tab pos="523875" algn="l"/>
              </a:tabLst>
            </a:pPr>
            <a:r>
              <a:rPr sz="2600" spc="-5" dirty="0">
                <a:latin typeface="Times New Roman"/>
                <a:cs typeface="Times New Roman"/>
              </a:rPr>
              <a:t>Tăng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liều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30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mg/kg/ngày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(tối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đa</a:t>
            </a:r>
            <a:r>
              <a:rPr sz="2600" spc="18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1000mg),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theo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dõi</a:t>
            </a:r>
            <a:r>
              <a:rPr sz="2600" spc="20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48-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72h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nếu:</a:t>
            </a:r>
            <a:endParaRPr sz="2600">
              <a:latin typeface="Times New Roman"/>
              <a:cs typeface="Times New Roman"/>
            </a:endParaRPr>
          </a:p>
          <a:p>
            <a:pPr marL="523240" marR="7620" lvl="1" indent="-279400">
              <a:lnSpc>
                <a:spcPts val="3429"/>
              </a:lnSpc>
              <a:buFont typeface="Arial MT"/>
              <a:buChar char="–"/>
              <a:tabLst>
                <a:tab pos="523875" algn="l"/>
              </a:tabLst>
            </a:pPr>
            <a:r>
              <a:rPr sz="2600" spc="-5" dirty="0">
                <a:latin typeface="Times New Roman"/>
                <a:cs typeface="Times New Roman"/>
              </a:rPr>
              <a:t>Đáp </a:t>
            </a:r>
            <a:r>
              <a:rPr sz="2600" dirty="0">
                <a:latin typeface="Times New Roman"/>
                <a:cs typeface="Times New Roman"/>
              </a:rPr>
              <a:t>ứng </a:t>
            </a:r>
            <a:r>
              <a:rPr sz="2600" spc="-5" dirty="0">
                <a:latin typeface="Times New Roman"/>
                <a:cs typeface="Times New Roman"/>
              </a:rPr>
              <a:t>giảm </a:t>
            </a:r>
            <a:r>
              <a:rPr sz="2600" dirty="0">
                <a:latin typeface="Times New Roman"/>
                <a:cs typeface="Times New Roman"/>
              </a:rPr>
              <a:t>liều 2mg/kg/ngày </a:t>
            </a:r>
            <a:r>
              <a:rPr sz="2600" spc="-5" dirty="0">
                <a:latin typeface="Times New Roman"/>
                <a:cs typeface="Times New Roman"/>
              </a:rPr>
              <a:t>(tối </a:t>
            </a:r>
            <a:r>
              <a:rPr sz="2600" dirty="0">
                <a:latin typeface="Times New Roman"/>
                <a:cs typeface="Times New Roman"/>
              </a:rPr>
              <a:t>đa </a:t>
            </a:r>
            <a:r>
              <a:rPr sz="2600" spc="-5" dirty="0">
                <a:latin typeface="Times New Roman"/>
                <a:cs typeface="Times New Roman"/>
              </a:rPr>
              <a:t>60mg) </a:t>
            </a:r>
            <a:r>
              <a:rPr sz="2600" dirty="0">
                <a:latin typeface="Times New Roman"/>
                <a:cs typeface="Times New Roman"/>
              </a:rPr>
              <a:t>chia 2 </a:t>
            </a:r>
            <a:r>
              <a:rPr sz="2600" spc="-10" dirty="0">
                <a:latin typeface="Times New Roman"/>
                <a:cs typeface="Times New Roman"/>
              </a:rPr>
              <a:t>lần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x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5 ngày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sau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đó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giảm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liều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dần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4-6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tuần.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8794" y="300304"/>
            <a:ext cx="75088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MIS-C</a:t>
            </a:r>
            <a:r>
              <a:rPr sz="4000" spc="5" dirty="0"/>
              <a:t> </a:t>
            </a:r>
            <a:r>
              <a:rPr sz="4000" spc="-5" dirty="0"/>
              <a:t>kèm</a:t>
            </a:r>
            <a:r>
              <a:rPr sz="4000" spc="10" dirty="0"/>
              <a:t> </a:t>
            </a:r>
            <a:r>
              <a:rPr sz="4000" spc="-5" dirty="0"/>
              <a:t>sốc</a:t>
            </a:r>
            <a:r>
              <a:rPr sz="4000" dirty="0"/>
              <a:t> hoặc</a:t>
            </a:r>
            <a:r>
              <a:rPr sz="4000" spc="-20" dirty="0"/>
              <a:t> </a:t>
            </a:r>
            <a:r>
              <a:rPr sz="4000" spc="-5" dirty="0"/>
              <a:t>suy</a:t>
            </a:r>
            <a:r>
              <a:rPr sz="4000" spc="5" dirty="0"/>
              <a:t> </a:t>
            </a:r>
            <a:r>
              <a:rPr sz="4000" spc="-5" dirty="0"/>
              <a:t>đa</a:t>
            </a:r>
            <a:r>
              <a:rPr sz="4000" spc="-10" dirty="0"/>
              <a:t> </a:t>
            </a:r>
            <a:r>
              <a:rPr sz="4000" spc="-5" dirty="0"/>
              <a:t>cơ</a:t>
            </a:r>
            <a:r>
              <a:rPr sz="4000" spc="-10" dirty="0"/>
              <a:t> </a:t>
            </a:r>
            <a:r>
              <a:rPr sz="4000" dirty="0"/>
              <a:t>quan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46809"/>
            <a:ext cx="8184515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115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Sau </a:t>
            </a:r>
            <a:r>
              <a:rPr sz="2400" dirty="0">
                <a:latin typeface="Times New Roman"/>
                <a:cs typeface="Times New Roman"/>
              </a:rPr>
              <a:t>48 - 72 giờ truyền IVIG và </a:t>
            </a:r>
            <a:r>
              <a:rPr sz="2400" spc="-5" dirty="0">
                <a:latin typeface="Times New Roman"/>
                <a:cs typeface="Times New Roman"/>
              </a:rPr>
              <a:t>methylprednisolon </a:t>
            </a:r>
            <a:r>
              <a:rPr sz="2400" dirty="0">
                <a:latin typeface="Times New Roman"/>
                <a:cs typeface="Times New Roman"/>
              </a:rPr>
              <a:t>nếu lâm </a:t>
            </a:r>
            <a:r>
              <a:rPr sz="2400" spc="-5" dirty="0">
                <a:latin typeface="Times New Roman"/>
                <a:cs typeface="Times New Roman"/>
              </a:rPr>
              <a:t>sàng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không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cải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thiện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→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hội chẩn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chuyên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khoa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để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dùng: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IVIG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liều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Hoặc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dùng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thuốc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sinh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học: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5394960" algn="l"/>
              </a:tabLst>
            </a:pP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Anakina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khởi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đầu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4-6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mg/kg/ngày </a:t>
            </a:r>
            <a:r>
              <a:rPr sz="2400" dirty="0">
                <a:latin typeface="Times New Roman"/>
                <a:cs typeface="Times New Roman"/>
              </a:rPr>
              <a:t>chia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	lần </a:t>
            </a:r>
            <a:r>
              <a:rPr sz="2400" spc="-10" dirty="0">
                <a:latin typeface="Times New Roman"/>
                <a:cs typeface="Times New Roman"/>
              </a:rPr>
              <a:t>mỗi </a:t>
            </a:r>
            <a:r>
              <a:rPr sz="2400" dirty="0">
                <a:latin typeface="Times New Roman"/>
                <a:cs typeface="Times New Roman"/>
              </a:rPr>
              <a:t>12 giờ, </a:t>
            </a:r>
            <a:r>
              <a:rPr sz="2400" spc="-5" dirty="0">
                <a:latin typeface="Times New Roman"/>
                <a:cs typeface="Times New Roman"/>
              </a:rPr>
              <a:t>TDD, </a:t>
            </a:r>
            <a:r>
              <a:rPr sz="2400" dirty="0">
                <a:latin typeface="Times New Roman"/>
                <a:cs typeface="Times New Roman"/>
              </a:rPr>
              <a:t> không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đáp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ứng tăng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thêm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spc="-5" dirty="0">
                <a:latin typeface="Times New Roman"/>
                <a:cs typeface="Times New Roman"/>
              </a:rPr>
              <a:t> mg/kg/ngày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(tối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400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mg/ngày)</a:t>
            </a:r>
            <a:r>
              <a:rPr sz="2400" dirty="0">
                <a:latin typeface="Times New Roman"/>
                <a:cs typeface="Times New Roman"/>
              </a:rPr>
              <a:t> hoặc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Tocilizumab:</a:t>
            </a:r>
            <a:endParaRPr sz="2400">
              <a:latin typeface="Times New Roman"/>
              <a:cs typeface="Times New Roman"/>
            </a:endParaRPr>
          </a:p>
          <a:p>
            <a:pPr marL="419734" lvl="1" indent="-179070">
              <a:lnSpc>
                <a:spcPct val="100000"/>
              </a:lnSpc>
              <a:buChar char="-"/>
              <a:tabLst>
                <a:tab pos="420370" algn="l"/>
              </a:tabLst>
            </a:pPr>
            <a:r>
              <a:rPr sz="2400" dirty="0">
                <a:latin typeface="Times New Roman"/>
                <a:cs typeface="Times New Roman"/>
              </a:rPr>
              <a:t>Cân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nặng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&lt;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30kg: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12mg/kg.</a:t>
            </a:r>
            <a:endParaRPr sz="2400">
              <a:latin typeface="Times New Roman"/>
              <a:cs typeface="Times New Roman"/>
            </a:endParaRPr>
          </a:p>
          <a:p>
            <a:pPr marL="419734" lvl="1" indent="-179070">
              <a:lnSpc>
                <a:spcPct val="100000"/>
              </a:lnSpc>
              <a:buChar char="-"/>
              <a:tabLst>
                <a:tab pos="420370" algn="l"/>
              </a:tabLst>
            </a:pPr>
            <a:r>
              <a:rPr sz="2400" dirty="0">
                <a:latin typeface="Times New Roman"/>
                <a:cs typeface="Times New Roman"/>
              </a:rPr>
              <a:t>Cân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nặng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≥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kg: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8mg/kg.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8794" y="300304"/>
            <a:ext cx="75088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MIS-C</a:t>
            </a:r>
            <a:r>
              <a:rPr sz="4000" spc="5" dirty="0"/>
              <a:t> </a:t>
            </a:r>
            <a:r>
              <a:rPr sz="4000" spc="-5" dirty="0"/>
              <a:t>kèm</a:t>
            </a:r>
            <a:r>
              <a:rPr sz="4000" spc="10" dirty="0"/>
              <a:t> </a:t>
            </a:r>
            <a:r>
              <a:rPr sz="4000" spc="-5" dirty="0"/>
              <a:t>sốc</a:t>
            </a:r>
            <a:r>
              <a:rPr sz="4000" dirty="0"/>
              <a:t> hoặc</a:t>
            </a:r>
            <a:r>
              <a:rPr sz="4000" spc="-20" dirty="0"/>
              <a:t> </a:t>
            </a:r>
            <a:r>
              <a:rPr sz="4000" spc="-5" dirty="0"/>
              <a:t>suy</a:t>
            </a:r>
            <a:r>
              <a:rPr sz="4000" spc="5" dirty="0"/>
              <a:t> </a:t>
            </a:r>
            <a:r>
              <a:rPr sz="4000" spc="-5" dirty="0"/>
              <a:t>đa</a:t>
            </a:r>
            <a:r>
              <a:rPr sz="4000" spc="-10" dirty="0"/>
              <a:t> </a:t>
            </a:r>
            <a:r>
              <a:rPr sz="4000" spc="-5" dirty="0"/>
              <a:t>cơ</a:t>
            </a:r>
            <a:r>
              <a:rPr sz="4000" spc="-10" dirty="0"/>
              <a:t> </a:t>
            </a:r>
            <a:r>
              <a:rPr sz="4000" dirty="0"/>
              <a:t>quan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44422"/>
            <a:ext cx="8072120" cy="322707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243840" indent="-23177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44475" algn="l"/>
              </a:tabLst>
            </a:pPr>
            <a:r>
              <a:rPr sz="2800" dirty="0">
                <a:latin typeface="Times New Roman"/>
                <a:cs typeface="Times New Roman"/>
              </a:rPr>
              <a:t>Thuốc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chống </a:t>
            </a:r>
            <a:r>
              <a:rPr sz="2800" dirty="0">
                <a:latin typeface="Times New Roman"/>
                <a:cs typeface="Times New Roman"/>
              </a:rPr>
              <a:t>đông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heparin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TLPT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thấp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liều</a:t>
            </a:r>
            <a:r>
              <a:rPr sz="2800" dirty="0">
                <a:latin typeface="Times New Roman"/>
                <a:cs typeface="Times New Roman"/>
              </a:rPr>
              <a:t> dự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phòng</a:t>
            </a:r>
            <a:endParaRPr sz="2800">
              <a:latin typeface="Times New Roman"/>
              <a:cs typeface="Times New Roman"/>
            </a:endParaRPr>
          </a:p>
          <a:p>
            <a:pPr marL="243840" marR="5080" indent="-23177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44475" algn="l"/>
              </a:tabLst>
            </a:pPr>
            <a:r>
              <a:rPr sz="2800" spc="-5" dirty="0">
                <a:latin typeface="Times New Roman"/>
                <a:cs typeface="Times New Roman"/>
              </a:rPr>
              <a:t>Aspirin</a:t>
            </a:r>
            <a:r>
              <a:rPr sz="2800" spc="1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liều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3-5</a:t>
            </a:r>
            <a:r>
              <a:rPr sz="2800" spc="1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mg/kg/ngày,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ngừng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nếu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tiểu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cầu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&lt;</a:t>
            </a:r>
            <a:r>
              <a:rPr sz="2800" spc="1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80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G/L.</a:t>
            </a:r>
            <a:endParaRPr sz="28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244475" algn="l"/>
                <a:tab pos="1370330" algn="l"/>
                <a:tab pos="2762250" algn="l"/>
                <a:tab pos="3592829" algn="l"/>
              </a:tabLst>
            </a:pPr>
            <a:r>
              <a:rPr sz="2800" spc="-5" dirty="0">
                <a:latin typeface="Times New Roman"/>
                <a:cs typeface="Times New Roman"/>
              </a:rPr>
              <a:t>Kháng	</a:t>
            </a:r>
            <a:r>
              <a:rPr sz="2800" dirty="0">
                <a:latin typeface="Times New Roman"/>
                <a:cs typeface="Times New Roman"/>
              </a:rPr>
              <a:t>sinh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phổ	rộng	theo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kinh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nghiệm.</a:t>
            </a:r>
            <a:endParaRPr sz="28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244475" algn="l"/>
              </a:tabLst>
            </a:pPr>
            <a:r>
              <a:rPr sz="2800" spc="-10" dirty="0">
                <a:latin typeface="Times New Roman"/>
                <a:cs typeface="Times New Roman"/>
              </a:rPr>
              <a:t>Điều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trị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tình trạng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sốc theo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từng bệnh nhân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442" y="172288"/>
            <a:ext cx="7807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Chống</a:t>
            </a:r>
            <a:r>
              <a:rPr sz="4000" spc="-20" dirty="0"/>
              <a:t> </a:t>
            </a:r>
            <a:r>
              <a:rPr sz="4000" spc="-5" dirty="0"/>
              <a:t>đông</a:t>
            </a:r>
            <a:r>
              <a:rPr sz="4000" spc="-10" dirty="0"/>
              <a:t> </a:t>
            </a:r>
            <a:r>
              <a:rPr sz="4000" spc="-5" dirty="0"/>
              <a:t>– </a:t>
            </a:r>
            <a:r>
              <a:rPr sz="4000" spc="-10" dirty="0"/>
              <a:t>Dự</a:t>
            </a:r>
            <a:r>
              <a:rPr sz="4000" dirty="0"/>
              <a:t> </a:t>
            </a:r>
            <a:r>
              <a:rPr sz="4000" spc="-5" dirty="0"/>
              <a:t>phòng</a:t>
            </a:r>
            <a:r>
              <a:rPr sz="4000" spc="-20" dirty="0"/>
              <a:t> </a:t>
            </a:r>
            <a:r>
              <a:rPr sz="4000" dirty="0"/>
              <a:t>trong</a:t>
            </a:r>
            <a:r>
              <a:rPr sz="4000" spc="-10" dirty="0"/>
              <a:t> </a:t>
            </a:r>
            <a:r>
              <a:rPr sz="4000" spc="-5" dirty="0"/>
              <a:t>MIS-C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901420"/>
            <a:ext cx="8074025" cy="363220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35"/>
              </a:spcBef>
            </a:pPr>
            <a:r>
              <a:rPr sz="2600" b="1" dirty="0">
                <a:latin typeface="Times New Roman"/>
                <a:cs typeface="Times New Roman"/>
              </a:rPr>
              <a:t>Chỉ</a:t>
            </a:r>
            <a:r>
              <a:rPr sz="2600" b="1" spc="-35" dirty="0">
                <a:latin typeface="Times New Roman"/>
                <a:cs typeface="Times New Roman"/>
              </a:rPr>
              <a:t> </a:t>
            </a:r>
            <a:r>
              <a:rPr sz="2600" b="1" spc="-5" dirty="0">
                <a:latin typeface="Times New Roman"/>
                <a:cs typeface="Times New Roman"/>
              </a:rPr>
              <a:t>định</a:t>
            </a:r>
            <a:r>
              <a:rPr sz="2600" spc="-5" dirty="0">
                <a:latin typeface="Times New Roman"/>
                <a:cs typeface="Times New Roman"/>
              </a:rPr>
              <a:t>:</a:t>
            </a:r>
            <a:endParaRPr sz="26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130000"/>
              </a:lnSpc>
              <a:buFont typeface="Arial MT"/>
              <a:buChar char="•"/>
              <a:tabLst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Có 1 </a:t>
            </a:r>
            <a:r>
              <a:rPr sz="2600" spc="-5" dirty="0">
                <a:latin typeface="Times New Roman"/>
                <a:cs typeface="Times New Roman"/>
              </a:rPr>
              <a:t>trong các yếu </a:t>
            </a:r>
            <a:r>
              <a:rPr sz="2600" spc="-10" dirty="0">
                <a:latin typeface="Times New Roman"/>
                <a:cs typeface="Times New Roman"/>
              </a:rPr>
              <a:t>tố </a:t>
            </a:r>
            <a:r>
              <a:rPr sz="2600" spc="-5" dirty="0">
                <a:latin typeface="Times New Roman"/>
                <a:cs typeface="Times New Roman"/>
              </a:rPr>
              <a:t>nguy </a:t>
            </a:r>
            <a:r>
              <a:rPr sz="2600" dirty="0">
                <a:latin typeface="Times New Roman"/>
                <a:cs typeface="Times New Roman"/>
              </a:rPr>
              <a:t>cơ: nằm ICU, </a:t>
            </a:r>
            <a:r>
              <a:rPr sz="2600" spc="-5" dirty="0">
                <a:latin typeface="Times New Roman"/>
                <a:cs typeface="Times New Roman"/>
              </a:rPr>
              <a:t>béo </a:t>
            </a:r>
            <a:r>
              <a:rPr sz="2600" dirty="0">
                <a:latin typeface="Times New Roman"/>
                <a:cs typeface="Times New Roman"/>
              </a:rPr>
              <a:t>phì, D-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dimer </a:t>
            </a:r>
            <a:r>
              <a:rPr sz="2600" dirty="0">
                <a:latin typeface="Times New Roman"/>
                <a:cs typeface="Times New Roman"/>
              </a:rPr>
              <a:t>≥ 5 lần, </a:t>
            </a:r>
            <a:r>
              <a:rPr sz="2600" spc="-5" dirty="0">
                <a:latin typeface="Times New Roman"/>
                <a:cs typeface="Times New Roman"/>
              </a:rPr>
              <a:t>tiền sử </a:t>
            </a:r>
            <a:r>
              <a:rPr sz="2600" dirty="0">
                <a:latin typeface="Times New Roman"/>
                <a:cs typeface="Times New Roman"/>
              </a:rPr>
              <a:t>gia đình và bản </a:t>
            </a:r>
            <a:r>
              <a:rPr sz="2600" spc="-5" dirty="0">
                <a:latin typeface="Times New Roman"/>
                <a:cs typeface="Times New Roman"/>
              </a:rPr>
              <a:t>thân </a:t>
            </a:r>
            <a:r>
              <a:rPr sz="2600" spc="-10" dirty="0">
                <a:latin typeface="Times New Roman"/>
                <a:cs typeface="Times New Roman"/>
              </a:rPr>
              <a:t>có </a:t>
            </a:r>
            <a:r>
              <a:rPr sz="2600" dirty="0">
                <a:latin typeface="Times New Roman"/>
                <a:cs typeface="Times New Roman"/>
              </a:rPr>
              <a:t>huyết </a:t>
            </a:r>
            <a:r>
              <a:rPr sz="2600" spc="-5" dirty="0">
                <a:latin typeface="Times New Roman"/>
                <a:cs typeface="Times New Roman"/>
              </a:rPr>
              <a:t>khối, </a:t>
            </a:r>
            <a:r>
              <a:rPr sz="2600" dirty="0">
                <a:latin typeface="Times New Roman"/>
                <a:cs typeface="Times New Roman"/>
              </a:rPr>
              <a:t> bệnh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mạn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tính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nguy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cơ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tắc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mạch, </a:t>
            </a:r>
            <a:r>
              <a:rPr sz="2600" dirty="0">
                <a:latin typeface="Times New Roman"/>
                <a:cs typeface="Times New Roman"/>
              </a:rPr>
              <a:t>bất thường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tim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mạch ...</a:t>
            </a:r>
            <a:endParaRPr sz="26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30000"/>
              </a:lnSpc>
              <a:buFont typeface="Arial MT"/>
              <a:buChar char="•"/>
              <a:tabLst>
                <a:tab pos="356235" algn="l"/>
              </a:tabLst>
            </a:pPr>
            <a:r>
              <a:rPr sz="2600" spc="-5" dirty="0">
                <a:latin typeface="Times New Roman"/>
                <a:cs typeface="Times New Roman"/>
              </a:rPr>
              <a:t>Bệnh nhân </a:t>
            </a:r>
            <a:r>
              <a:rPr sz="2600" dirty="0">
                <a:latin typeface="Times New Roman"/>
                <a:cs typeface="Times New Roman"/>
              </a:rPr>
              <a:t>có </a:t>
            </a:r>
            <a:r>
              <a:rPr sz="2600" spc="-5" dirty="0">
                <a:latin typeface="Times New Roman"/>
                <a:cs typeface="Times New Roman"/>
              </a:rPr>
              <a:t>nguy </a:t>
            </a:r>
            <a:r>
              <a:rPr sz="2600" spc="-10" dirty="0">
                <a:latin typeface="Times New Roman"/>
                <a:cs typeface="Times New Roman"/>
              </a:rPr>
              <a:t>cơ </a:t>
            </a:r>
            <a:r>
              <a:rPr sz="2600" spc="-5" dirty="0">
                <a:latin typeface="Times New Roman"/>
                <a:cs typeface="Times New Roman"/>
              </a:rPr>
              <a:t>huyết khối </a:t>
            </a:r>
            <a:r>
              <a:rPr sz="2600" dirty="0">
                <a:latin typeface="Times New Roman"/>
                <a:cs typeface="Times New Roman"/>
              </a:rPr>
              <a:t>hoặc </a:t>
            </a:r>
            <a:r>
              <a:rPr sz="2600" spc="-5" dirty="0">
                <a:latin typeface="Times New Roman"/>
                <a:cs typeface="Times New Roman"/>
              </a:rPr>
              <a:t>giãn động mạch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vành </a:t>
            </a:r>
            <a:r>
              <a:rPr sz="2600" dirty="0">
                <a:latin typeface="Times New Roman"/>
                <a:cs typeface="Times New Roman"/>
              </a:rPr>
              <a:t>lớn: đường kính ĐM </a:t>
            </a:r>
            <a:r>
              <a:rPr sz="2600" spc="-5" dirty="0">
                <a:latin typeface="Times New Roman"/>
                <a:cs typeface="Times New Roman"/>
              </a:rPr>
              <a:t>vành </a:t>
            </a:r>
            <a:r>
              <a:rPr sz="2600" dirty="0">
                <a:latin typeface="Times New Roman"/>
                <a:cs typeface="Times New Roman"/>
              </a:rPr>
              <a:t>≥ 8 </a:t>
            </a:r>
            <a:r>
              <a:rPr sz="2600" spc="-5" dirty="0">
                <a:latin typeface="Times New Roman"/>
                <a:cs typeface="Times New Roman"/>
              </a:rPr>
              <a:t>mm hoặc Zscore </a:t>
            </a:r>
            <a:r>
              <a:rPr sz="2600" dirty="0">
                <a:latin typeface="Times New Roman"/>
                <a:cs typeface="Times New Roman"/>
              </a:rPr>
              <a:t>≥ </a:t>
            </a:r>
            <a:r>
              <a:rPr sz="2600" spc="5" dirty="0">
                <a:latin typeface="Times New Roman"/>
                <a:cs typeface="Times New Roman"/>
              </a:rPr>
              <a:t>10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LVEF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&lt;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35%).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9715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9442" y="300304"/>
            <a:ext cx="7807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Chống đông</a:t>
            </a:r>
            <a:r>
              <a:rPr sz="4000" spc="-10" dirty="0"/>
              <a:t> </a:t>
            </a:r>
            <a:r>
              <a:rPr sz="4000" spc="-5" dirty="0"/>
              <a:t>–</a:t>
            </a:r>
            <a:r>
              <a:rPr sz="4000" dirty="0"/>
              <a:t> </a:t>
            </a:r>
            <a:r>
              <a:rPr sz="4000" spc="-10" dirty="0"/>
              <a:t>Dự</a:t>
            </a:r>
            <a:r>
              <a:rPr sz="4000" spc="-5" dirty="0"/>
              <a:t> phòng</a:t>
            </a:r>
            <a:r>
              <a:rPr sz="4000" spc="-15" dirty="0"/>
              <a:t> </a:t>
            </a:r>
            <a:r>
              <a:rPr sz="4000" dirty="0"/>
              <a:t>trong</a:t>
            </a:r>
            <a:r>
              <a:rPr sz="4000" spc="-10" dirty="0"/>
              <a:t> </a:t>
            </a:r>
            <a:r>
              <a:rPr sz="4000" spc="-5" dirty="0"/>
              <a:t>MIS-C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323594"/>
            <a:ext cx="6350635" cy="3071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5" dirty="0">
                <a:latin typeface="Times New Roman"/>
                <a:cs typeface="Times New Roman"/>
              </a:rPr>
              <a:t>Chống</a:t>
            </a:r>
            <a:r>
              <a:rPr sz="2700" b="1" spc="-30" dirty="0">
                <a:latin typeface="Times New Roman"/>
                <a:cs typeface="Times New Roman"/>
              </a:rPr>
              <a:t> </a:t>
            </a:r>
            <a:r>
              <a:rPr sz="2700" b="1" dirty="0">
                <a:latin typeface="Times New Roman"/>
                <a:cs typeface="Times New Roman"/>
              </a:rPr>
              <a:t>chỉ</a:t>
            </a:r>
            <a:r>
              <a:rPr sz="2700" b="1" spc="-30" dirty="0">
                <a:latin typeface="Times New Roman"/>
                <a:cs typeface="Times New Roman"/>
              </a:rPr>
              <a:t> </a:t>
            </a:r>
            <a:r>
              <a:rPr sz="2700" b="1" spc="-5" dirty="0">
                <a:latin typeface="Times New Roman"/>
                <a:cs typeface="Times New Roman"/>
              </a:rPr>
              <a:t>định</a:t>
            </a:r>
            <a:endParaRPr sz="27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94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Đang </a:t>
            </a:r>
            <a:r>
              <a:rPr sz="2700" dirty="0">
                <a:latin typeface="Times New Roman"/>
                <a:cs typeface="Times New Roman"/>
              </a:rPr>
              <a:t>chảy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máu</a:t>
            </a:r>
            <a:r>
              <a:rPr sz="2700" spc="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hoặc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có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nguy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cơ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chảy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máu.</a:t>
            </a:r>
            <a:endParaRPr sz="27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94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30" dirty="0">
                <a:latin typeface="Times New Roman"/>
                <a:cs typeface="Times New Roman"/>
              </a:rPr>
              <a:t>Tiểu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cầu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&lt;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50.000/mm3</a:t>
            </a:r>
            <a:endParaRPr sz="27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94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Fibrinogen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&lt;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100mg/dL.</a:t>
            </a:r>
            <a:endParaRPr sz="27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94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Đang </a:t>
            </a:r>
            <a:r>
              <a:rPr sz="2700" dirty="0">
                <a:latin typeface="Times New Roman"/>
                <a:cs typeface="Times New Roman"/>
              </a:rPr>
              <a:t>sử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dụng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aspirin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liều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&gt;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5mg/kg/ngày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8469" y="300304"/>
            <a:ext cx="7828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Chống</a:t>
            </a:r>
            <a:r>
              <a:rPr sz="4000" spc="-15" dirty="0"/>
              <a:t> </a:t>
            </a:r>
            <a:r>
              <a:rPr sz="4000" dirty="0"/>
              <a:t>đông</a:t>
            </a:r>
            <a:r>
              <a:rPr sz="4000" spc="-20" dirty="0"/>
              <a:t> </a:t>
            </a:r>
            <a:r>
              <a:rPr sz="4000" spc="-5" dirty="0"/>
              <a:t>– </a:t>
            </a:r>
            <a:r>
              <a:rPr sz="4000" spc="-10" dirty="0"/>
              <a:t>Dự</a:t>
            </a:r>
            <a:r>
              <a:rPr sz="4000" dirty="0"/>
              <a:t> phòng</a:t>
            </a:r>
            <a:r>
              <a:rPr sz="4000" spc="-30" dirty="0"/>
              <a:t> </a:t>
            </a:r>
            <a:r>
              <a:rPr sz="4000" spc="-5" dirty="0"/>
              <a:t>–</a:t>
            </a:r>
            <a:r>
              <a:rPr sz="4000" dirty="0"/>
              <a:t> </a:t>
            </a:r>
            <a:r>
              <a:rPr sz="4000" spc="-5" dirty="0"/>
              <a:t>Liều</a:t>
            </a:r>
            <a:r>
              <a:rPr sz="4000" spc="-20" dirty="0"/>
              <a:t> </a:t>
            </a:r>
            <a:r>
              <a:rPr sz="4000" spc="-5" dirty="0"/>
              <a:t>lượng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068476"/>
            <a:ext cx="8072755" cy="3226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 marR="5080" indent="-170815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3515" algn="l"/>
                <a:tab pos="1517015" algn="l"/>
                <a:tab pos="2458720" algn="l"/>
                <a:tab pos="3479800" algn="l"/>
                <a:tab pos="4361180" algn="l"/>
                <a:tab pos="4839970" algn="l"/>
                <a:tab pos="5641340" algn="l"/>
                <a:tab pos="6600190" algn="l"/>
              </a:tabLst>
            </a:pPr>
            <a:r>
              <a:rPr sz="2800" spc="-5" dirty="0">
                <a:latin typeface="Times New Roman"/>
                <a:cs typeface="Times New Roman"/>
              </a:rPr>
              <a:t>Heparin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tr</a:t>
            </a:r>
            <a:r>
              <a:rPr sz="2800" spc="5" dirty="0">
                <a:latin typeface="Times New Roman"/>
                <a:cs typeface="Times New Roman"/>
              </a:rPr>
              <a:t>ọ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lư</a:t>
            </a:r>
            <a:r>
              <a:rPr sz="2800" spc="-25" dirty="0">
                <a:latin typeface="Times New Roman"/>
                <a:cs typeface="Times New Roman"/>
              </a:rPr>
              <a:t>ợ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ân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tử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ấp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(Low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Molecular  </a:t>
            </a:r>
            <a:r>
              <a:rPr sz="2800" spc="-40" dirty="0">
                <a:latin typeface="Times New Roman"/>
                <a:cs typeface="Times New Roman"/>
              </a:rPr>
              <a:t>Weight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heparin-LMWH)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TDD: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800" spc="-5" dirty="0">
                <a:latin typeface="Times New Roman"/>
                <a:cs typeface="Times New Roman"/>
              </a:rPr>
              <a:t>+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40" dirty="0">
                <a:latin typeface="Times New Roman"/>
                <a:cs typeface="Times New Roman"/>
              </a:rPr>
              <a:t>Trẻ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&lt;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 </a:t>
            </a:r>
            <a:r>
              <a:rPr sz="2800" dirty="0">
                <a:latin typeface="Times New Roman"/>
                <a:cs typeface="Times New Roman"/>
              </a:rPr>
              <a:t>tháng: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Enoxaparin: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0,75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mg/kg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lần/ngày</a:t>
            </a:r>
            <a:endParaRPr sz="2800">
              <a:latin typeface="Times New Roman"/>
              <a:cs typeface="Times New Roman"/>
            </a:endParaRPr>
          </a:p>
          <a:p>
            <a:pPr marL="12700" marR="552450">
              <a:lnSpc>
                <a:spcPct val="15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+ </a:t>
            </a:r>
            <a:r>
              <a:rPr sz="2800" spc="-40" dirty="0">
                <a:latin typeface="Times New Roman"/>
                <a:cs typeface="Times New Roman"/>
              </a:rPr>
              <a:t>Trẻ </a:t>
            </a:r>
            <a:r>
              <a:rPr sz="2800" spc="-5" dirty="0">
                <a:latin typeface="Times New Roman"/>
                <a:cs typeface="Times New Roman"/>
              </a:rPr>
              <a:t>&gt; 2 </a:t>
            </a:r>
            <a:r>
              <a:rPr sz="2800" dirty="0">
                <a:latin typeface="Times New Roman"/>
                <a:cs typeface="Times New Roman"/>
              </a:rPr>
              <a:t>tháng: Enoxaparin: </a:t>
            </a:r>
            <a:r>
              <a:rPr sz="2800" spc="-5" dirty="0">
                <a:latin typeface="Times New Roman"/>
                <a:cs typeface="Times New Roman"/>
              </a:rPr>
              <a:t>0,5 mg/kg x 2 lần/ngày </a:t>
            </a:r>
            <a:r>
              <a:rPr sz="2800" spc="-6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Mục</a:t>
            </a:r>
            <a:r>
              <a:rPr sz="2800" spc="-5" dirty="0">
                <a:latin typeface="Times New Roman"/>
                <a:cs typeface="Times New Roman"/>
              </a:rPr>
              <a:t> tiêu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điều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trị: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sau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4h </a:t>
            </a:r>
            <a:r>
              <a:rPr sz="2800" spc="-5" dirty="0">
                <a:latin typeface="Times New Roman"/>
                <a:cs typeface="Times New Roman"/>
              </a:rPr>
              <a:t>antiXa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từ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0,2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-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0,4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UI/mL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8469" y="300304"/>
            <a:ext cx="7828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Chống</a:t>
            </a:r>
            <a:r>
              <a:rPr sz="4000" spc="-15" dirty="0"/>
              <a:t> </a:t>
            </a:r>
            <a:r>
              <a:rPr sz="4000" dirty="0"/>
              <a:t>đông</a:t>
            </a:r>
            <a:r>
              <a:rPr sz="4000" spc="-20" dirty="0"/>
              <a:t> </a:t>
            </a:r>
            <a:r>
              <a:rPr sz="4000" spc="-5" dirty="0"/>
              <a:t>– </a:t>
            </a:r>
            <a:r>
              <a:rPr sz="4000" spc="-10" dirty="0"/>
              <a:t>Dự</a:t>
            </a:r>
            <a:r>
              <a:rPr sz="4000" dirty="0"/>
              <a:t> phòng</a:t>
            </a:r>
            <a:r>
              <a:rPr sz="4000" spc="-30" dirty="0"/>
              <a:t> </a:t>
            </a:r>
            <a:r>
              <a:rPr sz="4000" spc="-5" dirty="0"/>
              <a:t>–</a:t>
            </a:r>
            <a:r>
              <a:rPr sz="4000" dirty="0"/>
              <a:t> </a:t>
            </a:r>
            <a:r>
              <a:rPr sz="4000" spc="-5" dirty="0"/>
              <a:t>Liều</a:t>
            </a:r>
            <a:r>
              <a:rPr sz="4000" spc="-20" dirty="0"/>
              <a:t> </a:t>
            </a:r>
            <a:r>
              <a:rPr sz="4000" spc="-5" dirty="0"/>
              <a:t>lượng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marR="5080" indent="-17081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  <a:tab pos="1383030" algn="l"/>
                <a:tab pos="2343785" algn="l"/>
                <a:tab pos="3119120" algn="l"/>
                <a:tab pos="3896360" algn="l"/>
                <a:tab pos="6118860" algn="l"/>
              </a:tabLst>
            </a:pPr>
            <a:r>
              <a:rPr dirty="0"/>
              <a:t>H</a:t>
            </a:r>
            <a:r>
              <a:rPr spc="-15" dirty="0"/>
              <a:t>e</a:t>
            </a:r>
            <a:r>
              <a:rPr dirty="0"/>
              <a:t>parin	k</a:t>
            </a:r>
            <a:r>
              <a:rPr spc="-15" dirty="0"/>
              <a:t>h</a:t>
            </a:r>
            <a:r>
              <a:rPr dirty="0"/>
              <a:t>ông	phân	đoạn	(</a:t>
            </a:r>
            <a:r>
              <a:rPr spc="-15" dirty="0"/>
              <a:t>U</a:t>
            </a:r>
            <a:r>
              <a:rPr dirty="0"/>
              <a:t>nf</a:t>
            </a:r>
            <a:r>
              <a:rPr spc="-15" dirty="0"/>
              <a:t>r</a:t>
            </a:r>
            <a:r>
              <a:rPr dirty="0"/>
              <a:t>a</a:t>
            </a:r>
            <a:r>
              <a:rPr spc="-10" dirty="0"/>
              <a:t>c</a:t>
            </a:r>
            <a:r>
              <a:rPr dirty="0"/>
              <a:t>t</a:t>
            </a:r>
            <a:r>
              <a:rPr spc="-10" dirty="0"/>
              <a:t>i</a:t>
            </a:r>
            <a:r>
              <a:rPr dirty="0"/>
              <a:t>o</a:t>
            </a:r>
            <a:r>
              <a:rPr spc="10" dirty="0"/>
              <a:t>n</a:t>
            </a:r>
            <a:r>
              <a:rPr dirty="0"/>
              <a:t>a</a:t>
            </a:r>
            <a:r>
              <a:rPr spc="-10" dirty="0"/>
              <a:t>t</a:t>
            </a:r>
            <a:r>
              <a:rPr dirty="0"/>
              <a:t>ed	H</a:t>
            </a:r>
            <a:r>
              <a:rPr spc="-15" dirty="0"/>
              <a:t>e</a:t>
            </a:r>
            <a:r>
              <a:rPr dirty="0"/>
              <a:t>parin</a:t>
            </a:r>
            <a:r>
              <a:rPr spc="-20" dirty="0"/>
              <a:t>-</a:t>
            </a:r>
            <a:r>
              <a:rPr spc="-10" dirty="0"/>
              <a:t>U</a:t>
            </a:r>
            <a:r>
              <a:rPr dirty="0"/>
              <a:t>F</a:t>
            </a:r>
            <a:r>
              <a:rPr spc="5" dirty="0"/>
              <a:t>H</a:t>
            </a:r>
            <a:r>
              <a:rPr dirty="0"/>
              <a:t>)  </a:t>
            </a:r>
            <a:r>
              <a:rPr spc="5" dirty="0"/>
              <a:t>khi</a:t>
            </a:r>
            <a:r>
              <a:rPr spc="-20" dirty="0"/>
              <a:t> </a:t>
            </a:r>
            <a:r>
              <a:rPr spc="5" dirty="0"/>
              <a:t>không</a:t>
            </a:r>
            <a:r>
              <a:rPr spc="-35" dirty="0"/>
              <a:t> </a:t>
            </a:r>
            <a:r>
              <a:rPr spc="-5" dirty="0"/>
              <a:t>có</a:t>
            </a:r>
            <a:r>
              <a:rPr spc="-10" dirty="0"/>
              <a:t> </a:t>
            </a:r>
            <a:r>
              <a:rPr dirty="0"/>
              <a:t>LMWH</a:t>
            </a:r>
            <a:r>
              <a:rPr spc="-20" dirty="0"/>
              <a:t> </a:t>
            </a:r>
            <a:r>
              <a:rPr dirty="0"/>
              <a:t>hoặc</a:t>
            </a:r>
            <a:r>
              <a:rPr spc="-25" dirty="0"/>
              <a:t> </a:t>
            </a:r>
            <a:r>
              <a:rPr dirty="0"/>
              <a:t>cho</a:t>
            </a:r>
            <a:r>
              <a:rPr spc="-20" dirty="0"/>
              <a:t> </a:t>
            </a:r>
            <a:r>
              <a:rPr spc="-5" dirty="0"/>
              <a:t>trẻ</a:t>
            </a:r>
            <a:r>
              <a:rPr spc="-10" dirty="0"/>
              <a:t> </a:t>
            </a:r>
            <a:r>
              <a:rPr spc="-5" dirty="0"/>
              <a:t>có</a:t>
            </a:r>
            <a:r>
              <a:rPr dirty="0"/>
              <a:t> tổn</a:t>
            </a:r>
            <a:r>
              <a:rPr spc="-5" dirty="0"/>
              <a:t> </a:t>
            </a:r>
            <a:r>
              <a:rPr dirty="0"/>
              <a:t>thương</a:t>
            </a:r>
            <a:r>
              <a:rPr spc="-15" dirty="0"/>
              <a:t> </a:t>
            </a:r>
            <a:r>
              <a:rPr dirty="0"/>
              <a:t>thận.</a:t>
            </a:r>
          </a:p>
          <a:p>
            <a:pPr marL="14604" marR="5715">
              <a:lnSpc>
                <a:spcPts val="4680"/>
              </a:lnSpc>
              <a:spcBef>
                <a:spcPts val="420"/>
              </a:spcBef>
            </a:pPr>
            <a:r>
              <a:rPr dirty="0"/>
              <a:t>+</a:t>
            </a:r>
            <a:r>
              <a:rPr spc="120" dirty="0"/>
              <a:t> </a:t>
            </a:r>
            <a:r>
              <a:rPr dirty="0"/>
              <a:t>Liều</a:t>
            </a:r>
            <a:r>
              <a:rPr spc="120" dirty="0"/>
              <a:t> </a:t>
            </a:r>
            <a:r>
              <a:rPr spc="-5" dirty="0"/>
              <a:t>10</a:t>
            </a:r>
            <a:r>
              <a:rPr spc="135" dirty="0"/>
              <a:t> </a:t>
            </a:r>
            <a:r>
              <a:rPr dirty="0"/>
              <a:t>-</a:t>
            </a:r>
            <a:r>
              <a:rPr spc="110" dirty="0"/>
              <a:t> </a:t>
            </a:r>
            <a:r>
              <a:rPr dirty="0"/>
              <a:t>15</a:t>
            </a:r>
            <a:r>
              <a:rPr spc="114" dirty="0"/>
              <a:t> </a:t>
            </a:r>
            <a:r>
              <a:rPr spc="-5" dirty="0"/>
              <a:t>UI/kg/giờ</a:t>
            </a:r>
            <a:r>
              <a:rPr spc="140" dirty="0"/>
              <a:t> </a:t>
            </a:r>
            <a:r>
              <a:rPr dirty="0"/>
              <a:t>truyền</a:t>
            </a:r>
            <a:r>
              <a:rPr spc="120" dirty="0"/>
              <a:t> </a:t>
            </a:r>
            <a:r>
              <a:rPr spc="-5" dirty="0"/>
              <a:t>TM.</a:t>
            </a:r>
            <a:r>
              <a:rPr spc="125" dirty="0"/>
              <a:t> </a:t>
            </a:r>
            <a:r>
              <a:rPr spc="-5" dirty="0"/>
              <a:t>(Hoặc</a:t>
            </a:r>
            <a:r>
              <a:rPr spc="114" dirty="0"/>
              <a:t> </a:t>
            </a:r>
            <a:r>
              <a:rPr dirty="0"/>
              <a:t>TDD</a:t>
            </a:r>
            <a:r>
              <a:rPr spc="125" dirty="0"/>
              <a:t> </a:t>
            </a:r>
            <a:r>
              <a:rPr spc="-5" dirty="0"/>
              <a:t>liều</a:t>
            </a:r>
            <a:r>
              <a:rPr spc="120" dirty="0"/>
              <a:t> </a:t>
            </a:r>
            <a:r>
              <a:rPr dirty="0"/>
              <a:t>100</a:t>
            </a:r>
            <a:r>
              <a:rPr spc="125" dirty="0"/>
              <a:t> </a:t>
            </a:r>
            <a:r>
              <a:rPr dirty="0"/>
              <a:t>- </a:t>
            </a:r>
            <a:r>
              <a:rPr spc="-635" dirty="0"/>
              <a:t> </a:t>
            </a:r>
            <a:r>
              <a:rPr dirty="0"/>
              <a:t>150</a:t>
            </a:r>
            <a:r>
              <a:rPr spc="-20" dirty="0"/>
              <a:t> </a:t>
            </a:r>
            <a:r>
              <a:rPr spc="-5" dirty="0"/>
              <a:t>UI/kg/lần </a:t>
            </a:r>
            <a:r>
              <a:rPr dirty="0"/>
              <a:t>x</a:t>
            </a:r>
            <a:r>
              <a:rPr spc="-5" dirty="0"/>
              <a:t> </a:t>
            </a:r>
            <a:r>
              <a:rPr dirty="0"/>
              <a:t>2 lần/ngày)</a:t>
            </a:r>
            <a:r>
              <a:rPr spc="-40" dirty="0"/>
              <a:t> </a:t>
            </a:r>
            <a:r>
              <a:rPr spc="-5" dirty="0"/>
              <a:t>(tối</a:t>
            </a:r>
            <a:r>
              <a:rPr spc="15" dirty="0"/>
              <a:t> </a:t>
            </a:r>
            <a:r>
              <a:rPr dirty="0"/>
              <a:t>đa</a:t>
            </a:r>
            <a:r>
              <a:rPr spc="-15" dirty="0"/>
              <a:t> </a:t>
            </a:r>
            <a:r>
              <a:rPr dirty="0"/>
              <a:t>không</a:t>
            </a:r>
            <a:r>
              <a:rPr spc="-35" dirty="0"/>
              <a:t> </a:t>
            </a:r>
            <a:r>
              <a:rPr dirty="0"/>
              <a:t>quá</a:t>
            </a:r>
            <a:r>
              <a:rPr spc="-25" dirty="0"/>
              <a:t> </a:t>
            </a:r>
            <a:r>
              <a:rPr dirty="0"/>
              <a:t>5000</a:t>
            </a:r>
            <a:r>
              <a:rPr spc="-20" dirty="0"/>
              <a:t> </a:t>
            </a:r>
            <a:r>
              <a:rPr spc="-5" dirty="0"/>
              <a:t>UI/lần).</a:t>
            </a:r>
          </a:p>
          <a:p>
            <a:pPr marL="14604" marR="5715">
              <a:lnSpc>
                <a:spcPts val="4680"/>
              </a:lnSpc>
            </a:pPr>
            <a:r>
              <a:rPr spc="-5" dirty="0"/>
              <a:t>Mục</a:t>
            </a:r>
            <a:r>
              <a:rPr spc="85" dirty="0"/>
              <a:t> </a:t>
            </a:r>
            <a:r>
              <a:rPr spc="-5" dirty="0"/>
              <a:t>tiêu</a:t>
            </a:r>
            <a:r>
              <a:rPr spc="85" dirty="0"/>
              <a:t> </a:t>
            </a:r>
            <a:r>
              <a:rPr spc="-5" dirty="0"/>
              <a:t>điều</a:t>
            </a:r>
            <a:r>
              <a:rPr spc="85" dirty="0"/>
              <a:t> </a:t>
            </a:r>
            <a:r>
              <a:rPr spc="-5" dirty="0"/>
              <a:t>trị:</a:t>
            </a:r>
            <a:r>
              <a:rPr spc="75" dirty="0"/>
              <a:t> </a:t>
            </a:r>
            <a:r>
              <a:rPr dirty="0"/>
              <a:t>APTT</a:t>
            </a:r>
            <a:r>
              <a:rPr spc="40" dirty="0"/>
              <a:t> </a:t>
            </a:r>
            <a:r>
              <a:rPr spc="-5" dirty="0"/>
              <a:t>gấp</a:t>
            </a:r>
            <a:r>
              <a:rPr spc="90" dirty="0"/>
              <a:t> </a:t>
            </a:r>
            <a:r>
              <a:rPr spc="-5" dirty="0"/>
              <a:t>1,5</a:t>
            </a:r>
            <a:r>
              <a:rPr spc="90" dirty="0"/>
              <a:t> </a:t>
            </a:r>
            <a:r>
              <a:rPr dirty="0"/>
              <a:t>-</a:t>
            </a:r>
            <a:r>
              <a:rPr spc="75" dirty="0"/>
              <a:t> </a:t>
            </a:r>
            <a:r>
              <a:rPr dirty="0"/>
              <a:t>2</a:t>
            </a:r>
            <a:r>
              <a:rPr spc="85" dirty="0"/>
              <a:t> </a:t>
            </a:r>
            <a:r>
              <a:rPr spc="-5" dirty="0"/>
              <a:t>lần</a:t>
            </a:r>
            <a:r>
              <a:rPr spc="90" dirty="0"/>
              <a:t> </a:t>
            </a:r>
            <a:r>
              <a:rPr spc="-5" dirty="0"/>
              <a:t>hoặc</a:t>
            </a:r>
            <a:r>
              <a:rPr spc="70" dirty="0"/>
              <a:t> </a:t>
            </a:r>
            <a:r>
              <a:rPr dirty="0"/>
              <a:t>antiXa</a:t>
            </a:r>
            <a:r>
              <a:rPr spc="80" dirty="0"/>
              <a:t> </a:t>
            </a:r>
            <a:r>
              <a:rPr spc="-5" dirty="0"/>
              <a:t>từ</a:t>
            </a:r>
            <a:r>
              <a:rPr spc="85" dirty="0"/>
              <a:t> </a:t>
            </a:r>
            <a:r>
              <a:rPr dirty="0"/>
              <a:t>0,1</a:t>
            </a:r>
            <a:r>
              <a:rPr spc="90" dirty="0"/>
              <a:t> </a:t>
            </a:r>
            <a:r>
              <a:rPr dirty="0"/>
              <a:t>- </a:t>
            </a:r>
            <a:r>
              <a:rPr spc="-635" dirty="0"/>
              <a:t> </a:t>
            </a:r>
            <a:r>
              <a:rPr dirty="0"/>
              <a:t>0,3</a:t>
            </a:r>
            <a:r>
              <a:rPr spc="-15" dirty="0"/>
              <a:t> </a:t>
            </a:r>
            <a:r>
              <a:rPr spc="-5" dirty="0"/>
              <a:t>UI/mL.</a:t>
            </a: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2446" y="266776"/>
            <a:ext cx="69811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Hậu</a:t>
            </a:r>
            <a:r>
              <a:rPr spc="-30" dirty="0"/>
              <a:t> </a:t>
            </a:r>
            <a:r>
              <a:rPr spc="5" dirty="0"/>
              <a:t>quả</a:t>
            </a:r>
            <a:r>
              <a:rPr spc="-30" dirty="0"/>
              <a:t> </a:t>
            </a:r>
            <a:r>
              <a:rPr dirty="0"/>
              <a:t>sau</a:t>
            </a:r>
            <a:r>
              <a:rPr spc="-30" dirty="0"/>
              <a:t> </a:t>
            </a:r>
            <a:r>
              <a:rPr dirty="0"/>
              <a:t>nhiễm</a:t>
            </a:r>
            <a:r>
              <a:rPr spc="-35" dirty="0"/>
              <a:t> </a:t>
            </a:r>
            <a:r>
              <a:rPr dirty="0"/>
              <a:t>COVID-19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71803"/>
            <a:ext cx="7022465" cy="3117215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3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2600" dirty="0">
                <a:latin typeface="Times New Roman"/>
                <a:cs typeface="Times New Roman"/>
              </a:rPr>
              <a:t>Tình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trạng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COVID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kéo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dài:</a:t>
            </a:r>
            <a:r>
              <a:rPr sz="2600" spc="-5" dirty="0">
                <a:latin typeface="Times New Roman"/>
                <a:cs typeface="Times New Roman"/>
              </a:rPr>
              <a:t> có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thể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gặp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các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vấn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đề:</a:t>
            </a:r>
            <a:endParaRPr sz="26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93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Times New Roman"/>
                <a:cs typeface="Times New Roman"/>
              </a:rPr>
              <a:t>Mất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ngủ;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Mệt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mỏi</a:t>
            </a:r>
            <a:endParaRPr sz="26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94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20" dirty="0">
                <a:latin typeface="Times New Roman"/>
                <a:cs typeface="Times New Roman"/>
              </a:rPr>
              <a:t>Triệu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chứng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hô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hấp;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Ngạt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tắc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mũi</a:t>
            </a:r>
            <a:endParaRPr sz="26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93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Times New Roman"/>
                <a:cs typeface="Times New Roman"/>
              </a:rPr>
              <a:t>Khó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tập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trung</a:t>
            </a:r>
            <a:endParaRPr sz="26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93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Times New Roman"/>
                <a:cs typeface="Times New Roman"/>
              </a:rPr>
              <a:t>Đau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cơ,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khớp</a:t>
            </a:r>
            <a:endParaRPr sz="26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94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Times New Roman"/>
                <a:cs typeface="Times New Roman"/>
              </a:rPr>
              <a:t>Giảm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vị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giác,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khứu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giá,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chán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ăn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1402" y="266776"/>
            <a:ext cx="6919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Điều</a:t>
            </a:r>
            <a:r>
              <a:rPr spc="-15" dirty="0"/>
              <a:t> </a:t>
            </a:r>
            <a:r>
              <a:rPr dirty="0"/>
              <a:t>trị</a:t>
            </a:r>
            <a:r>
              <a:rPr spc="-10" dirty="0"/>
              <a:t> </a:t>
            </a:r>
            <a:r>
              <a:rPr dirty="0"/>
              <a:t>chống</a:t>
            </a:r>
            <a:r>
              <a:rPr spc="-40" dirty="0"/>
              <a:t> </a:t>
            </a:r>
            <a:r>
              <a:rPr dirty="0"/>
              <a:t>đông</a:t>
            </a:r>
            <a:r>
              <a:rPr spc="-30" dirty="0"/>
              <a:t> </a:t>
            </a:r>
            <a:r>
              <a:rPr dirty="0"/>
              <a:t>-</a:t>
            </a:r>
            <a:r>
              <a:rPr spc="-5" dirty="0"/>
              <a:t> </a:t>
            </a:r>
            <a:r>
              <a:rPr dirty="0"/>
              <a:t>Chỉ</a:t>
            </a:r>
            <a:r>
              <a:rPr spc="-10" dirty="0"/>
              <a:t> </a:t>
            </a:r>
            <a:r>
              <a:rPr dirty="0"/>
              <a:t>định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68476"/>
            <a:ext cx="6696709" cy="2586355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2800" spc="-5" dirty="0">
                <a:latin typeface="Times New Roman"/>
                <a:cs typeface="Times New Roman"/>
              </a:rPr>
              <a:t>MIS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kèm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ít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nhất 1</a:t>
            </a:r>
            <a:r>
              <a:rPr sz="2800" dirty="0">
                <a:latin typeface="Times New Roman"/>
                <a:cs typeface="Times New Roman"/>
              </a:rPr>
              <a:t> trong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các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dấu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hiệu</a:t>
            </a:r>
            <a:endParaRPr sz="28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spc="-5" dirty="0">
                <a:latin typeface="Times New Roman"/>
                <a:cs typeface="Times New Roman"/>
              </a:rPr>
              <a:t>Có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bằng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chứng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huyết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khối.</a:t>
            </a:r>
            <a:endParaRPr sz="28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spc="-5" dirty="0">
                <a:latin typeface="Times New Roman"/>
                <a:cs typeface="Times New Roman"/>
              </a:rPr>
              <a:t>Rối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loạn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chức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năng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thất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trái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nặng (EF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&lt;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35%)</a:t>
            </a:r>
            <a:endParaRPr sz="28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spc="-5" dirty="0">
                <a:latin typeface="Times New Roman"/>
                <a:cs typeface="Times New Roman"/>
              </a:rPr>
              <a:t>Phình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động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mạch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vành,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Z-core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&gt;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10.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3658" y="300304"/>
            <a:ext cx="73964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Điều trị</a:t>
            </a:r>
            <a:r>
              <a:rPr sz="4000" spc="5" dirty="0"/>
              <a:t> </a:t>
            </a:r>
            <a:r>
              <a:rPr sz="4000" dirty="0"/>
              <a:t>chống</a:t>
            </a:r>
            <a:r>
              <a:rPr sz="4000" spc="-10" dirty="0"/>
              <a:t> </a:t>
            </a:r>
            <a:r>
              <a:rPr sz="4000" spc="-5" dirty="0"/>
              <a:t>đông</a:t>
            </a:r>
            <a:r>
              <a:rPr sz="4000" spc="-15" dirty="0"/>
              <a:t> </a:t>
            </a:r>
            <a:r>
              <a:rPr sz="4000" spc="-5" dirty="0"/>
              <a:t>–</a:t>
            </a:r>
            <a:r>
              <a:rPr sz="4000" spc="-75" dirty="0"/>
              <a:t> </a:t>
            </a:r>
            <a:r>
              <a:rPr sz="4000" spc="-5" dirty="0"/>
              <a:t>Thuốc</a:t>
            </a:r>
            <a:r>
              <a:rPr sz="4000" dirty="0"/>
              <a:t> </a:t>
            </a:r>
            <a:r>
              <a:rPr sz="4000" spc="-5" dirty="0"/>
              <a:t>và</a:t>
            </a:r>
            <a:r>
              <a:rPr sz="4000" spc="-10" dirty="0"/>
              <a:t> </a:t>
            </a:r>
            <a:r>
              <a:rPr sz="4000" spc="-5" dirty="0"/>
              <a:t>liều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991849"/>
            <a:ext cx="7679690" cy="3227070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5"/>
              </a:spcBef>
            </a:pPr>
            <a:r>
              <a:rPr sz="2800" spc="-5" dirty="0">
                <a:latin typeface="Times New Roman"/>
                <a:cs typeface="Times New Roman"/>
              </a:rPr>
              <a:t>Heparin</a:t>
            </a:r>
            <a:r>
              <a:rPr sz="2800" dirty="0">
                <a:latin typeface="Times New Roman"/>
                <a:cs typeface="Times New Roman"/>
              </a:rPr>
              <a:t> trọng</a:t>
            </a:r>
            <a:r>
              <a:rPr sz="2800" spc="-5" dirty="0">
                <a:latin typeface="Times New Roman"/>
                <a:cs typeface="Times New Roman"/>
              </a:rPr>
              <a:t> lượng </a:t>
            </a:r>
            <a:r>
              <a:rPr sz="2800" dirty="0">
                <a:latin typeface="Times New Roman"/>
                <a:cs typeface="Times New Roman"/>
              </a:rPr>
              <a:t>phân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tử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thấp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(LMWH):</a:t>
            </a:r>
            <a:endParaRPr sz="28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dirty="0">
                <a:latin typeface="Times New Roman"/>
                <a:cs typeface="Times New Roman"/>
              </a:rPr>
              <a:t>Sơ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non </a:t>
            </a:r>
            <a:r>
              <a:rPr sz="2800" spc="-5" dirty="0">
                <a:latin typeface="Times New Roman"/>
                <a:cs typeface="Times New Roman"/>
              </a:rPr>
              <a:t>tháng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2mg/kg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 2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lần/ngày</a:t>
            </a:r>
            <a:endParaRPr sz="28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3515" algn="l"/>
              </a:tabLst>
            </a:pPr>
            <a:r>
              <a:rPr sz="2800" dirty="0">
                <a:latin typeface="Times New Roman"/>
                <a:cs typeface="Times New Roman"/>
              </a:rPr>
              <a:t>Sơ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sinh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đủ tháng: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1,5-1,7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mg/kg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 2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lần/ngày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  <a:buFont typeface="Arial MT"/>
              <a:buChar char="•"/>
              <a:tabLst>
                <a:tab pos="183515" algn="l"/>
              </a:tabLst>
            </a:pPr>
            <a:r>
              <a:rPr sz="2800" spc="-5" dirty="0">
                <a:latin typeface="Times New Roman"/>
                <a:cs typeface="Times New Roman"/>
              </a:rPr>
              <a:t>Từ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≥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tháng,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liều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mg/kg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x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lần/ngày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(TDD).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Mục</a:t>
            </a:r>
            <a:r>
              <a:rPr sz="2800" spc="-5" dirty="0">
                <a:latin typeface="Times New Roman"/>
                <a:cs typeface="Times New Roman"/>
              </a:rPr>
              <a:t> tiêu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điều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trị: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sau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4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giờ anti </a:t>
            </a:r>
            <a:r>
              <a:rPr sz="2800" spc="-10" dirty="0">
                <a:latin typeface="Times New Roman"/>
                <a:cs typeface="Times New Roman"/>
              </a:rPr>
              <a:t>Xa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đạt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0,5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-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UI/mL.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3658" y="300304"/>
            <a:ext cx="73964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Điều trị</a:t>
            </a:r>
            <a:r>
              <a:rPr sz="4000" spc="5" dirty="0"/>
              <a:t> </a:t>
            </a:r>
            <a:r>
              <a:rPr sz="4000" dirty="0"/>
              <a:t>chống</a:t>
            </a:r>
            <a:r>
              <a:rPr sz="4000" spc="-10" dirty="0"/>
              <a:t> </a:t>
            </a:r>
            <a:r>
              <a:rPr sz="4000" spc="-5" dirty="0"/>
              <a:t>đông</a:t>
            </a:r>
            <a:r>
              <a:rPr sz="4000" spc="-15" dirty="0"/>
              <a:t> </a:t>
            </a:r>
            <a:r>
              <a:rPr sz="4000" spc="-5" dirty="0"/>
              <a:t>–</a:t>
            </a:r>
            <a:r>
              <a:rPr sz="4000" spc="-75" dirty="0"/>
              <a:t> </a:t>
            </a:r>
            <a:r>
              <a:rPr sz="4000" spc="-5" dirty="0"/>
              <a:t>Thuốc</a:t>
            </a:r>
            <a:r>
              <a:rPr sz="4000" dirty="0"/>
              <a:t> </a:t>
            </a:r>
            <a:r>
              <a:rPr sz="4000" spc="-5" dirty="0"/>
              <a:t>và</a:t>
            </a:r>
            <a:r>
              <a:rPr sz="4000" spc="-10" dirty="0"/>
              <a:t> </a:t>
            </a:r>
            <a:r>
              <a:rPr sz="4000" spc="-5" dirty="0"/>
              <a:t>liều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130179"/>
            <a:ext cx="8074659" cy="3116580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2600" dirty="0">
                <a:latin typeface="Times New Roman"/>
                <a:cs typeface="Times New Roman"/>
              </a:rPr>
              <a:t>Heparin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không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phân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đoạn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(UFH):</a:t>
            </a:r>
            <a:endParaRPr sz="2600">
              <a:latin typeface="Times New Roman"/>
              <a:cs typeface="Times New Roman"/>
            </a:endParaRPr>
          </a:p>
          <a:p>
            <a:pPr marL="182880" marR="6985" indent="-170815">
              <a:lnSpc>
                <a:spcPct val="130000"/>
              </a:lnSpc>
              <a:spcBef>
                <a:spcPts val="5"/>
              </a:spcBef>
              <a:buFont typeface="Arial MT"/>
              <a:buChar char="•"/>
              <a:tabLst>
                <a:tab pos="183515" algn="l"/>
              </a:tabLst>
            </a:pPr>
            <a:r>
              <a:rPr sz="2600" spc="-30" dirty="0">
                <a:latin typeface="Times New Roman"/>
                <a:cs typeface="Times New Roman"/>
              </a:rPr>
              <a:t>Trẻ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tuổi: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khởi</a:t>
            </a:r>
            <a:r>
              <a:rPr sz="2600" spc="2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đầu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75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UI/kg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TM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phút</a:t>
            </a:r>
            <a:r>
              <a:rPr sz="2600" spc="20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sau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đó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duy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trì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trong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khoảng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liều</a:t>
            </a:r>
            <a:r>
              <a:rPr sz="2600" dirty="0">
                <a:latin typeface="Times New Roman"/>
                <a:cs typeface="Times New Roman"/>
              </a:rPr>
              <a:t> 15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-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25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UI/kg/giờ.</a:t>
            </a:r>
            <a:endParaRPr sz="2600">
              <a:latin typeface="Times New Roman"/>
              <a:cs typeface="Times New Roman"/>
            </a:endParaRPr>
          </a:p>
          <a:p>
            <a:pPr marL="12700" marR="5080">
              <a:lnSpc>
                <a:spcPts val="4060"/>
              </a:lnSpc>
              <a:spcBef>
                <a:spcPts val="285"/>
              </a:spcBef>
              <a:tabLst>
                <a:tab pos="832485" algn="l"/>
                <a:tab pos="1632585" algn="l"/>
                <a:tab pos="2667635" algn="l"/>
                <a:tab pos="3356610" algn="l"/>
                <a:tab pos="3983354" algn="l"/>
                <a:tab pos="4306570" algn="l"/>
                <a:tab pos="4684395" algn="l"/>
                <a:tab pos="5301615" algn="l"/>
                <a:tab pos="6137275" algn="l"/>
                <a:tab pos="7322820" algn="l"/>
                <a:tab pos="7950834" algn="l"/>
              </a:tabLst>
            </a:pPr>
            <a:r>
              <a:rPr sz="2600" spc="-5" dirty="0">
                <a:latin typeface="Times New Roman"/>
                <a:cs typeface="Times New Roman"/>
              </a:rPr>
              <a:t>Mụ</a:t>
            </a:r>
            <a:r>
              <a:rPr sz="2600" dirty="0">
                <a:latin typeface="Times New Roman"/>
                <a:cs typeface="Times New Roman"/>
              </a:rPr>
              <a:t>c	</a:t>
            </a:r>
            <a:r>
              <a:rPr sz="2600" spc="-5" dirty="0">
                <a:latin typeface="Times New Roman"/>
                <a:cs typeface="Times New Roman"/>
              </a:rPr>
              <a:t>tiê</a:t>
            </a:r>
            <a:r>
              <a:rPr sz="2600" spc="5" dirty="0">
                <a:latin typeface="Times New Roman"/>
                <a:cs typeface="Times New Roman"/>
              </a:rPr>
              <a:t>u</a:t>
            </a:r>
            <a:r>
              <a:rPr sz="2600" dirty="0">
                <a:latin typeface="Times New Roman"/>
                <a:cs typeface="Times New Roman"/>
              </a:rPr>
              <a:t>:	A</a:t>
            </a:r>
            <a:r>
              <a:rPr sz="2600" spc="5" dirty="0">
                <a:latin typeface="Times New Roman"/>
                <a:cs typeface="Times New Roman"/>
              </a:rPr>
              <a:t>P</a:t>
            </a:r>
            <a:r>
              <a:rPr sz="2600" dirty="0">
                <a:latin typeface="Times New Roman"/>
                <a:cs typeface="Times New Roman"/>
              </a:rPr>
              <a:t>TT	g</a:t>
            </a:r>
            <a:r>
              <a:rPr sz="2600" spc="-25" dirty="0">
                <a:latin typeface="Times New Roman"/>
                <a:cs typeface="Times New Roman"/>
              </a:rPr>
              <a:t>ấ</a:t>
            </a:r>
            <a:r>
              <a:rPr sz="2600" dirty="0">
                <a:latin typeface="Times New Roman"/>
                <a:cs typeface="Times New Roman"/>
              </a:rPr>
              <a:t>p	</a:t>
            </a:r>
            <a:r>
              <a:rPr sz="2600" spc="5" dirty="0">
                <a:latin typeface="Times New Roman"/>
                <a:cs typeface="Times New Roman"/>
              </a:rPr>
              <a:t>1</a:t>
            </a:r>
            <a:r>
              <a:rPr sz="2600" spc="-15" dirty="0">
                <a:latin typeface="Times New Roman"/>
                <a:cs typeface="Times New Roman"/>
              </a:rPr>
              <a:t>,</a:t>
            </a:r>
            <a:r>
              <a:rPr sz="2600" dirty="0">
                <a:latin typeface="Times New Roman"/>
                <a:cs typeface="Times New Roman"/>
              </a:rPr>
              <a:t>5	-	2	</a:t>
            </a:r>
            <a:r>
              <a:rPr sz="2600" spc="-5" dirty="0">
                <a:latin typeface="Times New Roman"/>
                <a:cs typeface="Times New Roman"/>
              </a:rPr>
              <a:t>lầ</a:t>
            </a:r>
            <a:r>
              <a:rPr sz="2600" dirty="0">
                <a:latin typeface="Times New Roman"/>
                <a:cs typeface="Times New Roman"/>
              </a:rPr>
              <a:t>n	hoặc	antiX</a:t>
            </a:r>
            <a:r>
              <a:rPr sz="2600" spc="-10" dirty="0">
                <a:latin typeface="Times New Roman"/>
                <a:cs typeface="Times New Roman"/>
              </a:rPr>
              <a:t>a</a:t>
            </a:r>
            <a:r>
              <a:rPr sz="2600" dirty="0">
                <a:latin typeface="Times New Roman"/>
                <a:cs typeface="Times New Roman"/>
              </a:rPr>
              <a:t>:	</a:t>
            </a:r>
            <a:r>
              <a:rPr sz="2600" spc="5" dirty="0">
                <a:latin typeface="Times New Roman"/>
                <a:cs typeface="Times New Roman"/>
              </a:rPr>
              <a:t>0</a:t>
            </a:r>
            <a:r>
              <a:rPr sz="2600" spc="-5" dirty="0">
                <a:latin typeface="Times New Roman"/>
                <a:cs typeface="Times New Roman"/>
              </a:rPr>
              <a:t>,</a:t>
            </a:r>
            <a:r>
              <a:rPr sz="2600" dirty="0">
                <a:latin typeface="Times New Roman"/>
                <a:cs typeface="Times New Roman"/>
              </a:rPr>
              <a:t>3	-  0,75UI/mL.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2600" dirty="0">
                <a:latin typeface="Times New Roman"/>
                <a:cs typeface="Times New Roman"/>
              </a:rPr>
              <a:t>Thời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gian: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7-14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ngày,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lâm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sàng,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cận lâm</a:t>
            </a:r>
            <a:r>
              <a:rPr sz="2600" spc="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sàng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cải </a:t>
            </a:r>
            <a:r>
              <a:rPr sz="2600" dirty="0">
                <a:latin typeface="Times New Roman"/>
                <a:cs typeface="Times New Roman"/>
              </a:rPr>
              <a:t>thiện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406" y="266776"/>
            <a:ext cx="76206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Điều</a:t>
            </a:r>
            <a:r>
              <a:rPr spc="-25" dirty="0"/>
              <a:t> </a:t>
            </a:r>
            <a:r>
              <a:rPr dirty="0"/>
              <a:t>chỉnh</a:t>
            </a:r>
            <a:r>
              <a:rPr spc="-35" dirty="0"/>
              <a:t> </a:t>
            </a:r>
            <a:r>
              <a:rPr dirty="0"/>
              <a:t>liều</a:t>
            </a:r>
            <a:r>
              <a:rPr spc="-10" dirty="0"/>
              <a:t> </a:t>
            </a:r>
            <a:r>
              <a:rPr dirty="0"/>
              <a:t>thuốc</a:t>
            </a:r>
            <a:r>
              <a:rPr spc="-35" dirty="0"/>
              <a:t> </a:t>
            </a:r>
            <a:r>
              <a:rPr spc="5" dirty="0"/>
              <a:t>chống</a:t>
            </a:r>
            <a:r>
              <a:rPr spc="-35" dirty="0"/>
              <a:t> </a:t>
            </a:r>
            <a:r>
              <a:rPr spc="5" dirty="0"/>
              <a:t>đông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82776"/>
            <a:ext cx="8072755" cy="32264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82880" indent="-170815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183515" algn="l"/>
              </a:tabLst>
            </a:pPr>
            <a:r>
              <a:rPr sz="2500" spc="-10" dirty="0">
                <a:latin typeface="Times New Roman"/>
                <a:cs typeface="Times New Roman"/>
              </a:rPr>
              <a:t>Dấu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hiệu</a:t>
            </a:r>
            <a:r>
              <a:rPr sz="2500" spc="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chảy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máu</a:t>
            </a:r>
            <a:r>
              <a:rPr sz="2500" spc="4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trên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lâm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sàng</a:t>
            </a:r>
            <a:endParaRPr sz="25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3515" algn="l"/>
              </a:tabLst>
            </a:pPr>
            <a:r>
              <a:rPr sz="2500" spc="-10" dirty="0">
                <a:latin typeface="Times New Roman"/>
                <a:cs typeface="Times New Roman"/>
              </a:rPr>
              <a:t>Xét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nghiệm: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spc="-65" dirty="0">
                <a:latin typeface="Times New Roman"/>
                <a:cs typeface="Times New Roman"/>
              </a:rPr>
              <a:t>PT,</a:t>
            </a:r>
            <a:r>
              <a:rPr sz="2500" spc="-140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APTT,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Fibrinogen,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INR,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D-dimer,</a:t>
            </a:r>
            <a:r>
              <a:rPr sz="2500" spc="6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antiXa.</a:t>
            </a:r>
            <a:endParaRPr sz="2500">
              <a:latin typeface="Times New Roman"/>
              <a:cs typeface="Times New Roman"/>
            </a:endParaRPr>
          </a:p>
          <a:p>
            <a:pPr marL="182880" marR="5080" indent="-170815">
              <a:lnSpc>
                <a:spcPct val="120000"/>
              </a:lnSpc>
              <a:buFont typeface="Arial MT"/>
              <a:buChar char="•"/>
              <a:tabLst>
                <a:tab pos="183515" algn="l"/>
              </a:tabLst>
            </a:pPr>
            <a:r>
              <a:rPr sz="2500" spc="-5" dirty="0">
                <a:latin typeface="Times New Roman"/>
                <a:cs typeface="Times New Roman"/>
              </a:rPr>
              <a:t>Số</a:t>
            </a:r>
            <a:r>
              <a:rPr sz="2500" spc="26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lượng</a:t>
            </a:r>
            <a:r>
              <a:rPr sz="2500" spc="2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tiểu</a:t>
            </a:r>
            <a:r>
              <a:rPr sz="2500" spc="27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cầu,</a:t>
            </a:r>
            <a:r>
              <a:rPr sz="2500" spc="2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giúp</a:t>
            </a:r>
            <a:r>
              <a:rPr sz="2500" spc="27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cho</a:t>
            </a:r>
            <a:r>
              <a:rPr sz="2500" spc="27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chẩn</a:t>
            </a:r>
            <a:r>
              <a:rPr sz="2500" spc="29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đoán</a:t>
            </a:r>
            <a:r>
              <a:rPr sz="2500" spc="27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hội</a:t>
            </a:r>
            <a:r>
              <a:rPr sz="2500" spc="28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chứng</a:t>
            </a:r>
            <a:r>
              <a:rPr sz="2500" spc="2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giảm</a:t>
            </a:r>
            <a:r>
              <a:rPr sz="2500" spc="2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tiểu </a:t>
            </a:r>
            <a:r>
              <a:rPr sz="2500" spc="-61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cầu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do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heparin</a:t>
            </a:r>
            <a:r>
              <a:rPr sz="2500" spc="3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(heparin-induced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thrombocytopenia</a:t>
            </a:r>
            <a:r>
              <a:rPr sz="2500" spc="6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-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HIT).</a:t>
            </a:r>
            <a:endParaRPr sz="25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183515" algn="l"/>
              </a:tabLst>
            </a:pPr>
            <a:r>
              <a:rPr sz="2500" spc="-5" dirty="0">
                <a:latin typeface="Times New Roman"/>
                <a:cs typeface="Times New Roman"/>
              </a:rPr>
              <a:t>Chức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năng</a:t>
            </a:r>
            <a:r>
              <a:rPr sz="25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thận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hàng </a:t>
            </a:r>
            <a:r>
              <a:rPr sz="2500" spc="-40" dirty="0">
                <a:latin typeface="Times New Roman"/>
                <a:cs typeface="Times New Roman"/>
              </a:rPr>
              <a:t>ngày.</a:t>
            </a:r>
            <a:endParaRPr sz="2500">
              <a:latin typeface="Times New Roman"/>
              <a:cs typeface="Times New Roman"/>
            </a:endParaRPr>
          </a:p>
          <a:p>
            <a:pPr marL="182880" indent="-170815">
              <a:lnSpc>
                <a:spcPct val="100000"/>
              </a:lnSpc>
              <a:spcBef>
                <a:spcPts val="605"/>
              </a:spcBef>
              <a:buFont typeface="Arial MT"/>
              <a:buChar char="•"/>
              <a:tabLst>
                <a:tab pos="183515" algn="l"/>
                <a:tab pos="1019810" algn="l"/>
                <a:tab pos="1945005" algn="l"/>
                <a:tab pos="2870200" algn="l"/>
                <a:tab pos="3865879" algn="l"/>
                <a:tab pos="4720590" algn="l"/>
                <a:tab pos="5411470" algn="l"/>
                <a:tab pos="6708775" algn="l"/>
                <a:tab pos="7580630" algn="l"/>
              </a:tabLst>
            </a:pPr>
            <a:r>
              <a:rPr sz="2500" spc="-10" dirty="0">
                <a:latin typeface="Times New Roman"/>
                <a:cs typeface="Times New Roman"/>
              </a:rPr>
              <a:t>Điề</a:t>
            </a:r>
            <a:r>
              <a:rPr sz="2500" spc="-5" dirty="0">
                <a:latin typeface="Times New Roman"/>
                <a:cs typeface="Times New Roman"/>
              </a:rPr>
              <a:t>u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chỉnh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thuốc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c</a:t>
            </a:r>
            <a:r>
              <a:rPr sz="2500" dirty="0">
                <a:latin typeface="Times New Roman"/>
                <a:cs typeface="Times New Roman"/>
              </a:rPr>
              <a:t>h</a:t>
            </a:r>
            <a:r>
              <a:rPr sz="2500" spc="-5" dirty="0">
                <a:latin typeface="Times New Roman"/>
                <a:cs typeface="Times New Roman"/>
              </a:rPr>
              <a:t>ống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đông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5" dirty="0">
                <a:latin typeface="Times New Roman"/>
                <a:cs typeface="Times New Roman"/>
              </a:rPr>
              <a:t>dựa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-10" dirty="0">
                <a:latin typeface="Times New Roman"/>
                <a:cs typeface="Times New Roman"/>
              </a:rPr>
              <a:t>D-</a:t>
            </a:r>
            <a:r>
              <a:rPr sz="2500" spc="-5" dirty="0">
                <a:latin typeface="Times New Roman"/>
                <a:cs typeface="Times New Roman"/>
              </a:rPr>
              <a:t>d</a:t>
            </a:r>
            <a:r>
              <a:rPr sz="2500" spc="15" dirty="0">
                <a:latin typeface="Times New Roman"/>
                <a:cs typeface="Times New Roman"/>
              </a:rPr>
              <a:t>i</a:t>
            </a:r>
            <a:r>
              <a:rPr sz="2500" spc="-5" dirty="0">
                <a:latin typeface="Times New Roman"/>
                <a:cs typeface="Times New Roman"/>
              </a:rPr>
              <a:t>mer</a:t>
            </a:r>
            <a:r>
              <a:rPr sz="2500" dirty="0">
                <a:latin typeface="Times New Roman"/>
                <a:cs typeface="Times New Roman"/>
              </a:rPr>
              <a:t>	(</a:t>
            </a:r>
            <a:r>
              <a:rPr sz="2500" spc="-15" dirty="0">
                <a:latin typeface="Times New Roman"/>
                <a:cs typeface="Times New Roman"/>
              </a:rPr>
              <a:t>m</a:t>
            </a:r>
            <a:r>
              <a:rPr sz="2500" spc="5" dirty="0">
                <a:latin typeface="Times New Roman"/>
                <a:cs typeface="Times New Roman"/>
              </a:rPr>
              <a:t>ụ</a:t>
            </a:r>
            <a:r>
              <a:rPr sz="2500" spc="-5" dirty="0">
                <a:latin typeface="Times New Roman"/>
                <a:cs typeface="Times New Roman"/>
              </a:rPr>
              <a:t>c</a:t>
            </a:r>
            <a:r>
              <a:rPr sz="2500" dirty="0">
                <a:latin typeface="Times New Roman"/>
                <a:cs typeface="Times New Roman"/>
              </a:rPr>
              <a:t>	</a:t>
            </a:r>
            <a:r>
              <a:rPr sz="2500" spc="5" dirty="0">
                <a:latin typeface="Times New Roman"/>
                <a:cs typeface="Times New Roman"/>
              </a:rPr>
              <a:t>ti</a:t>
            </a:r>
            <a:r>
              <a:rPr sz="2500" spc="-5" dirty="0">
                <a:latin typeface="Times New Roman"/>
                <a:cs typeface="Times New Roman"/>
              </a:rPr>
              <a:t>êu</a:t>
            </a:r>
            <a:endParaRPr sz="250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600"/>
              </a:spcBef>
            </a:pPr>
            <a:r>
              <a:rPr sz="2500" spc="-5" dirty="0">
                <a:latin typeface="Times New Roman"/>
                <a:cs typeface="Times New Roman"/>
              </a:rPr>
              <a:t>&lt;500ng/ml)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và/hoặc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antiXa,</a:t>
            </a:r>
            <a:r>
              <a:rPr sz="2500" spc="-120" dirty="0">
                <a:latin typeface="Times New Roman"/>
                <a:cs typeface="Times New Roman"/>
              </a:rPr>
              <a:t> </a:t>
            </a:r>
            <a:r>
              <a:rPr sz="2500" spc="-40" dirty="0">
                <a:latin typeface="Times New Roman"/>
                <a:cs typeface="Times New Roman"/>
              </a:rPr>
              <a:t>APTT.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4326" y="216535"/>
            <a:ext cx="737615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Điều</a:t>
            </a:r>
            <a:r>
              <a:rPr sz="4000" dirty="0"/>
              <a:t> chỉnh</a:t>
            </a:r>
            <a:r>
              <a:rPr sz="4000" spc="-15" dirty="0"/>
              <a:t> </a:t>
            </a:r>
            <a:r>
              <a:rPr sz="4000" dirty="0"/>
              <a:t>liều</a:t>
            </a:r>
            <a:r>
              <a:rPr sz="4000" spc="-10" dirty="0"/>
              <a:t> </a:t>
            </a:r>
            <a:r>
              <a:rPr sz="4000" spc="-5" dirty="0"/>
              <a:t>LMWH</a:t>
            </a:r>
            <a:r>
              <a:rPr sz="4000" dirty="0"/>
              <a:t> </a:t>
            </a:r>
            <a:r>
              <a:rPr sz="4000" spc="-5" dirty="0"/>
              <a:t>theo</a:t>
            </a:r>
            <a:r>
              <a:rPr sz="4000" spc="-10" dirty="0"/>
              <a:t> </a:t>
            </a:r>
            <a:r>
              <a:rPr sz="4000" spc="-5" dirty="0"/>
              <a:t>antiXa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895404"/>
            <a:ext cx="7068986" cy="4114712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234" y="132410"/>
            <a:ext cx="731900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00710" marR="5080" indent="-588645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Điều </a:t>
            </a:r>
            <a:r>
              <a:rPr sz="4000" dirty="0"/>
              <a:t>chỉnh </a:t>
            </a:r>
            <a:r>
              <a:rPr sz="4000" spc="-5" dirty="0"/>
              <a:t>liều </a:t>
            </a:r>
            <a:r>
              <a:rPr sz="4000" dirty="0"/>
              <a:t>heparin </a:t>
            </a:r>
            <a:r>
              <a:rPr sz="4000" spc="-5" dirty="0"/>
              <a:t>không phân </a:t>
            </a:r>
            <a:r>
              <a:rPr sz="4000" spc="-985" dirty="0"/>
              <a:t> </a:t>
            </a:r>
            <a:r>
              <a:rPr sz="4000" spc="-5" dirty="0"/>
              <a:t>đoạn theo </a:t>
            </a:r>
            <a:r>
              <a:rPr sz="4000" dirty="0"/>
              <a:t>xét</a:t>
            </a:r>
            <a:r>
              <a:rPr sz="4000" spc="-5" dirty="0"/>
              <a:t> nghiệm (APTT)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827" y="1630577"/>
            <a:ext cx="8781552" cy="2965621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208" y="266776"/>
            <a:ext cx="65639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MIS-C</a:t>
            </a:r>
            <a:r>
              <a:rPr spc="-20" dirty="0"/>
              <a:t> </a:t>
            </a:r>
            <a:r>
              <a:rPr dirty="0"/>
              <a:t>giống</a:t>
            </a:r>
            <a:r>
              <a:rPr spc="-20" dirty="0"/>
              <a:t> </a:t>
            </a:r>
            <a:r>
              <a:rPr dirty="0"/>
              <a:t>bệnh</a:t>
            </a:r>
            <a:r>
              <a:rPr spc="-25" dirty="0"/>
              <a:t> </a:t>
            </a:r>
            <a:r>
              <a:rPr dirty="0"/>
              <a:t>Kawasaki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68146"/>
            <a:ext cx="8072120" cy="323596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070"/>
              </a:spcBef>
              <a:buFont typeface="Arial MT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IVIG</a:t>
            </a:r>
            <a:r>
              <a:rPr sz="2700" spc="-6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VÀ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phối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hợp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với: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30000"/>
              </a:lnSpc>
              <a:buFont typeface="Arial MT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Prednisolon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2mg/kg</a:t>
            </a:r>
            <a:r>
              <a:rPr sz="270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hoặc</a:t>
            </a:r>
            <a:r>
              <a:rPr sz="2700" dirty="0">
                <a:latin typeface="Times New Roman"/>
                <a:cs typeface="Times New Roman"/>
              </a:rPr>
              <a:t> Methylprednisolon 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2mg/kg/ngày</a:t>
            </a:r>
            <a:r>
              <a:rPr sz="2700" dirty="0">
                <a:latin typeface="Times New Roman"/>
                <a:cs typeface="Times New Roman"/>
              </a:rPr>
              <a:t> (tối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đa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60mg).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Theo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dõi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24-48h</a:t>
            </a:r>
            <a:r>
              <a:rPr sz="2700" spc="67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nếu 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không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cải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thiện hoặc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có giãn,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giả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phình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mạch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vành</a:t>
            </a:r>
            <a:endParaRPr sz="27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975"/>
              </a:spcBef>
              <a:buFont typeface="Arial MT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Aspirin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3-5mg/kg/ngày</a:t>
            </a:r>
            <a:endParaRPr sz="27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969"/>
              </a:spcBef>
              <a:buFont typeface="Arial MT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Thuốc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chống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spc="5" dirty="0">
                <a:latin typeface="Times New Roman"/>
                <a:cs typeface="Times New Roman"/>
              </a:rPr>
              <a:t>đông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6404" y="266776"/>
            <a:ext cx="57118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MIS</a:t>
            </a:r>
            <a:r>
              <a:rPr spc="-1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C</a:t>
            </a:r>
            <a:r>
              <a:rPr spc="-20" dirty="0"/>
              <a:t> </a:t>
            </a:r>
            <a:r>
              <a:rPr dirty="0"/>
              <a:t>giống</a:t>
            </a:r>
            <a:r>
              <a:rPr spc="-25" dirty="0"/>
              <a:t> </a:t>
            </a:r>
            <a:r>
              <a:rPr dirty="0"/>
              <a:t>Kawasaki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81278"/>
            <a:ext cx="807339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 marR="5080" indent="-231775" algn="just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dirty="0">
                <a:latin typeface="Times New Roman"/>
                <a:cs typeface="Times New Roman"/>
              </a:rPr>
              <a:t>Theo dõi </a:t>
            </a:r>
            <a:r>
              <a:rPr sz="2400" spc="-5" dirty="0">
                <a:latin typeface="Times New Roman"/>
                <a:cs typeface="Times New Roman"/>
              </a:rPr>
              <a:t>sau </a:t>
            </a:r>
            <a:r>
              <a:rPr sz="2400" dirty="0">
                <a:latin typeface="Times New Roman"/>
                <a:cs typeface="Times New Roman"/>
              </a:rPr>
              <a:t>48 - 72 </a:t>
            </a:r>
            <a:r>
              <a:rPr sz="2400" spc="-5" dirty="0">
                <a:latin typeface="Times New Roman"/>
                <a:cs typeface="Times New Roman"/>
              </a:rPr>
              <a:t>giờ </a:t>
            </a:r>
            <a:r>
              <a:rPr sz="2400" dirty="0">
                <a:latin typeface="Times New Roman"/>
                <a:cs typeface="Times New Roman"/>
              </a:rPr>
              <a:t>truyền </a:t>
            </a:r>
            <a:r>
              <a:rPr sz="2400" spc="-5" dirty="0">
                <a:latin typeface="Times New Roman"/>
                <a:cs typeface="Times New Roman"/>
              </a:rPr>
              <a:t>IVIG </a:t>
            </a:r>
            <a:r>
              <a:rPr sz="2400" dirty="0">
                <a:latin typeface="Times New Roman"/>
                <a:cs typeface="Times New Roman"/>
              </a:rPr>
              <a:t>nếu lâm </a:t>
            </a:r>
            <a:r>
              <a:rPr sz="2400" spc="-5" dirty="0">
                <a:latin typeface="Times New Roman"/>
                <a:cs typeface="Times New Roman"/>
              </a:rPr>
              <a:t>sàng </a:t>
            </a:r>
            <a:r>
              <a:rPr sz="2400" dirty="0">
                <a:latin typeface="Times New Roman"/>
                <a:cs typeface="Times New Roman"/>
              </a:rPr>
              <a:t>không cải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thiện: </a:t>
            </a:r>
            <a:r>
              <a:rPr sz="2400" dirty="0">
                <a:latin typeface="Times New Roman"/>
                <a:cs typeface="Times New Roman"/>
              </a:rPr>
              <a:t>trẻ </a:t>
            </a:r>
            <a:r>
              <a:rPr sz="2400" spc="-5" dirty="0">
                <a:latin typeface="Times New Roman"/>
                <a:cs typeface="Times New Roman"/>
              </a:rPr>
              <a:t>không hết sốt, </a:t>
            </a:r>
            <a:r>
              <a:rPr sz="2400" dirty="0">
                <a:latin typeface="Times New Roman"/>
                <a:cs typeface="Times New Roman"/>
              </a:rPr>
              <a:t>các </a:t>
            </a:r>
            <a:r>
              <a:rPr sz="2400" spc="-5" dirty="0">
                <a:latin typeface="Times New Roman"/>
                <a:cs typeface="Times New Roman"/>
              </a:rPr>
              <a:t>chỉ viêm </a:t>
            </a:r>
            <a:r>
              <a:rPr sz="2400" dirty="0">
                <a:latin typeface="Times New Roman"/>
                <a:cs typeface="Times New Roman"/>
              </a:rPr>
              <a:t>không thay đổi </a:t>
            </a:r>
            <a:r>
              <a:rPr sz="2400" spc="-5" dirty="0">
                <a:latin typeface="Times New Roman"/>
                <a:cs typeface="Times New Roman"/>
              </a:rPr>
              <a:t>nhiều </a:t>
            </a:r>
            <a:r>
              <a:rPr sz="2400" spc="-10" dirty="0">
                <a:latin typeface="Times New Roman"/>
                <a:cs typeface="Times New Roman"/>
              </a:rPr>
              <a:t>hoặc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nặng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hơn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thì: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Dùng</a:t>
            </a:r>
            <a:r>
              <a:rPr sz="2400" dirty="0">
                <a:latin typeface="Times New Roman"/>
                <a:cs typeface="Times New Roman"/>
              </a:rPr>
              <a:t> lại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IVIG</a:t>
            </a:r>
            <a:r>
              <a:rPr sz="2400" dirty="0">
                <a:latin typeface="Times New Roman"/>
                <a:cs typeface="Times New Roman"/>
              </a:rPr>
              <a:t> liều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Times New Roman"/>
                <a:cs typeface="Times New Roman"/>
              </a:rPr>
              <a:t>+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Hoặc hội</a:t>
            </a:r>
            <a:r>
              <a:rPr sz="2400" dirty="0">
                <a:latin typeface="Times New Roman"/>
                <a:cs typeface="Times New Roman"/>
              </a:rPr>
              <a:t> chẩn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dùng</a:t>
            </a:r>
            <a:r>
              <a:rPr sz="2400" dirty="0">
                <a:latin typeface="Times New Roman"/>
                <a:cs typeface="Times New Roman"/>
              </a:rPr>
              <a:t> thuốc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sinh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học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(như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thể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sốc)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Kháng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sinh: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không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sử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dụng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trừ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kèm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bằng chứng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NK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07157" y="266776"/>
            <a:ext cx="43281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MIS</a:t>
            </a:r>
            <a:r>
              <a:rPr spc="-25" dirty="0"/>
              <a:t> </a:t>
            </a:r>
            <a:r>
              <a:rPr dirty="0"/>
              <a:t>–</a:t>
            </a:r>
            <a:r>
              <a:rPr spc="-20" dirty="0"/>
              <a:t> </a:t>
            </a:r>
            <a:r>
              <a:rPr dirty="0"/>
              <a:t>C</a:t>
            </a:r>
            <a:r>
              <a:rPr spc="-20" dirty="0"/>
              <a:t> </a:t>
            </a:r>
            <a:r>
              <a:rPr dirty="0"/>
              <a:t>đơn</a:t>
            </a:r>
            <a:r>
              <a:rPr spc="-30" dirty="0"/>
              <a:t> </a:t>
            </a:r>
            <a:r>
              <a:rPr dirty="0"/>
              <a:t>thuần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04651"/>
            <a:ext cx="8073390" cy="331851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243840" indent="-231775" algn="just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dirty="0">
                <a:latin typeface="Times New Roman"/>
                <a:cs typeface="Times New Roman"/>
              </a:rPr>
              <a:t>Methylprednisolon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mg/kg/ngày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(tiêm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TM).</a:t>
            </a:r>
            <a:endParaRPr sz="2400">
              <a:latin typeface="Times New Roman"/>
              <a:cs typeface="Times New Roman"/>
            </a:endParaRPr>
          </a:p>
          <a:p>
            <a:pPr marL="243840" marR="5080" indent="-231775" algn="just">
              <a:lnSpc>
                <a:spcPct val="150000"/>
              </a:lnSpc>
              <a:buFont typeface="Arial MT"/>
              <a:buChar char="•"/>
              <a:tabLst>
                <a:tab pos="244475" algn="l"/>
              </a:tabLst>
            </a:pPr>
            <a:r>
              <a:rPr sz="2400" dirty="0">
                <a:latin typeface="Times New Roman"/>
                <a:cs typeface="Times New Roman"/>
              </a:rPr>
              <a:t>Theo </a:t>
            </a:r>
            <a:r>
              <a:rPr sz="2400" spc="-5" dirty="0">
                <a:latin typeface="Times New Roman"/>
                <a:cs typeface="Times New Roman"/>
              </a:rPr>
              <a:t>dõi sau </a:t>
            </a:r>
            <a:r>
              <a:rPr sz="2400" dirty="0">
                <a:latin typeface="Times New Roman"/>
                <a:cs typeface="Times New Roman"/>
              </a:rPr>
              <a:t>48 - 72 </a:t>
            </a:r>
            <a:r>
              <a:rPr sz="2400" spc="-5" dirty="0">
                <a:latin typeface="Times New Roman"/>
                <a:cs typeface="Times New Roman"/>
              </a:rPr>
              <a:t>giờ </a:t>
            </a:r>
            <a:r>
              <a:rPr sz="2400" dirty="0">
                <a:latin typeface="Times New Roman"/>
                <a:cs typeface="Times New Roman"/>
              </a:rPr>
              <a:t>nếu lâm </a:t>
            </a:r>
            <a:r>
              <a:rPr sz="2400" spc="-5" dirty="0">
                <a:latin typeface="Times New Roman"/>
                <a:cs typeface="Times New Roman"/>
              </a:rPr>
              <a:t>sàng </a:t>
            </a:r>
            <a:r>
              <a:rPr sz="2400" dirty="0">
                <a:latin typeface="Times New Roman"/>
                <a:cs typeface="Times New Roman"/>
              </a:rPr>
              <a:t>không cải </a:t>
            </a:r>
            <a:r>
              <a:rPr sz="2400" spc="-5" dirty="0">
                <a:latin typeface="Times New Roman"/>
                <a:cs typeface="Times New Roman"/>
              </a:rPr>
              <a:t>thiện: </a:t>
            </a:r>
            <a:r>
              <a:rPr sz="2400" dirty="0">
                <a:latin typeface="Times New Roman"/>
                <a:cs typeface="Times New Roman"/>
              </a:rPr>
              <a:t>trẻ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không hết sốt, </a:t>
            </a:r>
            <a:r>
              <a:rPr sz="2400" dirty="0">
                <a:latin typeface="Times New Roman"/>
                <a:cs typeface="Times New Roman"/>
              </a:rPr>
              <a:t>các </a:t>
            </a:r>
            <a:r>
              <a:rPr sz="2400" spc="-5" dirty="0">
                <a:latin typeface="Times New Roman"/>
                <a:cs typeface="Times New Roman"/>
              </a:rPr>
              <a:t>chỉ</a:t>
            </a:r>
            <a:r>
              <a:rPr sz="2400" dirty="0">
                <a:latin typeface="Times New Roman"/>
                <a:cs typeface="Times New Roman"/>
              </a:rPr>
              <a:t> số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viêm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không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thay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đổi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nhiều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hoặc </a:t>
            </a:r>
            <a:r>
              <a:rPr sz="2400" dirty="0">
                <a:latin typeface="Times New Roman"/>
                <a:cs typeface="Times New Roman"/>
              </a:rPr>
              <a:t> nặng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hơn,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điều</a:t>
            </a:r>
            <a:r>
              <a:rPr sz="2400" spc="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trị</a:t>
            </a:r>
            <a:r>
              <a:rPr sz="2400" spc="5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như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thể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giống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Kawasaki.</a:t>
            </a:r>
            <a:endParaRPr sz="2400">
              <a:latin typeface="Times New Roman"/>
              <a:cs typeface="Times New Roman"/>
            </a:endParaRPr>
          </a:p>
          <a:p>
            <a:pPr marL="243840" indent="-231775" algn="just">
              <a:lnSpc>
                <a:spcPct val="100000"/>
              </a:lnSpc>
              <a:spcBef>
                <a:spcPts val="1445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Chống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đông: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không </a:t>
            </a:r>
            <a:r>
              <a:rPr sz="2400" dirty="0">
                <a:latin typeface="Times New Roman"/>
                <a:cs typeface="Times New Roman"/>
              </a:rPr>
              <a:t>sử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dụng, </a:t>
            </a:r>
            <a:r>
              <a:rPr sz="2400" dirty="0">
                <a:latin typeface="Times New Roman"/>
                <a:cs typeface="Times New Roman"/>
              </a:rPr>
              <a:t>trừ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khi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chỉ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định.</a:t>
            </a:r>
            <a:endParaRPr sz="24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244475" algn="l"/>
              </a:tabLst>
            </a:pPr>
            <a:r>
              <a:rPr sz="2400" spc="-5" dirty="0">
                <a:latin typeface="Times New Roman"/>
                <a:cs typeface="Times New Roman"/>
              </a:rPr>
              <a:t>Kháng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sinh: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không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sử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dụng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trừ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khi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có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kèm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dấu hiệu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NK.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9054" y="266776"/>
            <a:ext cx="29444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Điều</a:t>
            </a:r>
            <a:r>
              <a:rPr spc="-45" dirty="0"/>
              <a:t> </a:t>
            </a:r>
            <a:r>
              <a:rPr dirty="0"/>
              <a:t>trị</a:t>
            </a:r>
            <a:r>
              <a:rPr spc="-35" dirty="0"/>
              <a:t> </a:t>
            </a:r>
            <a:r>
              <a:rPr dirty="0"/>
              <a:t>khác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22965"/>
            <a:ext cx="5142230" cy="3592829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243840" indent="-231775">
              <a:lnSpc>
                <a:spcPct val="100000"/>
              </a:lnSpc>
              <a:spcBef>
                <a:spcPts val="1660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dirty="0">
                <a:latin typeface="Times New Roman"/>
                <a:cs typeface="Times New Roman"/>
              </a:rPr>
              <a:t>Hỗ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trợ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hô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hấp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dirty="0">
                <a:latin typeface="Times New Roman"/>
                <a:cs typeface="Times New Roman"/>
              </a:rPr>
              <a:t>Ổn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định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huyết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động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565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spc="-5" dirty="0">
                <a:latin typeface="Times New Roman"/>
                <a:cs typeface="Times New Roman"/>
              </a:rPr>
              <a:t>Điều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trị triệu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chứng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spc="-5" dirty="0">
                <a:latin typeface="Times New Roman"/>
                <a:cs typeface="Times New Roman"/>
              </a:rPr>
              <a:t>Đảm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bảo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cân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bằng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nước-điện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giải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dirty="0">
                <a:latin typeface="Times New Roman"/>
                <a:cs typeface="Times New Roman"/>
              </a:rPr>
              <a:t>Đảm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bảo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dinh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dưỡng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spc="-5" dirty="0">
                <a:latin typeface="Times New Roman"/>
                <a:cs typeface="Times New Roman"/>
              </a:rPr>
              <a:t>Điều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trị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các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bất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thường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cơ</a:t>
            </a:r>
            <a:r>
              <a:rPr sz="2600" dirty="0">
                <a:latin typeface="Times New Roman"/>
                <a:cs typeface="Times New Roman"/>
              </a:rPr>
              <a:t> quan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khác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846" y="1189101"/>
            <a:ext cx="7588884" cy="203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2037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Times New Roman"/>
                <a:cs typeface="Times New Roman"/>
              </a:rPr>
              <a:t>HỘI </a:t>
            </a:r>
            <a:r>
              <a:rPr b="1" spc="-5" dirty="0">
                <a:latin typeface="Times New Roman"/>
                <a:cs typeface="Times New Roman"/>
              </a:rPr>
              <a:t>CHỨNG VIÊM </a:t>
            </a:r>
            <a:r>
              <a:rPr b="1" dirty="0">
                <a:latin typeface="Times New Roman"/>
                <a:cs typeface="Times New Roman"/>
              </a:rPr>
              <a:t>ĐA </a:t>
            </a:r>
            <a:r>
              <a:rPr b="1" spc="-5" dirty="0">
                <a:latin typeface="Times New Roman"/>
                <a:cs typeface="Times New Roman"/>
              </a:rPr>
              <a:t>HỆ </a:t>
            </a:r>
            <a:r>
              <a:rPr b="1" dirty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THỐNG</a:t>
            </a:r>
            <a:r>
              <a:rPr b="1" spc="-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SAU</a:t>
            </a:r>
            <a:r>
              <a:rPr b="1" spc="-45" dirty="0">
                <a:latin typeface="Times New Roman"/>
                <a:cs typeface="Times New Roman"/>
              </a:rPr>
              <a:t> </a:t>
            </a:r>
            <a:r>
              <a:rPr b="1" spc="5" dirty="0">
                <a:latin typeface="Times New Roman"/>
                <a:cs typeface="Times New Roman"/>
              </a:rPr>
              <a:t>MẮC</a:t>
            </a:r>
            <a:r>
              <a:rPr b="1" spc="-3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COVID-19</a:t>
            </a:r>
          </a:p>
          <a:p>
            <a:pPr marL="1358265">
              <a:lnSpc>
                <a:spcPct val="100000"/>
              </a:lnSpc>
            </a:pPr>
            <a:r>
              <a:rPr b="1" dirty="0">
                <a:latin typeface="Times New Roman"/>
                <a:cs typeface="Times New Roman"/>
              </a:rPr>
              <a:t>(MIS</a:t>
            </a:r>
            <a:r>
              <a:rPr b="1" spc="-2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–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C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;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MIS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–</a:t>
            </a:r>
            <a:r>
              <a:rPr b="1" spc="-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N)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7992" y="266776"/>
            <a:ext cx="62090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Trường</a:t>
            </a:r>
            <a:r>
              <a:rPr spc="-30" dirty="0"/>
              <a:t> </a:t>
            </a:r>
            <a:r>
              <a:rPr dirty="0"/>
              <a:t>hợp</a:t>
            </a:r>
            <a:r>
              <a:rPr spc="-30" dirty="0"/>
              <a:t> </a:t>
            </a:r>
            <a:r>
              <a:rPr spc="5" dirty="0"/>
              <a:t>không</a:t>
            </a:r>
            <a:r>
              <a:rPr spc="-60" dirty="0"/>
              <a:t> </a:t>
            </a:r>
            <a:r>
              <a:rPr dirty="0"/>
              <a:t>có</a:t>
            </a:r>
            <a:r>
              <a:rPr spc="-20" dirty="0"/>
              <a:t> </a:t>
            </a:r>
            <a:r>
              <a:rPr dirty="0"/>
              <a:t>IVIG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1849"/>
            <a:ext cx="8073390" cy="3227070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85"/>
              </a:spcBef>
            </a:pPr>
            <a:r>
              <a:rPr sz="2800" spc="-5" dirty="0">
                <a:latin typeface="Times New Roman"/>
                <a:cs typeface="Times New Roman"/>
              </a:rPr>
              <a:t>Dùng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Methyl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Prednisolon:</a:t>
            </a:r>
            <a:endParaRPr sz="2800">
              <a:latin typeface="Times New Roman"/>
              <a:cs typeface="Times New Roman"/>
            </a:endParaRPr>
          </a:p>
          <a:p>
            <a:pPr marL="243840" marR="5080" indent="-231775" algn="just">
              <a:lnSpc>
                <a:spcPct val="150000"/>
              </a:lnSpc>
              <a:buFont typeface="Arial MT"/>
              <a:buChar char="•"/>
              <a:tabLst>
                <a:tab pos="244475" algn="l"/>
              </a:tabLst>
            </a:pPr>
            <a:r>
              <a:rPr sz="2800" spc="-5" dirty="0">
                <a:latin typeface="Times New Roman"/>
                <a:cs typeface="Times New Roman"/>
              </a:rPr>
              <a:t>Thể có </a:t>
            </a:r>
            <a:r>
              <a:rPr sz="2800" dirty="0">
                <a:latin typeface="Times New Roman"/>
                <a:cs typeface="Times New Roman"/>
              </a:rPr>
              <a:t>sốc </a:t>
            </a:r>
            <a:r>
              <a:rPr sz="2800" spc="-5" dirty="0">
                <a:latin typeface="Times New Roman"/>
                <a:cs typeface="Times New Roman"/>
              </a:rPr>
              <a:t>hoặc </a:t>
            </a:r>
            <a:r>
              <a:rPr sz="2800" dirty="0">
                <a:latin typeface="Times New Roman"/>
                <a:cs typeface="Times New Roman"/>
              </a:rPr>
              <a:t>thể </a:t>
            </a:r>
            <a:r>
              <a:rPr sz="2800" spc="-5" dirty="0">
                <a:latin typeface="Times New Roman"/>
                <a:cs typeface="Times New Roman"/>
              </a:rPr>
              <a:t>suy </a:t>
            </a:r>
            <a:r>
              <a:rPr sz="2800" dirty="0">
                <a:latin typeface="Times New Roman"/>
                <a:cs typeface="Times New Roman"/>
              </a:rPr>
              <a:t>đa </a:t>
            </a:r>
            <a:r>
              <a:rPr sz="2800" spc="-5" dirty="0">
                <a:latin typeface="Times New Roman"/>
                <a:cs typeface="Times New Roman"/>
              </a:rPr>
              <a:t>cơ </a:t>
            </a:r>
            <a:r>
              <a:rPr sz="2800" dirty="0">
                <a:latin typeface="Times New Roman"/>
                <a:cs typeface="Times New Roman"/>
              </a:rPr>
              <a:t>quan: dùng </a:t>
            </a:r>
            <a:r>
              <a:rPr sz="2800" spc="-5" dirty="0">
                <a:latin typeface="Times New Roman"/>
                <a:cs typeface="Times New Roman"/>
              </a:rPr>
              <a:t>liều </a:t>
            </a:r>
            <a:r>
              <a:rPr sz="2800" dirty="0">
                <a:latin typeface="Times New Roman"/>
                <a:cs typeface="Times New Roman"/>
              </a:rPr>
              <a:t>10-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30mg/kg/ngày tiêm </a:t>
            </a:r>
            <a:r>
              <a:rPr sz="2800" spc="-10" dirty="0">
                <a:latin typeface="Times New Roman"/>
                <a:cs typeface="Times New Roman"/>
              </a:rPr>
              <a:t>TM </a:t>
            </a:r>
            <a:r>
              <a:rPr sz="2800" dirty="0">
                <a:latin typeface="Times New Roman"/>
                <a:cs typeface="Times New Roman"/>
              </a:rPr>
              <a:t>(tối đa </a:t>
            </a:r>
            <a:r>
              <a:rPr sz="2800" spc="-5" dirty="0">
                <a:latin typeface="Times New Roman"/>
                <a:cs typeface="Times New Roman"/>
              </a:rPr>
              <a:t>liều 1000mg) có </a:t>
            </a:r>
            <a:r>
              <a:rPr sz="2800" dirty="0">
                <a:latin typeface="Times New Roman"/>
                <a:cs typeface="Times New Roman"/>
              </a:rPr>
              <a:t>thể 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dùng </a:t>
            </a:r>
            <a:r>
              <a:rPr sz="2800" spc="-5" dirty="0">
                <a:latin typeface="Times New Roman"/>
                <a:cs typeface="Times New Roman"/>
              </a:rPr>
              <a:t>1 </a:t>
            </a:r>
            <a:r>
              <a:rPr sz="2800" spc="-10" dirty="0">
                <a:latin typeface="Times New Roman"/>
                <a:cs typeface="Times New Roman"/>
              </a:rPr>
              <a:t>lần </a:t>
            </a:r>
            <a:r>
              <a:rPr sz="2800" spc="-5" dirty="0">
                <a:latin typeface="Times New Roman"/>
                <a:cs typeface="Times New Roman"/>
              </a:rPr>
              <a:t>hoặc chia 2 lần x 3 ngày </a:t>
            </a:r>
            <a:r>
              <a:rPr sz="2800" spc="-10" dirty="0">
                <a:latin typeface="Times New Roman"/>
                <a:cs typeface="Times New Roman"/>
              </a:rPr>
              <a:t>sau </a:t>
            </a:r>
            <a:r>
              <a:rPr sz="2800" dirty="0">
                <a:latin typeface="Times New Roman"/>
                <a:cs typeface="Times New Roman"/>
              </a:rPr>
              <a:t>đó </a:t>
            </a:r>
            <a:r>
              <a:rPr sz="2800" spc="-5" dirty="0">
                <a:latin typeface="Times New Roman"/>
                <a:cs typeface="Times New Roman"/>
              </a:rPr>
              <a:t>giảm liều 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dần.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7992" y="266776"/>
            <a:ext cx="62090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Trường</a:t>
            </a:r>
            <a:r>
              <a:rPr spc="-30" dirty="0"/>
              <a:t> </a:t>
            </a:r>
            <a:r>
              <a:rPr dirty="0"/>
              <a:t>hợp</a:t>
            </a:r>
            <a:r>
              <a:rPr spc="-30" dirty="0"/>
              <a:t> </a:t>
            </a:r>
            <a:r>
              <a:rPr spc="5" dirty="0"/>
              <a:t>không</a:t>
            </a:r>
            <a:r>
              <a:rPr spc="-60" dirty="0"/>
              <a:t> </a:t>
            </a:r>
            <a:r>
              <a:rPr dirty="0"/>
              <a:t>có</a:t>
            </a:r>
            <a:r>
              <a:rPr spc="-20" dirty="0"/>
              <a:t> </a:t>
            </a:r>
            <a:r>
              <a:rPr dirty="0"/>
              <a:t>IVIG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38935"/>
            <a:ext cx="3970020" cy="13335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600" dirty="0">
                <a:latin typeface="Times New Roman"/>
                <a:cs typeface="Times New Roman"/>
              </a:rPr>
              <a:t>Dùng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MethylPrednisolon: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244475" algn="l"/>
              </a:tabLst>
            </a:pPr>
            <a:r>
              <a:rPr sz="2600" spc="5" dirty="0">
                <a:latin typeface="Times New Roman"/>
                <a:cs typeface="Times New Roman"/>
              </a:rPr>
              <a:t>Thể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giống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Kawasaki</a:t>
            </a:r>
            <a:endParaRPr sz="2600">
              <a:latin typeface="Times New Roman"/>
              <a:cs typeface="Times New Roman"/>
            </a:endParaRPr>
          </a:p>
          <a:p>
            <a:pPr marL="243840" indent="-231775">
              <a:lnSpc>
                <a:spcPct val="100000"/>
              </a:lnSpc>
              <a:spcBef>
                <a:spcPts val="310"/>
              </a:spcBef>
              <a:buFont typeface="Arial MT"/>
              <a:buChar char="•"/>
              <a:tabLst>
                <a:tab pos="244475" algn="l"/>
                <a:tab pos="2590165" algn="l"/>
              </a:tabLst>
            </a:pPr>
            <a:r>
              <a:rPr sz="2600" dirty="0">
                <a:latin typeface="Times New Roman"/>
                <a:cs typeface="Times New Roman"/>
              </a:rPr>
              <a:t>Thể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viêm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đa</a:t>
            </a:r>
            <a:r>
              <a:rPr sz="2600" spc="2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hệ	</a:t>
            </a:r>
            <a:r>
              <a:rPr sz="2600" spc="-5" dirty="0">
                <a:latin typeface="Times New Roman"/>
                <a:cs typeface="Times New Roman"/>
              </a:rPr>
              <a:t>thống</a:t>
            </a:r>
            <a:r>
              <a:rPr sz="2600" spc="1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đơn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0396" y="1949958"/>
            <a:ext cx="390906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latin typeface="Times New Roman"/>
                <a:cs typeface="Times New Roman"/>
              </a:rPr>
              <a:t>thuần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nếu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có</a:t>
            </a:r>
            <a:r>
              <a:rPr sz="2600" spc="2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phản</a:t>
            </a:r>
            <a:r>
              <a:rPr sz="2600" spc="20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ứng</a:t>
            </a:r>
            <a:r>
              <a:rPr sz="2600" spc="19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viêm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347061"/>
            <a:ext cx="8084820" cy="220535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43840">
              <a:lnSpc>
                <a:spcPct val="100000"/>
              </a:lnSpc>
              <a:spcBef>
                <a:spcPts val="409"/>
              </a:spcBef>
              <a:tabLst>
                <a:tab pos="1981835" algn="l"/>
                <a:tab pos="5304790" algn="l"/>
              </a:tabLst>
            </a:pPr>
            <a:r>
              <a:rPr sz="2600" spc="-5" dirty="0">
                <a:latin typeface="Times New Roman"/>
                <a:cs typeface="Times New Roman"/>
              </a:rPr>
              <a:t>mạnh</a:t>
            </a:r>
            <a:r>
              <a:rPr sz="2600" spc="15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với</a:t>
            </a:r>
            <a:r>
              <a:rPr sz="2600" spc="1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	</a:t>
            </a:r>
            <a:r>
              <a:rPr sz="2600" spc="-5" dirty="0">
                <a:latin typeface="Times New Roman"/>
                <a:cs typeface="Times New Roman"/>
              </a:rPr>
              <a:t>trong</a:t>
            </a:r>
            <a:r>
              <a:rPr sz="2600" spc="16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các</a:t>
            </a:r>
            <a:r>
              <a:rPr sz="2600" spc="1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dấu</a:t>
            </a:r>
            <a:r>
              <a:rPr sz="2600" spc="1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hiệu</a:t>
            </a:r>
            <a:r>
              <a:rPr sz="2600" spc="1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sau:	máu</a:t>
            </a:r>
            <a:r>
              <a:rPr sz="2600" spc="1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lắng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50,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CRP</a:t>
            </a:r>
            <a:endParaRPr sz="2600">
              <a:latin typeface="Times New Roman"/>
              <a:cs typeface="Times New Roman"/>
            </a:endParaRPr>
          </a:p>
          <a:p>
            <a:pPr marL="535305" indent="-292100">
              <a:lnSpc>
                <a:spcPct val="100000"/>
              </a:lnSpc>
              <a:spcBef>
                <a:spcPts val="310"/>
              </a:spcBef>
              <a:buChar char="&gt;"/>
              <a:tabLst>
                <a:tab pos="535940" algn="l"/>
              </a:tabLst>
            </a:pPr>
            <a:r>
              <a:rPr sz="2600" dirty="0">
                <a:latin typeface="Times New Roman"/>
                <a:cs typeface="Times New Roman"/>
              </a:rPr>
              <a:t>100mg/L,</a:t>
            </a:r>
            <a:r>
              <a:rPr sz="2600" spc="17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PCT</a:t>
            </a:r>
            <a:r>
              <a:rPr sz="2600" spc="1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</a:t>
            </a:r>
            <a:r>
              <a:rPr sz="2600" spc="1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mcg/L,</a:t>
            </a:r>
            <a:r>
              <a:rPr sz="2600" spc="18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LDH</a:t>
            </a:r>
            <a:r>
              <a:rPr sz="2600" spc="18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7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1000</a:t>
            </a:r>
            <a:r>
              <a:rPr sz="2600" spc="18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đv/L,</a:t>
            </a:r>
            <a:r>
              <a:rPr sz="2600" spc="18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Ferritin</a:t>
            </a:r>
            <a:endParaRPr sz="2600">
              <a:latin typeface="Times New Roman"/>
              <a:cs typeface="Times New Roman"/>
            </a:endParaRPr>
          </a:p>
          <a:p>
            <a:pPr marL="243840" marR="17145">
              <a:lnSpc>
                <a:spcPct val="110000"/>
              </a:lnSpc>
              <a:spcBef>
                <a:spcPts val="5"/>
              </a:spcBef>
              <a:buChar char="&gt;"/>
              <a:tabLst>
                <a:tab pos="530225" algn="l"/>
              </a:tabLst>
            </a:pPr>
            <a:r>
              <a:rPr sz="2600" spc="-5" dirty="0">
                <a:latin typeface="Times New Roman"/>
                <a:cs typeface="Times New Roman"/>
              </a:rPr>
              <a:t>600mcg/L,</a:t>
            </a:r>
            <a:r>
              <a:rPr sz="2600" spc="11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D-dimer</a:t>
            </a:r>
            <a:r>
              <a:rPr sz="2600" spc="114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1500mcg/L,</a:t>
            </a:r>
            <a:r>
              <a:rPr sz="2600" spc="1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Fibrinogen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4,5g/L,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Triglycerid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260mg/dl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hoặc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&gt;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3mmol/L).</a:t>
            </a:r>
            <a:endParaRPr sz="2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600" dirty="0">
                <a:latin typeface="Times New Roman"/>
                <a:cs typeface="Times New Roman"/>
              </a:rPr>
              <a:t>Liều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dùng: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10mg/kg/ngày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x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3-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5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ngày,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sau </a:t>
            </a:r>
            <a:r>
              <a:rPr sz="2600" dirty="0">
                <a:latin typeface="Times New Roman"/>
                <a:cs typeface="Times New Roman"/>
              </a:rPr>
              <a:t>đó giảm</a:t>
            </a:r>
            <a:r>
              <a:rPr sz="2600" spc="-5" dirty="0">
                <a:latin typeface="Times New Roman"/>
                <a:cs typeface="Times New Roman"/>
              </a:rPr>
              <a:t> liều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dần.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0269" y="1903933"/>
            <a:ext cx="651637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60" dirty="0"/>
              <a:t>Trân</a:t>
            </a:r>
            <a:r>
              <a:rPr sz="6600" spc="-30" dirty="0"/>
              <a:t> </a:t>
            </a:r>
            <a:r>
              <a:rPr sz="6600" dirty="0"/>
              <a:t>trọng</a:t>
            </a:r>
            <a:r>
              <a:rPr sz="6600" spc="-25" dirty="0"/>
              <a:t> </a:t>
            </a:r>
            <a:r>
              <a:rPr sz="6600" spc="-5" dirty="0"/>
              <a:t>cảm</a:t>
            </a:r>
            <a:r>
              <a:rPr sz="6600" spc="-30" dirty="0"/>
              <a:t> </a:t>
            </a:r>
            <a:r>
              <a:rPr sz="6600" spc="-5" dirty="0"/>
              <a:t>ơn!</a:t>
            </a:r>
            <a:endParaRPr sz="6600"/>
          </a:p>
        </p:txBody>
      </p:sp>
      <p:pic>
        <p:nvPicPr>
          <p:cNvPr id="4" name="Picture 3" descr="D:\LINH\tóm tắt HD điều trị gửi các khoa\Logo ttyt_trong_suot (1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514350"/>
            <a:ext cx="144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1265" y="266776"/>
            <a:ext cx="26047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Dịch</a:t>
            </a:r>
            <a:r>
              <a:rPr spc="-45" dirty="0"/>
              <a:t> </a:t>
            </a:r>
            <a:r>
              <a:rPr spc="-5" dirty="0"/>
              <a:t>tễ</a:t>
            </a:r>
            <a:r>
              <a:rPr spc="-45" dirty="0"/>
              <a:t> </a:t>
            </a:r>
            <a:r>
              <a:rPr spc="5" dirty="0"/>
              <a:t>học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7790"/>
            <a:ext cx="8012430" cy="2814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Times New Roman"/>
                <a:cs typeface="Times New Roman"/>
              </a:rPr>
              <a:t>Ít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gặp,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&lt;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1% </a:t>
            </a:r>
            <a:r>
              <a:rPr sz="3000" spc="-5" dirty="0">
                <a:latin typeface="Times New Roman"/>
                <a:cs typeface="Times New Roman"/>
              </a:rPr>
              <a:t>trường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hợp nhiễm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35" dirty="0">
                <a:latin typeface="Times New Roman"/>
                <a:cs typeface="Times New Roman"/>
              </a:rPr>
              <a:t>SAR-CoV-2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5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Times New Roman"/>
                <a:cs typeface="Times New Roman"/>
              </a:rPr>
              <a:t>Thường xảy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ra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trong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2-6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tuần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sau </a:t>
            </a:r>
            <a:r>
              <a:rPr sz="3000" spc="-5" dirty="0">
                <a:latin typeface="Times New Roman"/>
                <a:cs typeface="Times New Roman"/>
              </a:rPr>
              <a:t>nhiễm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52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dirty="0">
                <a:latin typeface="Times New Roman"/>
                <a:cs typeface="Times New Roman"/>
              </a:rPr>
              <a:t>Độ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tuổi</a:t>
            </a:r>
            <a:r>
              <a:rPr sz="3000" spc="-5" dirty="0">
                <a:latin typeface="Times New Roman"/>
                <a:cs typeface="Times New Roman"/>
              </a:rPr>
              <a:t> trung </a:t>
            </a:r>
            <a:r>
              <a:rPr sz="3000" dirty="0">
                <a:latin typeface="Times New Roman"/>
                <a:cs typeface="Times New Roman"/>
              </a:rPr>
              <a:t>bình 8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–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spc="-55" dirty="0">
                <a:latin typeface="Times New Roman"/>
                <a:cs typeface="Times New Roman"/>
              </a:rPr>
              <a:t>11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tuổi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525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000" spc="-5" dirty="0">
                <a:latin typeface="Times New Roman"/>
                <a:cs typeface="Times New Roman"/>
              </a:rPr>
              <a:t>Hen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và béo phì</a:t>
            </a:r>
            <a:r>
              <a:rPr sz="3000" spc="-5" dirty="0">
                <a:latin typeface="Times New Roman"/>
                <a:cs typeface="Times New Roman"/>
              </a:rPr>
              <a:t> là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yếu </a:t>
            </a:r>
            <a:r>
              <a:rPr sz="3000" spc="-5" dirty="0">
                <a:latin typeface="Times New Roman"/>
                <a:cs typeface="Times New Roman"/>
              </a:rPr>
              <a:t>tố</a:t>
            </a:r>
            <a:r>
              <a:rPr sz="3000" dirty="0">
                <a:latin typeface="Times New Roman"/>
                <a:cs typeface="Times New Roman"/>
              </a:rPr>
              <a:t> nguy cơ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được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đề cập đến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4773" y="266776"/>
            <a:ext cx="28555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Sinh</a:t>
            </a:r>
            <a:r>
              <a:rPr spc="-50" dirty="0"/>
              <a:t> </a:t>
            </a:r>
            <a:r>
              <a:rPr dirty="0"/>
              <a:t>lý</a:t>
            </a:r>
            <a:r>
              <a:rPr spc="-45" dirty="0"/>
              <a:t> </a:t>
            </a:r>
            <a:r>
              <a:rPr spc="5" dirty="0"/>
              <a:t>bệnh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99209"/>
            <a:ext cx="7575550" cy="3001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Chưa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rõ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ràng: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Rối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loạn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điều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hòa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miễn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dịch.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(KD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?, MAS?)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85"/>
              </a:spcBef>
              <a:buFont typeface="Arial MT"/>
              <a:buChar char="•"/>
              <a:tabLst>
                <a:tab pos="355600" algn="l"/>
                <a:tab pos="356235" algn="l"/>
                <a:tab pos="4168775" algn="l"/>
              </a:tabLst>
            </a:pPr>
            <a:r>
              <a:rPr sz="3200" dirty="0">
                <a:latin typeface="Times New Roman"/>
                <a:cs typeface="Times New Roman"/>
              </a:rPr>
              <a:t>Do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virus </a:t>
            </a:r>
            <a:r>
              <a:rPr sz="3200" spc="-30" dirty="0">
                <a:latin typeface="Times New Roman"/>
                <a:cs typeface="Times New Roman"/>
              </a:rPr>
              <a:t>SAR-CoV-2.	</a:t>
            </a:r>
            <a:r>
              <a:rPr sz="3200" dirty="0">
                <a:latin typeface="Times New Roman"/>
                <a:cs typeface="Times New Roman"/>
              </a:rPr>
              <a:t>(Yếu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tố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cơ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địa)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Cơ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chế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gây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tổn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thương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cơ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tim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7513" y="266776"/>
            <a:ext cx="62674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Các</a:t>
            </a:r>
            <a:r>
              <a:rPr spc="-35" dirty="0"/>
              <a:t> </a:t>
            </a:r>
            <a:r>
              <a:rPr dirty="0"/>
              <a:t>triệu</a:t>
            </a:r>
            <a:r>
              <a:rPr spc="-20" dirty="0"/>
              <a:t> </a:t>
            </a:r>
            <a:r>
              <a:rPr spc="5" dirty="0"/>
              <a:t>chứng</a:t>
            </a:r>
            <a:r>
              <a:rPr spc="-45" dirty="0"/>
              <a:t> </a:t>
            </a:r>
            <a:r>
              <a:rPr dirty="0"/>
              <a:t>thường</a:t>
            </a:r>
            <a:r>
              <a:rPr spc="-30" dirty="0"/>
              <a:t> </a:t>
            </a:r>
            <a:r>
              <a:rPr dirty="0"/>
              <a:t>gặp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75766"/>
            <a:ext cx="8378825" cy="3354704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Sốt: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ngày;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trong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đó</a:t>
            </a:r>
            <a:r>
              <a:rPr sz="2400" spc="-5" dirty="0">
                <a:latin typeface="Times New Roman"/>
                <a:cs typeface="Times New Roman"/>
              </a:rPr>
              <a:t> sốt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≥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ngày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chiếm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78%.</a:t>
            </a:r>
            <a:endParaRPr sz="24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860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20" dirty="0">
                <a:latin typeface="Times New Roman"/>
                <a:cs typeface="Times New Roman"/>
              </a:rPr>
              <a:t>Triệu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tiêu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hóa: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đau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bụng,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nôn,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ỉa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chảy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3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</a:pPr>
            <a:r>
              <a:rPr sz="2400" spc="-20" dirty="0">
                <a:latin typeface="Times New Roman"/>
                <a:cs typeface="Times New Roman"/>
              </a:rPr>
              <a:t>Triệu </a:t>
            </a:r>
            <a:r>
              <a:rPr sz="2400" dirty="0">
                <a:latin typeface="Times New Roman"/>
                <a:cs typeface="Times New Roman"/>
              </a:rPr>
              <a:t>chứng </a:t>
            </a:r>
            <a:r>
              <a:rPr sz="2400" spc="-5" dirty="0">
                <a:latin typeface="Times New Roman"/>
                <a:cs typeface="Times New Roman"/>
              </a:rPr>
              <a:t>hô </a:t>
            </a:r>
            <a:r>
              <a:rPr sz="2400" dirty="0">
                <a:latin typeface="Times New Roman"/>
                <a:cs typeface="Times New Roman"/>
              </a:rPr>
              <a:t>hấp – </a:t>
            </a:r>
            <a:r>
              <a:rPr sz="2400" spc="-10" dirty="0">
                <a:latin typeface="Times New Roman"/>
                <a:cs typeface="Times New Roman"/>
              </a:rPr>
              <a:t>tim </a:t>
            </a:r>
            <a:r>
              <a:rPr sz="2400" spc="-5" dirty="0">
                <a:latin typeface="Times New Roman"/>
                <a:cs typeface="Times New Roman"/>
              </a:rPr>
              <a:t>mạch: rối </a:t>
            </a:r>
            <a:r>
              <a:rPr sz="2400" dirty="0">
                <a:latin typeface="Times New Roman"/>
                <a:cs typeface="Times New Roman"/>
              </a:rPr>
              <a:t>loạn </a:t>
            </a:r>
            <a:r>
              <a:rPr sz="2400" spc="-5" dirty="0">
                <a:latin typeface="Times New Roman"/>
                <a:cs typeface="Times New Roman"/>
              </a:rPr>
              <a:t>tim mạch </a:t>
            </a:r>
            <a:r>
              <a:rPr sz="2400" dirty="0">
                <a:latin typeface="Times New Roman"/>
                <a:cs typeface="Times New Roman"/>
              </a:rPr>
              <a:t>thường </a:t>
            </a:r>
            <a:r>
              <a:rPr sz="2400" spc="-5" dirty="0">
                <a:latin typeface="Times New Roman"/>
                <a:cs typeface="Times New Roman"/>
              </a:rPr>
              <a:t>gặp; </a:t>
            </a:r>
            <a:r>
              <a:rPr sz="2400" dirty="0">
                <a:latin typeface="Times New Roman"/>
                <a:cs typeface="Times New Roman"/>
              </a:rPr>
              <a:t> triệu chứng hô hấp (thở nhanh, gắng </a:t>
            </a:r>
            <a:r>
              <a:rPr sz="2400" spc="-5" dirty="0">
                <a:latin typeface="Times New Roman"/>
                <a:cs typeface="Times New Roman"/>
              </a:rPr>
              <a:t>sức) </a:t>
            </a:r>
            <a:r>
              <a:rPr sz="2400" dirty="0">
                <a:latin typeface="Times New Roman"/>
                <a:cs typeface="Times New Roman"/>
              </a:rPr>
              <a:t>có thể xuất </a:t>
            </a:r>
            <a:r>
              <a:rPr sz="2400" spc="-5" dirty="0">
                <a:latin typeface="Times New Roman"/>
                <a:cs typeface="Times New Roman"/>
              </a:rPr>
              <a:t>hiện </a:t>
            </a:r>
            <a:r>
              <a:rPr sz="2400" dirty="0">
                <a:latin typeface="Times New Roman"/>
                <a:cs typeface="Times New Roman"/>
              </a:rPr>
              <a:t>do </a:t>
            </a:r>
            <a:r>
              <a:rPr sz="2400" spc="-5" dirty="0">
                <a:latin typeface="Times New Roman"/>
                <a:cs typeface="Times New Roman"/>
              </a:rPr>
              <a:t>sốc,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phù phổi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do tim.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30000"/>
              </a:lnSpc>
              <a:buFont typeface="Arial MT"/>
              <a:buChar char="•"/>
              <a:tabLst>
                <a:tab pos="355600" algn="l"/>
              </a:tabLst>
            </a:pPr>
            <a:r>
              <a:rPr sz="2400" spc="-20" dirty="0">
                <a:latin typeface="Times New Roman"/>
                <a:cs typeface="Times New Roman"/>
              </a:rPr>
              <a:t>Triệu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chứng </a:t>
            </a:r>
            <a:r>
              <a:rPr sz="2400" spc="-5" dirty="0">
                <a:latin typeface="Times New Roman"/>
                <a:cs typeface="Times New Roman"/>
              </a:rPr>
              <a:t>thần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kinh: Đau </a:t>
            </a:r>
            <a:r>
              <a:rPr sz="2400" dirty="0">
                <a:latin typeface="Times New Roman"/>
                <a:cs typeface="Times New Roman"/>
              </a:rPr>
              <a:t>đầu, </a:t>
            </a:r>
            <a:r>
              <a:rPr sz="2400" spc="-5" dirty="0">
                <a:latin typeface="Times New Roman"/>
                <a:cs typeface="Times New Roman"/>
              </a:rPr>
              <a:t>li </a:t>
            </a:r>
            <a:r>
              <a:rPr sz="2400" dirty="0">
                <a:latin typeface="Times New Roman"/>
                <a:cs typeface="Times New Roman"/>
              </a:rPr>
              <a:t>bì, </a:t>
            </a:r>
            <a:r>
              <a:rPr sz="2400" spc="-10" dirty="0">
                <a:latin typeface="Times New Roman"/>
                <a:cs typeface="Times New Roman"/>
              </a:rPr>
              <a:t>mệt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mỏi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hoặc </a:t>
            </a:r>
            <a:r>
              <a:rPr sz="2400" spc="-5" dirty="0">
                <a:latin typeface="Times New Roman"/>
                <a:cs typeface="Times New Roman"/>
              </a:rPr>
              <a:t>kích thích.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Số </a:t>
            </a:r>
            <a:r>
              <a:rPr sz="2400" dirty="0">
                <a:latin typeface="Times New Roman"/>
                <a:cs typeface="Times New Roman"/>
              </a:rPr>
              <a:t>ít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gặp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nặng như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hôn </a:t>
            </a:r>
            <a:r>
              <a:rPr sz="2400" spc="-10" dirty="0">
                <a:latin typeface="Times New Roman"/>
                <a:cs typeface="Times New Roman"/>
              </a:rPr>
              <a:t>mê,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giật,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viêm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não-màng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não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...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10477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985" y="144017"/>
            <a:ext cx="63353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Một</a:t>
            </a:r>
            <a:r>
              <a:rPr sz="4000" spc="15" dirty="0"/>
              <a:t> </a:t>
            </a:r>
            <a:r>
              <a:rPr sz="4000" spc="-5" dirty="0"/>
              <a:t>số</a:t>
            </a:r>
            <a:r>
              <a:rPr sz="4000" dirty="0"/>
              <a:t> triệu</a:t>
            </a:r>
            <a:r>
              <a:rPr sz="4000" spc="-5" dirty="0"/>
              <a:t> chứng</a:t>
            </a:r>
            <a:r>
              <a:rPr sz="4000" spc="-15" dirty="0"/>
              <a:t> </a:t>
            </a:r>
            <a:r>
              <a:rPr sz="4000" spc="-5" dirty="0"/>
              <a:t>thường</a:t>
            </a:r>
            <a:r>
              <a:rPr sz="4000" spc="-10" dirty="0"/>
              <a:t> </a:t>
            </a:r>
            <a:r>
              <a:rPr sz="4000" spc="-5" dirty="0"/>
              <a:t>gặp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889000"/>
          <a:ext cx="8229600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Triệu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chứng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Tần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suất</a:t>
                      </a:r>
                      <a:r>
                        <a:rPr sz="2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(%)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Sốt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(4-6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ngày)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Triệu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chứng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tiêu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hóa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60-100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Ban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45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Viêm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kết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mạc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81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Triệu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chứng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thần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kinh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(đau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đầu,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bì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...)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29</a:t>
                      </a:r>
                      <a:r>
                        <a:rPr sz="2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58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Triệu</a:t>
                      </a:r>
                      <a:r>
                        <a:rPr sz="2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chứng</a:t>
                      </a: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hô</a:t>
                      </a: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hấp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21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65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Đau</a:t>
                      </a:r>
                      <a:r>
                        <a:rPr sz="2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họng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00" y="819150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>
                <a:moveTo>
                  <a:pt x="0" y="0"/>
                </a:moveTo>
                <a:lnTo>
                  <a:pt x="8229600" y="0"/>
                </a:lnTo>
              </a:path>
            </a:pathLst>
          </a:custGeom>
          <a:ln w="285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2568</Words>
  <Application>Microsoft Office PowerPoint</Application>
  <PresentationFormat>On-screen Show (16:9)</PresentationFormat>
  <Paragraphs>314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 MT</vt:lpstr>
      <vt:lpstr>Calibri</vt:lpstr>
      <vt:lpstr>Times New Roman</vt:lpstr>
      <vt:lpstr>Office Theme</vt:lpstr>
      <vt:lpstr>COVID-19 ỏ trẻ em</vt:lpstr>
      <vt:lpstr>Tài liệu</vt:lpstr>
      <vt:lpstr>Hậu quả sau nhiễm COVID-19</vt:lpstr>
      <vt:lpstr>Hậu quả sau nhiễm COVID-19</vt:lpstr>
      <vt:lpstr>HỘI CHỨNG VIÊM ĐA HỆ  THỐNG SAU MẮC COVID-19 (MIS – C ; MIS – N)</vt:lpstr>
      <vt:lpstr>Dịch tễ học</vt:lpstr>
      <vt:lpstr>Sinh lý bệnh</vt:lpstr>
      <vt:lpstr>Các triệu chứng thường gặp</vt:lpstr>
      <vt:lpstr>Một số triệu chứng thường gặp</vt:lpstr>
      <vt:lpstr>Dấu hiệu lâm sàng</vt:lpstr>
      <vt:lpstr>Dấu hiệu lâm sàng</vt:lpstr>
      <vt:lpstr>Một số xét nghiệm và tần suất gặp</vt:lpstr>
      <vt:lpstr>Một số xét nghiệm và tần suất gặp</vt:lpstr>
      <vt:lpstr>Một số xét nghiệm và tần suất gặp</vt:lpstr>
      <vt:lpstr>Ca lâm sàng</vt:lpstr>
      <vt:lpstr>Tiêu chuẩn chẩn đoán – Sơ sinh</vt:lpstr>
      <vt:lpstr>Tiêu chuẩn chẩn đoán – Sơ sinh</vt:lpstr>
      <vt:lpstr>Trẻ &gt; 1 tháng – chẩn đoán</vt:lpstr>
      <vt:lpstr>Trẻ &gt; 1 tháng – chẩn đoán</vt:lpstr>
      <vt:lpstr>Nghĩ đến MIS – C khi có ≥ 1 dấu hiệu</vt:lpstr>
      <vt:lpstr>Đánh giá mức độ bệnh từ trung bình  trên lâm sàng khi có bất kỳ dấu hiệu</vt:lpstr>
      <vt:lpstr>Xét nghiệm đề xuất với MIS-C từ trung bình</vt:lpstr>
      <vt:lpstr>3 tình huống lâm sàng có thể gặp</vt:lpstr>
      <vt:lpstr>3 tình huống lâm sàng có thể gặp</vt:lpstr>
      <vt:lpstr>3 tình huống lâm sàng có thể gặp</vt:lpstr>
      <vt:lpstr>Chẩn đoán phân biệt</vt:lpstr>
      <vt:lpstr>Chẩn đoán loại trừ dựa vào</vt:lpstr>
      <vt:lpstr>Một số điểm phân biệt MIS-C và KD</vt:lpstr>
      <vt:lpstr>Một số điểm phân biệt MIS-C và COVID-19 cấp</vt:lpstr>
      <vt:lpstr>Một số điểm phân biệt MIS-C và COVID-19 cấp</vt:lpstr>
      <vt:lpstr>Thể lâm sàng</vt:lpstr>
      <vt:lpstr>Điều trị MIS – C; MIS - N</vt:lpstr>
      <vt:lpstr>  MIS-C kèm sốc hoặc suy đa cơ quan </vt:lpstr>
      <vt:lpstr>MIS-C kèm sốc hoặc suy đa cơ quan</vt:lpstr>
      <vt:lpstr>MIS-C kèm sốc hoặc suy đa cơ quan</vt:lpstr>
      <vt:lpstr>Chống đông – Dự phòng trong MIS-C</vt:lpstr>
      <vt:lpstr>Chống đông – Dự phòng trong MIS-C</vt:lpstr>
      <vt:lpstr>Chống đông – Dự phòng – Liều lượng</vt:lpstr>
      <vt:lpstr>Chống đông – Dự phòng – Liều lượng</vt:lpstr>
      <vt:lpstr>Điều trị chống đông - Chỉ định</vt:lpstr>
      <vt:lpstr>Điều trị chống đông – Thuốc và liều</vt:lpstr>
      <vt:lpstr>Điều trị chống đông – Thuốc và liều</vt:lpstr>
      <vt:lpstr>Điều chỉnh liều thuốc chống đông</vt:lpstr>
      <vt:lpstr>Điều chỉnh liều LMWH theo antiXa</vt:lpstr>
      <vt:lpstr>Điều chỉnh liều heparin không phân  đoạn theo xét nghiệm (APTT)</vt:lpstr>
      <vt:lpstr>MIS-C giống bệnh Kawasaki</vt:lpstr>
      <vt:lpstr>MIS – C giống Kawasaki</vt:lpstr>
      <vt:lpstr>MIS – C đơn thuần</vt:lpstr>
      <vt:lpstr>Điều trị khác</vt:lpstr>
      <vt:lpstr>Trường hợp không có IVIG</vt:lpstr>
      <vt:lpstr>Trường hợp không có IVIG</vt:lpstr>
      <vt:lpstr>Trân trọng cảm ơn!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Nam Nguyen</dc:creator>
  <cp:lastModifiedBy>Admin</cp:lastModifiedBy>
  <cp:revision>1</cp:revision>
  <dcterms:created xsi:type="dcterms:W3CDTF">2022-09-22T08:42:39Z</dcterms:created>
  <dcterms:modified xsi:type="dcterms:W3CDTF">2022-09-22T09:17:31Z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2022-09-22T00:00:00Z</vt:filetime>
  </property>
</Properties>
</file>